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143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E5B1B147-9B4E-45D1-91FE-AE0C17CA5F0C}" type="datetimeFigureOut">
              <a:rPr lang="es-MX" smtClean="0"/>
              <a:t>15/03/2021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7065754B-CA84-4F14-9712-BA8D37C22D31}" type="slidenum">
              <a:rPr lang="es-MX" smtClean="0"/>
              <a:t>‹Nº›</a:t>
            </a:fld>
            <a:endParaRPr lang="es-MX"/>
          </a:p>
        </p:txBody>
      </p:sp>
    </p:spTree>
  </p:cSld>
  <p:clrMapOvr>
    <a:masterClrMapping/>
  </p:clrMapOvr>
  <mc:AlternateContent xmlns:mc="http://schemas.openxmlformats.org/markup-compatibility/2006">
    <mc:Choice xmlns:p14="http://schemas.microsoft.com/office/powerpoint/2010/main" Requires="p14">
      <p:transition spd="slow" p14:dur="1500">
        <p:split orient="vert"/>
        <p:sndAc>
          <p:stSnd>
            <p:snd r:embed="rId1" name="click.wav"/>
          </p:stSnd>
        </p:sndAc>
      </p:transition>
    </mc:Choice>
    <mc:Fallback>
      <p:transition spd="slow">
        <p:split orient="vert"/>
        <p:sndAc>
          <p:stSnd>
            <p:snd r:embed="rId1" name="click.wav"/>
          </p:stSnd>
        </p:sndAc>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E5B1B147-9B4E-45D1-91FE-AE0C17CA5F0C}" type="datetimeFigureOut">
              <a:rPr lang="es-MX" smtClean="0"/>
              <a:t>15/03/2021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7065754B-CA84-4F14-9712-BA8D37C22D31}" type="slidenum">
              <a:rPr lang="es-MX" smtClean="0"/>
              <a:t>‹Nº›</a:t>
            </a:fld>
            <a:endParaRPr lang="es-MX"/>
          </a:p>
        </p:txBody>
      </p:sp>
    </p:spTree>
  </p:cSld>
  <p:clrMapOvr>
    <a:masterClrMapping/>
  </p:clrMapOvr>
  <mc:AlternateContent xmlns:mc="http://schemas.openxmlformats.org/markup-compatibility/2006">
    <mc:Choice xmlns:p14="http://schemas.microsoft.com/office/powerpoint/2010/main" Requires="p14">
      <p:transition spd="slow" p14:dur="1500">
        <p:split orient="vert"/>
        <p:sndAc>
          <p:stSnd>
            <p:snd r:embed="rId1" name="click.wav"/>
          </p:stSnd>
        </p:sndAc>
      </p:transition>
    </mc:Choice>
    <mc:Fallback>
      <p:transition spd="slow">
        <p:split orient="vert"/>
        <p:sndAc>
          <p:stSnd>
            <p:snd r:embed="rId1" name="click.wav"/>
          </p:stSnd>
        </p:sndAc>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E5B1B147-9B4E-45D1-91FE-AE0C17CA5F0C}" type="datetimeFigureOut">
              <a:rPr lang="es-MX" smtClean="0"/>
              <a:t>15/03/2021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7065754B-CA84-4F14-9712-BA8D37C22D31}" type="slidenum">
              <a:rPr lang="es-MX" smtClean="0"/>
              <a:t>‹Nº›</a:t>
            </a:fld>
            <a:endParaRPr lang="es-MX"/>
          </a:p>
        </p:txBody>
      </p:sp>
    </p:spTree>
  </p:cSld>
  <p:clrMapOvr>
    <a:masterClrMapping/>
  </p:clrMapOvr>
  <mc:AlternateContent xmlns:mc="http://schemas.openxmlformats.org/markup-compatibility/2006">
    <mc:Choice xmlns:p14="http://schemas.microsoft.com/office/powerpoint/2010/main" Requires="p14">
      <p:transition spd="slow" p14:dur="1500">
        <p:split orient="vert"/>
        <p:sndAc>
          <p:stSnd>
            <p:snd r:embed="rId1" name="click.wav"/>
          </p:stSnd>
        </p:sndAc>
      </p:transition>
    </mc:Choice>
    <mc:Fallback>
      <p:transition spd="slow">
        <p:split orient="vert"/>
        <p:sndAc>
          <p:stSnd>
            <p:snd r:embed="rId1" name="click.wav"/>
          </p:stSnd>
        </p:sndAc>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E5B1B147-9B4E-45D1-91FE-AE0C17CA5F0C}" type="datetimeFigureOut">
              <a:rPr lang="es-MX" smtClean="0"/>
              <a:t>15/03/2021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7065754B-CA84-4F14-9712-BA8D37C22D31}" type="slidenum">
              <a:rPr lang="es-MX" smtClean="0"/>
              <a:t>‹Nº›</a:t>
            </a:fld>
            <a:endParaRPr lang="es-MX"/>
          </a:p>
        </p:txBody>
      </p:sp>
    </p:spTree>
  </p:cSld>
  <p:clrMapOvr>
    <a:masterClrMapping/>
  </p:clrMapOvr>
  <mc:AlternateContent xmlns:mc="http://schemas.openxmlformats.org/markup-compatibility/2006">
    <mc:Choice xmlns:p14="http://schemas.microsoft.com/office/powerpoint/2010/main" Requires="p14">
      <p:transition spd="slow" p14:dur="1500">
        <p:split orient="vert"/>
        <p:sndAc>
          <p:stSnd>
            <p:snd r:embed="rId1" name="click.wav"/>
          </p:stSnd>
        </p:sndAc>
      </p:transition>
    </mc:Choice>
    <mc:Fallback>
      <p:transition spd="slow">
        <p:split orient="vert"/>
        <p:sndAc>
          <p:stSnd>
            <p:snd r:embed="rId1" name="click.wav"/>
          </p:stSnd>
        </p:sndAc>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s-ES" smtClean="0"/>
              <a:t>Haga clic para modificar el estilo de título del patrón</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s-ES" smtClean="0"/>
              <a:t>Haga clic para modificar el estilo de texto del patrón</a:t>
            </a:r>
          </a:p>
        </p:txBody>
      </p:sp>
      <p:sp>
        <p:nvSpPr>
          <p:cNvPr id="4" name="Date Placeholder 3"/>
          <p:cNvSpPr>
            <a:spLocks noGrp="1"/>
          </p:cNvSpPr>
          <p:nvPr>
            <p:ph type="dt" sz="half" idx="10"/>
          </p:nvPr>
        </p:nvSpPr>
        <p:spPr/>
        <p:txBody>
          <a:bodyPr/>
          <a:lstStyle/>
          <a:p>
            <a:fld id="{E5B1B147-9B4E-45D1-91FE-AE0C17CA5F0C}" type="datetimeFigureOut">
              <a:rPr lang="es-MX" smtClean="0"/>
              <a:t>15/03/2021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7065754B-CA84-4F14-9712-BA8D37C22D31}" type="slidenum">
              <a:rPr lang="es-MX" smtClean="0"/>
              <a:t>‹Nº›</a:t>
            </a:fld>
            <a:endParaRPr lang="es-MX"/>
          </a:p>
        </p:txBody>
      </p:sp>
    </p:spTree>
  </p:cSld>
  <p:clrMapOvr>
    <a:masterClrMapping/>
  </p:clrMapOvr>
  <mc:AlternateContent xmlns:mc="http://schemas.openxmlformats.org/markup-compatibility/2006">
    <mc:Choice xmlns:p14="http://schemas.microsoft.com/office/powerpoint/2010/main" Requires="p14">
      <p:transition spd="slow" p14:dur="1500">
        <p:split orient="vert"/>
        <p:sndAc>
          <p:stSnd>
            <p:snd r:embed="rId1" name="click.wav"/>
          </p:stSnd>
        </p:sndAc>
      </p:transition>
    </mc:Choice>
    <mc:Fallback>
      <p:transition spd="slow">
        <p:split orient="vert"/>
        <p:sndAc>
          <p:stSnd>
            <p:snd r:embed="rId1" name="click.wav"/>
          </p:stSnd>
        </p:sndAc>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E5B1B147-9B4E-45D1-91FE-AE0C17CA5F0C}" type="datetimeFigureOut">
              <a:rPr lang="es-MX" smtClean="0"/>
              <a:t>15/03/2021</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7065754B-CA84-4F14-9712-BA8D37C22D31}" type="slidenum">
              <a:rPr lang="es-MX" smtClean="0"/>
              <a:t>‹Nº›</a:t>
            </a:fld>
            <a:endParaRPr lang="es-MX"/>
          </a:p>
        </p:txBody>
      </p:sp>
      <p:sp>
        <p:nvSpPr>
          <p:cNvPr id="8" name="Title 7"/>
          <p:cNvSpPr>
            <a:spLocks noGrp="1"/>
          </p:cNvSpPr>
          <p:nvPr>
            <p:ph type="title"/>
          </p:nvPr>
        </p:nvSpPr>
        <p:spPr/>
        <p:txBody>
          <a:bodyPr/>
          <a:lstStyle/>
          <a:p>
            <a:r>
              <a:rPr lang="es-ES" smtClean="0"/>
              <a:t>Haga clic para modificar el estilo de título del patrón</a:t>
            </a:r>
            <a:endParaRPr lang="en-US"/>
          </a:p>
        </p:txBody>
      </p:sp>
    </p:spTree>
  </p:cSld>
  <p:clrMapOvr>
    <a:masterClrMapping/>
  </p:clrMapOvr>
  <mc:AlternateContent xmlns:mc="http://schemas.openxmlformats.org/markup-compatibility/2006">
    <mc:Choice xmlns:p14="http://schemas.microsoft.com/office/powerpoint/2010/main" Requires="p14">
      <p:transition spd="slow" p14:dur="1500">
        <p:split orient="vert"/>
        <p:sndAc>
          <p:stSnd>
            <p:snd r:embed="rId1" name="click.wav"/>
          </p:stSnd>
        </p:sndAc>
      </p:transition>
    </mc:Choice>
    <mc:Fallback>
      <p:transition spd="slow">
        <p:split orient="vert"/>
        <p:sndAc>
          <p:stSnd>
            <p:snd r:embed="rId1" name="click.wav"/>
          </p:stSnd>
        </p:sndAc>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s-ES" smtClean="0"/>
              <a:t>Haga clic para modificar el estilo de texto del patrón</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s-ES" smtClean="0"/>
              <a:t>Haga clic para modificar el estilo de texto del patrón</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E5B1B147-9B4E-45D1-91FE-AE0C17CA5F0C}" type="datetimeFigureOut">
              <a:rPr lang="es-MX" smtClean="0"/>
              <a:t>15/03/2021</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7065754B-CA84-4F14-9712-BA8D37C22D31}" type="slidenum">
              <a:rPr lang="es-MX" smtClean="0"/>
              <a:t>‹Nº›</a:t>
            </a:fld>
            <a:endParaRPr lang="es-MX"/>
          </a:p>
        </p:txBody>
      </p:sp>
    </p:spTree>
  </p:cSld>
  <p:clrMapOvr>
    <a:masterClrMapping/>
  </p:clrMapOvr>
  <mc:AlternateContent xmlns:mc="http://schemas.openxmlformats.org/markup-compatibility/2006">
    <mc:Choice xmlns:p14="http://schemas.microsoft.com/office/powerpoint/2010/main" Requires="p14">
      <p:transition spd="slow" p14:dur="1500">
        <p:split orient="vert"/>
        <p:sndAc>
          <p:stSnd>
            <p:snd r:embed="rId1" name="click.wav"/>
          </p:stSnd>
        </p:sndAc>
      </p:transition>
    </mc:Choice>
    <mc:Fallback>
      <p:transition spd="slow">
        <p:split orient="vert"/>
        <p:sndAc>
          <p:stSnd>
            <p:snd r:embed="rId1" name="click.wav"/>
          </p:stSnd>
        </p:sndAc>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Date Placeholder 2"/>
          <p:cNvSpPr>
            <a:spLocks noGrp="1"/>
          </p:cNvSpPr>
          <p:nvPr>
            <p:ph type="dt" sz="half" idx="10"/>
          </p:nvPr>
        </p:nvSpPr>
        <p:spPr/>
        <p:txBody>
          <a:bodyPr/>
          <a:lstStyle/>
          <a:p>
            <a:fld id="{E5B1B147-9B4E-45D1-91FE-AE0C17CA5F0C}" type="datetimeFigureOut">
              <a:rPr lang="es-MX" smtClean="0"/>
              <a:t>15/03/2021</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7065754B-CA84-4F14-9712-BA8D37C22D31}" type="slidenum">
              <a:rPr lang="es-MX" smtClean="0"/>
              <a:t>‹Nº›</a:t>
            </a:fld>
            <a:endParaRPr lang="es-MX"/>
          </a:p>
        </p:txBody>
      </p:sp>
    </p:spTree>
  </p:cSld>
  <p:clrMapOvr>
    <a:masterClrMapping/>
  </p:clrMapOvr>
  <mc:AlternateContent xmlns:mc="http://schemas.openxmlformats.org/markup-compatibility/2006">
    <mc:Choice xmlns:p14="http://schemas.microsoft.com/office/powerpoint/2010/main" Requires="p14">
      <p:transition spd="slow" p14:dur="1500">
        <p:split orient="vert"/>
        <p:sndAc>
          <p:stSnd>
            <p:snd r:embed="rId1" name="click.wav"/>
          </p:stSnd>
        </p:sndAc>
      </p:transition>
    </mc:Choice>
    <mc:Fallback>
      <p:transition spd="slow">
        <p:split orient="vert"/>
        <p:sndAc>
          <p:stSnd>
            <p:snd r:embed="rId1" name="click.wav"/>
          </p:stSnd>
        </p:sndAc>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B1B147-9B4E-45D1-91FE-AE0C17CA5F0C}" type="datetimeFigureOut">
              <a:rPr lang="es-MX" smtClean="0"/>
              <a:t>15/03/2021</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7065754B-CA84-4F14-9712-BA8D37C22D31}" type="slidenum">
              <a:rPr lang="es-MX" smtClean="0"/>
              <a:t>‹Nº›</a:t>
            </a:fld>
            <a:endParaRPr lang="es-MX"/>
          </a:p>
        </p:txBody>
      </p:sp>
    </p:spTree>
  </p:cSld>
  <p:clrMapOvr>
    <a:masterClrMapping/>
  </p:clrMapOvr>
  <mc:AlternateContent xmlns:mc="http://schemas.openxmlformats.org/markup-compatibility/2006">
    <mc:Choice xmlns:p14="http://schemas.microsoft.com/office/powerpoint/2010/main" Requires="p14">
      <p:transition spd="slow" p14:dur="1500">
        <p:split orient="vert"/>
        <p:sndAc>
          <p:stSnd>
            <p:snd r:embed="rId1" name="click.wav"/>
          </p:stSnd>
        </p:sndAc>
      </p:transition>
    </mc:Choice>
    <mc:Fallback>
      <p:transition spd="slow">
        <p:split orient="vert"/>
        <p:sndAc>
          <p:stSnd>
            <p:snd r:embed="rId1" name="click.wav"/>
          </p:stSnd>
        </p:sndAc>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s-ES" smtClean="0"/>
              <a:t>Haga clic para modificar el estilo de título del patrón</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s-ES" smtClean="0"/>
              <a:t>Haga clic para modificar el estilo de texto del patrón</a:t>
            </a:r>
          </a:p>
        </p:txBody>
      </p:sp>
      <p:sp>
        <p:nvSpPr>
          <p:cNvPr id="5" name="Date Placeholder 4"/>
          <p:cNvSpPr>
            <a:spLocks noGrp="1"/>
          </p:cNvSpPr>
          <p:nvPr>
            <p:ph type="dt" sz="half" idx="10"/>
          </p:nvPr>
        </p:nvSpPr>
        <p:spPr/>
        <p:txBody>
          <a:bodyPr/>
          <a:lstStyle/>
          <a:p>
            <a:fld id="{E5B1B147-9B4E-45D1-91FE-AE0C17CA5F0C}" type="datetimeFigureOut">
              <a:rPr lang="es-MX" smtClean="0"/>
              <a:t>15/03/2021</a:t>
            </a:fld>
            <a:endParaRPr lang="es-MX"/>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s-MX"/>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7065754B-CA84-4F14-9712-BA8D37C22D31}" type="slidenum">
              <a:rPr lang="es-MX" smtClean="0"/>
              <a:t>‹Nº›</a:t>
            </a:fld>
            <a:endParaRPr lang="es-MX"/>
          </a:p>
        </p:txBody>
      </p:sp>
    </p:spTree>
  </p:cSld>
  <p:clrMapOvr>
    <a:masterClrMapping/>
  </p:clrMapOvr>
  <mc:AlternateContent xmlns:mc="http://schemas.openxmlformats.org/markup-compatibility/2006">
    <mc:Choice xmlns:p14="http://schemas.microsoft.com/office/powerpoint/2010/main" Requires="p14">
      <p:transition spd="slow" p14:dur="1500">
        <p:split orient="vert"/>
        <p:sndAc>
          <p:stSnd>
            <p:snd r:embed="rId1" name="click.wav"/>
          </p:stSnd>
        </p:sndAc>
      </p:transition>
    </mc:Choice>
    <mc:Fallback>
      <p:transition spd="slow">
        <p:split orient="vert"/>
        <p:sndAc>
          <p:stSnd>
            <p:snd r:embed="rId1" name="click.wav"/>
          </p:stSnd>
        </p:sndAc>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s-ES" smtClean="0"/>
              <a:t>Haga clic en el icono para agregar una imagen</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E5B1B147-9B4E-45D1-91FE-AE0C17CA5F0C}" type="datetimeFigureOut">
              <a:rPr lang="es-MX" smtClean="0"/>
              <a:t>15/03/2021</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7065754B-CA84-4F14-9712-BA8D37C22D31}" type="slidenum">
              <a:rPr lang="es-MX" smtClean="0"/>
              <a:t>‹Nº›</a:t>
            </a:fld>
            <a:endParaRPr lang="es-MX"/>
          </a:p>
        </p:txBody>
      </p:sp>
    </p:spTree>
  </p:cSld>
  <p:clrMapOvr>
    <a:masterClrMapping/>
  </p:clrMapOvr>
  <mc:AlternateContent xmlns:mc="http://schemas.openxmlformats.org/markup-compatibility/2006">
    <mc:Choice xmlns:p14="http://schemas.microsoft.com/office/powerpoint/2010/main" Requires="p14">
      <p:transition spd="slow" p14:dur="1500">
        <p:split orient="vert"/>
        <p:sndAc>
          <p:stSnd>
            <p:snd r:embed="rId1" name="click.wav"/>
          </p:stSnd>
        </p:sndAc>
      </p:transition>
    </mc:Choice>
    <mc:Fallback>
      <p:transition spd="slow">
        <p:split orient="vert"/>
        <p:sndAc>
          <p:stSnd>
            <p:snd r:embed="rId1" name="click.wav"/>
          </p:stSnd>
        </p:sndAc>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E5B1B147-9B4E-45D1-91FE-AE0C17CA5F0C}" type="datetimeFigureOut">
              <a:rPr lang="es-MX" smtClean="0"/>
              <a:t>15/03/2021</a:t>
            </a:fld>
            <a:endParaRPr lang="es-MX"/>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es-MX"/>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7065754B-CA84-4F14-9712-BA8D37C22D31}" type="slidenum">
              <a:rPr lang="es-MX" smtClean="0"/>
              <a:t>‹Nº›</a:t>
            </a:fld>
            <a:endParaRPr lang="es-MX"/>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4="http://schemas.microsoft.com/office/powerpoint/2010/main" Requires="p14">
      <p:transition spd="slow" p14:dur="1500">
        <p:split orient="vert"/>
        <p:sndAc>
          <p:stSnd>
            <p:snd r:embed="rId13" name="click.wav"/>
          </p:stSnd>
        </p:sndAc>
      </p:transition>
    </mc:Choice>
    <mc:Fallback>
      <p:transition spd="slow">
        <p:split orient="vert"/>
        <p:sndAc>
          <p:stSnd>
            <p:snd r:embed="rId13" name="click.wav"/>
          </p:stSnd>
        </p:sndAc>
      </p:transition>
    </mc:Fallback>
  </mc:AlternateConten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rot="19140000">
            <a:off x="-297729" y="597709"/>
            <a:ext cx="5648623" cy="1204306"/>
          </a:xfrm>
        </p:spPr>
        <p:txBody>
          <a:bodyPr/>
          <a:lstStyle/>
          <a:p>
            <a:r>
              <a:rPr lang="es-MX" dirty="0" smtClean="0"/>
              <a:t>La noticia</a:t>
            </a:r>
            <a:endParaRPr lang="es-MX" dirty="0"/>
          </a:p>
        </p:txBody>
      </p:sp>
      <p:sp>
        <p:nvSpPr>
          <p:cNvPr id="3" name="2 Subtítulo"/>
          <p:cNvSpPr>
            <a:spLocks noGrp="1"/>
          </p:cNvSpPr>
          <p:nvPr>
            <p:ph type="subTitle" idx="1"/>
          </p:nvPr>
        </p:nvSpPr>
        <p:spPr/>
        <p:txBody>
          <a:bodyPr/>
          <a:lstStyle/>
          <a:p>
            <a:r>
              <a:rPr lang="es-MX" b="1" dirty="0" err="1" smtClean="0">
                <a:solidFill>
                  <a:srgbClr val="FF0000"/>
                </a:solidFill>
              </a:rPr>
              <a:t>Lic</a:t>
            </a:r>
            <a:r>
              <a:rPr lang="es-MX" b="1" dirty="0" smtClean="0">
                <a:solidFill>
                  <a:srgbClr val="FF0000"/>
                </a:solidFill>
              </a:rPr>
              <a:t> </a:t>
            </a:r>
            <a:r>
              <a:rPr lang="es-MX" b="1" dirty="0" err="1" smtClean="0">
                <a:solidFill>
                  <a:srgbClr val="FF0000"/>
                </a:solidFill>
              </a:rPr>
              <a:t>Jonatan</a:t>
            </a:r>
            <a:r>
              <a:rPr lang="es-MX" b="1" dirty="0" smtClean="0">
                <a:solidFill>
                  <a:srgbClr val="FF0000"/>
                </a:solidFill>
              </a:rPr>
              <a:t> Alfredo Mendoza </a:t>
            </a:r>
            <a:r>
              <a:rPr lang="es-MX" b="1" dirty="0" err="1" smtClean="0">
                <a:solidFill>
                  <a:srgbClr val="FF0000"/>
                </a:solidFill>
              </a:rPr>
              <a:t>Alvarez</a:t>
            </a:r>
            <a:endParaRPr lang="es-MX" b="1" dirty="0">
              <a:solidFill>
                <a:srgbClr val="FF0000"/>
              </a:solidFill>
            </a:endParaRPr>
          </a:p>
        </p:txBody>
      </p:sp>
      <p:pic>
        <p:nvPicPr>
          <p:cNvPr id="1026" name="Picture 2" descr="Elementos de la notic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9197197">
            <a:off x="3640904" y="2649281"/>
            <a:ext cx="4675066" cy="35099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7024636"/>
      </p:ext>
    </p:extLst>
  </p:cSld>
  <p:clrMapOvr>
    <a:masterClrMapping/>
  </p:clrMapOvr>
  <mc:AlternateContent xmlns:mc="http://schemas.openxmlformats.org/markup-compatibility/2006">
    <mc:Choice xmlns:p14="http://schemas.microsoft.com/office/powerpoint/2010/main" Requires="p14">
      <p:transition spd="slow" p14:dur="1500">
        <p:split orient="vert"/>
        <p:sndAc>
          <p:stSnd>
            <p:snd r:embed="rId2" name="click.wav"/>
          </p:stSnd>
        </p:sndAc>
      </p:transition>
    </mc:Choice>
    <mc:Fallback>
      <p:transition spd="slow">
        <p:split orient="vert"/>
        <p:sndAc>
          <p:stSnd>
            <p:snd r:embed="rId2" name="click.wav"/>
          </p:stSnd>
        </p:sndAc>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a:t>Qué es Noticia:</a:t>
            </a:r>
            <a:br>
              <a:rPr lang="es-MX" dirty="0"/>
            </a:br>
            <a:endParaRPr lang="es-MX" dirty="0"/>
          </a:p>
        </p:txBody>
      </p:sp>
      <p:sp>
        <p:nvSpPr>
          <p:cNvPr id="3" name="2 Marcador de contenido"/>
          <p:cNvSpPr>
            <a:spLocks noGrp="1"/>
          </p:cNvSpPr>
          <p:nvPr>
            <p:ph idx="1"/>
          </p:nvPr>
        </p:nvSpPr>
        <p:spPr/>
        <p:txBody>
          <a:bodyPr/>
          <a:lstStyle/>
          <a:p>
            <a:r>
              <a:rPr lang="es-MX" b="0" dirty="0"/>
              <a:t>Una noticia es la información sobre un hecho o un conjunto de hechos que, dentro de una comunidad, sociedad o ámbito específico, resulta relevante, novedosa o inusual. La palabra, como tal, proviene del latín </a:t>
            </a:r>
            <a:r>
              <a:rPr lang="es-MX" b="0" i="1" dirty="0" err="1"/>
              <a:t>notitia</a:t>
            </a:r>
            <a:r>
              <a:rPr lang="es-MX" b="0" dirty="0" smtClean="0"/>
              <a:t>.</a:t>
            </a:r>
          </a:p>
          <a:p>
            <a:endParaRPr lang="es-MX" b="0" dirty="0"/>
          </a:p>
          <a:p>
            <a:pPr fontAlgn="t"/>
            <a:r>
              <a:rPr lang="es-MX" b="0" dirty="0"/>
              <a:t>En este sentido, una noticia es el relato, la construcción y la elaboración de un hecho, evento o acontecimiento que se considera importante o pertinente divulgar para el conocimiento público.</a:t>
            </a:r>
          </a:p>
          <a:p>
            <a:pPr fontAlgn="t"/>
            <a:r>
              <a:rPr lang="es-MX" b="0" dirty="0"/>
              <a:t>Las noticias son los relatos de los eventos o acontecimientos más importantes en un día o una semana</a:t>
            </a:r>
            <a:r>
              <a:rPr lang="es-MX" dirty="0"/>
              <a:t>.</a:t>
            </a:r>
            <a:r>
              <a:rPr lang="es-MX" b="0" dirty="0"/>
              <a:t> Es lo que llena las páginas de los periódicos o diarios, de los portales web noticiosos o de los programas informativos de radio y televisión.</a:t>
            </a:r>
          </a:p>
          <a:p>
            <a:r>
              <a:rPr lang="es-MX" dirty="0"/>
              <a:t/>
            </a:r>
            <a:br>
              <a:rPr lang="es-MX" dirty="0"/>
            </a:br>
            <a:endParaRPr lang="es-MX" dirty="0"/>
          </a:p>
        </p:txBody>
      </p:sp>
      <p:pic>
        <p:nvPicPr>
          <p:cNvPr id="2050" name="Picture 2" descr="Partes de la noticia - Recursos didáctic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3789040"/>
            <a:ext cx="38100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5900516"/>
      </p:ext>
    </p:extLst>
  </p:cSld>
  <p:clrMapOvr>
    <a:masterClrMapping/>
  </p:clrMapOvr>
  <mc:AlternateContent xmlns:mc="http://schemas.openxmlformats.org/markup-compatibility/2006">
    <mc:Choice xmlns:p14="http://schemas.microsoft.com/office/powerpoint/2010/main" Requires="p14">
      <p:transition spd="slow" p14:dur="1500">
        <p:split orient="vert"/>
        <p:sndAc>
          <p:stSnd>
            <p:snd r:embed="rId2" name="click.wav"/>
          </p:stSnd>
        </p:sndAc>
      </p:transition>
    </mc:Choice>
    <mc:Fallback>
      <p:transition spd="slow">
        <p:split orient="vert"/>
        <p:sndAc>
          <p:stSnd>
            <p:snd r:embed="rId2" name="click.wav"/>
          </p:stSnd>
        </p:sndAc>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99592" y="548680"/>
            <a:ext cx="7520940" cy="548640"/>
          </a:xfrm>
        </p:spPr>
        <p:txBody>
          <a:bodyPr/>
          <a:lstStyle/>
          <a:p>
            <a:r>
              <a:rPr lang="es-MX" dirty="0"/>
              <a:t>Para elaborar una noticia, se parte de una fórmula de seis preguntas, que son:</a:t>
            </a:r>
            <a:br>
              <a:rPr lang="es-MX" dirty="0"/>
            </a:br>
            <a:endParaRPr lang="es-MX" dirty="0"/>
          </a:p>
        </p:txBody>
      </p:sp>
      <p:sp>
        <p:nvSpPr>
          <p:cNvPr id="3" name="2 Marcador de contenido"/>
          <p:cNvSpPr>
            <a:spLocks noGrp="1"/>
          </p:cNvSpPr>
          <p:nvPr>
            <p:ph idx="1"/>
          </p:nvPr>
        </p:nvSpPr>
        <p:spPr/>
        <p:txBody>
          <a:bodyPr/>
          <a:lstStyle/>
          <a:p>
            <a:r>
              <a:rPr lang="es-MX" dirty="0" smtClean="0">
                <a:solidFill>
                  <a:srgbClr val="FF0000"/>
                </a:solidFill>
              </a:rPr>
              <a:t>¿</a:t>
            </a:r>
            <a:r>
              <a:rPr lang="es-MX" dirty="0">
                <a:solidFill>
                  <a:srgbClr val="FF0000"/>
                </a:solidFill>
              </a:rPr>
              <a:t>Qué pasó?</a:t>
            </a:r>
          </a:p>
          <a:p>
            <a:r>
              <a:rPr lang="es-MX" dirty="0">
                <a:solidFill>
                  <a:srgbClr val="FF0000"/>
                </a:solidFill>
              </a:rPr>
              <a:t>¿A quién le pasó?</a:t>
            </a:r>
          </a:p>
          <a:p>
            <a:r>
              <a:rPr lang="es-MX" dirty="0">
                <a:solidFill>
                  <a:srgbClr val="FF0000"/>
                </a:solidFill>
              </a:rPr>
              <a:t>¿Cómo pasó?</a:t>
            </a:r>
          </a:p>
          <a:p>
            <a:r>
              <a:rPr lang="es-MX" dirty="0">
                <a:solidFill>
                  <a:srgbClr val="FF0000"/>
                </a:solidFill>
              </a:rPr>
              <a:t>¿Cuándo pasó?</a:t>
            </a:r>
          </a:p>
          <a:p>
            <a:r>
              <a:rPr lang="es-MX" dirty="0">
                <a:solidFill>
                  <a:srgbClr val="FF0000"/>
                </a:solidFill>
              </a:rPr>
              <a:t>¿Dónde pasó?</a:t>
            </a:r>
          </a:p>
          <a:p>
            <a:r>
              <a:rPr lang="es-MX" dirty="0">
                <a:solidFill>
                  <a:srgbClr val="FF0000"/>
                </a:solidFill>
              </a:rPr>
              <a:t>¿Por qué o para qué ocurrió?</a:t>
            </a:r>
          </a:p>
          <a:p>
            <a:pPr fontAlgn="t"/>
            <a:r>
              <a:rPr lang="es-MX" b="0" dirty="0"/>
              <a:t>En la noticia, la información debe estar ordenada en orden decreciente en función de la importancia de lo referido. Así, se maneja el esquema de la pirámide invertida, según el cual los datos más importantes se encuentran al principio y los menos significativos se hallan hacia el final.</a:t>
            </a:r>
          </a:p>
          <a:p>
            <a:endParaRPr lang="es-MX" dirty="0"/>
          </a:p>
        </p:txBody>
      </p:sp>
      <p:pic>
        <p:nvPicPr>
          <p:cNvPr id="3074" name="Picture 2" descr="El cuerpo de la noticia Icari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928" y="4365104"/>
            <a:ext cx="4876800" cy="2200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6215906"/>
      </p:ext>
    </p:extLst>
  </p:cSld>
  <p:clrMapOvr>
    <a:masterClrMapping/>
  </p:clrMapOvr>
  <mc:AlternateContent xmlns:mc="http://schemas.openxmlformats.org/markup-compatibility/2006">
    <mc:Choice xmlns:p14="http://schemas.microsoft.com/office/powerpoint/2010/main" Requires="p14">
      <p:transition spd="slow" p14:dur="1500">
        <p:split orient="vert"/>
        <p:sndAc>
          <p:stSnd>
            <p:snd r:embed="rId2" name="click.wav"/>
          </p:stSnd>
        </p:sndAc>
      </p:transition>
    </mc:Choice>
    <mc:Fallback>
      <p:transition spd="slow">
        <p:split orient="vert"/>
        <p:sndAc>
          <p:stSnd>
            <p:snd r:embed="rId2" name="click.wav"/>
          </p:stSnd>
        </p:sndAc>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Características de una noticia</a:t>
            </a:r>
            <a:br>
              <a:rPr lang="es-MX" dirty="0"/>
            </a:br>
            <a:endParaRPr lang="es-MX" dirty="0"/>
          </a:p>
        </p:txBody>
      </p:sp>
      <p:sp>
        <p:nvSpPr>
          <p:cNvPr id="3" name="2 Marcador de contenido"/>
          <p:cNvSpPr>
            <a:spLocks noGrp="1"/>
          </p:cNvSpPr>
          <p:nvPr>
            <p:ph idx="1"/>
          </p:nvPr>
        </p:nvSpPr>
        <p:spPr/>
        <p:txBody>
          <a:bodyPr>
            <a:normAutofit/>
          </a:bodyPr>
          <a:lstStyle/>
          <a:p>
            <a:r>
              <a:rPr lang="es-MX" dirty="0"/>
              <a:t>Veracidad:</a:t>
            </a:r>
            <a:r>
              <a:rPr lang="es-MX" b="0" dirty="0"/>
              <a:t> los hechos referidos deben ser ciertos y comprobables.</a:t>
            </a:r>
          </a:p>
          <a:p>
            <a:r>
              <a:rPr lang="es-MX" dirty="0"/>
              <a:t>Claridad:</a:t>
            </a:r>
            <a:r>
              <a:rPr lang="es-MX" b="0" dirty="0"/>
              <a:t> la información debe ser presentada de forma coherente y clara.</a:t>
            </a:r>
          </a:p>
          <a:p>
            <a:r>
              <a:rPr lang="es-MX" dirty="0"/>
              <a:t>Brevedad:</a:t>
            </a:r>
            <a:r>
              <a:rPr lang="es-MX" b="0" dirty="0"/>
              <a:t> los hechos deben ser explicados de manera concreta, evitando repetir información o referir datos irrelevantes.</a:t>
            </a:r>
          </a:p>
          <a:p>
            <a:r>
              <a:rPr lang="es-MX" dirty="0"/>
              <a:t>Generalidad:</a:t>
            </a:r>
            <a:r>
              <a:rPr lang="es-MX" b="0" dirty="0"/>
              <a:t> toda noticia debe ser interesante o relevante para el público y la sociedad en general.</a:t>
            </a:r>
          </a:p>
          <a:p>
            <a:r>
              <a:rPr lang="es-MX" dirty="0"/>
              <a:t>Actualidad:</a:t>
            </a:r>
            <a:r>
              <a:rPr lang="es-MX" b="0" dirty="0"/>
              <a:t> los eventos referidos deben ser recientes.</a:t>
            </a:r>
          </a:p>
          <a:p>
            <a:r>
              <a:rPr lang="es-MX" dirty="0"/>
              <a:t>Novedad: </a:t>
            </a:r>
            <a:r>
              <a:rPr lang="es-MX" b="0" dirty="0"/>
              <a:t>los hechos deben constituir una novedad, ser desacostumbrados o raros.</a:t>
            </a:r>
          </a:p>
          <a:p>
            <a:endParaRPr lang="es-MX" dirty="0"/>
          </a:p>
        </p:txBody>
      </p:sp>
      <p:pic>
        <p:nvPicPr>
          <p:cNvPr id="4098" name="Picture 2" descr="Google lanza una plataforma de noticias para potenciar el contenido de  calidad - Todostartup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84121" y="3884240"/>
            <a:ext cx="3965013" cy="2973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8430840"/>
      </p:ext>
    </p:extLst>
  </p:cSld>
  <p:clrMapOvr>
    <a:masterClrMapping/>
  </p:clrMapOvr>
  <mc:AlternateContent xmlns:mc="http://schemas.openxmlformats.org/markup-compatibility/2006">
    <mc:Choice xmlns:p14="http://schemas.microsoft.com/office/powerpoint/2010/main" Requires="p14">
      <p:transition spd="slow" p14:dur="1500">
        <p:split orient="vert"/>
        <p:sndAc>
          <p:stSnd>
            <p:snd r:embed="rId2" name="click.wav"/>
          </p:stSnd>
        </p:sndAc>
      </p:transition>
    </mc:Choice>
    <mc:Fallback>
      <p:transition spd="slow">
        <p:split orient="vert"/>
        <p:sndAc>
          <p:stSnd>
            <p:snd r:embed="rId2" name="click.wav"/>
          </p:stSnd>
        </p:sndAc>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822960" y="332656"/>
            <a:ext cx="7520940" cy="4347821"/>
          </a:xfrm>
        </p:spPr>
        <p:txBody>
          <a:bodyPr>
            <a:normAutofit/>
          </a:bodyPr>
          <a:lstStyle/>
          <a:p>
            <a:r>
              <a:rPr lang="es-MX" dirty="0"/>
              <a:t>Interés humano: </a:t>
            </a:r>
            <a:r>
              <a:rPr lang="es-MX" b="0" dirty="0"/>
              <a:t>la noticia también puede ser capaz de conmover o emocionar.</a:t>
            </a:r>
          </a:p>
          <a:p>
            <a:r>
              <a:rPr lang="es-MX" dirty="0"/>
              <a:t>Proximidad: </a:t>
            </a:r>
            <a:r>
              <a:rPr lang="es-MX" b="0" dirty="0"/>
              <a:t>los sucesos referidos suscitan mayor interés mientras más cercanos sean al receptor.</a:t>
            </a:r>
          </a:p>
          <a:p>
            <a:r>
              <a:rPr lang="es-MX" dirty="0"/>
              <a:t>Prominencia: </a:t>
            </a:r>
            <a:r>
              <a:rPr lang="es-MX" b="0" dirty="0"/>
              <a:t>si hay personas importantes involucradas, la noticia produce mayor interés.</a:t>
            </a:r>
          </a:p>
          <a:p>
            <a:r>
              <a:rPr lang="es-MX" dirty="0"/>
              <a:t>Consecuencia: </a:t>
            </a:r>
            <a:r>
              <a:rPr lang="es-MX" b="0" dirty="0"/>
              <a:t>debe dársele prioridad a aquello que afecte la vida de las personas.</a:t>
            </a:r>
          </a:p>
          <a:p>
            <a:r>
              <a:rPr lang="es-MX" dirty="0"/>
              <a:t>Oportunidad: </a:t>
            </a:r>
            <a:r>
              <a:rPr lang="es-MX" b="0" dirty="0"/>
              <a:t>la rapidez con que se dé a conocer un acontecimiento le suma valor como noticia.</a:t>
            </a:r>
          </a:p>
          <a:p>
            <a:r>
              <a:rPr lang="es-MX" dirty="0"/>
              <a:t>Desenlace: </a:t>
            </a:r>
            <a:r>
              <a:rPr lang="es-MX" b="0" dirty="0"/>
              <a:t>algunas noticias resultan particularmente interesantes por tener desenlaces inesperados o sorprendentes.</a:t>
            </a:r>
          </a:p>
          <a:p>
            <a:r>
              <a:rPr lang="es-MX" dirty="0"/>
              <a:t>Tema: </a:t>
            </a:r>
            <a:r>
              <a:rPr lang="es-MX" b="0" dirty="0"/>
              <a:t>algunos temas de por sí generan interés en el público, como los avances de la ciencia y la tecnología.</a:t>
            </a:r>
          </a:p>
          <a:p>
            <a:endParaRPr lang="es-MX" dirty="0"/>
          </a:p>
        </p:txBody>
      </p:sp>
    </p:spTree>
    <p:extLst>
      <p:ext uri="{BB962C8B-B14F-4D97-AF65-F5344CB8AC3E}">
        <p14:creationId xmlns:p14="http://schemas.microsoft.com/office/powerpoint/2010/main" val="3921469635"/>
      </p:ext>
    </p:extLst>
  </p:cSld>
  <p:clrMapOvr>
    <a:masterClrMapping/>
  </p:clrMapOvr>
  <mc:AlternateContent xmlns:mc="http://schemas.openxmlformats.org/markup-compatibility/2006">
    <mc:Choice xmlns:p14="http://schemas.microsoft.com/office/powerpoint/2010/main" Requires="p14">
      <p:transition spd="slow" p14:dur="1500">
        <p:split orient="vert"/>
        <p:sndAc>
          <p:stSnd>
            <p:snd r:embed="rId2" name="click.wav"/>
          </p:stSnd>
        </p:sndAc>
      </p:transition>
    </mc:Choice>
    <mc:Fallback>
      <p:transition spd="slow">
        <p:split orient="vert"/>
        <p:sndAc>
          <p:stSnd>
            <p:snd r:embed="rId2" name="click.wav"/>
          </p:stSnd>
        </p:sndAc>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a:t>Partes de una noticia</a:t>
            </a:r>
            <a:br>
              <a:rPr lang="es-MX" dirty="0"/>
            </a:br>
            <a:endParaRPr lang="es-MX" dirty="0"/>
          </a:p>
        </p:txBody>
      </p:sp>
      <p:sp>
        <p:nvSpPr>
          <p:cNvPr id="3" name="2 Marcador de contenido"/>
          <p:cNvSpPr>
            <a:spLocks noGrp="1"/>
          </p:cNvSpPr>
          <p:nvPr>
            <p:ph idx="1"/>
          </p:nvPr>
        </p:nvSpPr>
        <p:spPr>
          <a:xfrm>
            <a:off x="755576" y="1100628"/>
            <a:ext cx="7588324" cy="4992668"/>
          </a:xfrm>
        </p:spPr>
        <p:txBody>
          <a:bodyPr>
            <a:normAutofit/>
          </a:bodyPr>
          <a:lstStyle/>
          <a:p>
            <a:pPr fontAlgn="t"/>
            <a:r>
              <a:rPr lang="es-MX" b="0" dirty="0"/>
              <a:t>Al redactar una noticia, esta debe contener tres partes fundamentales:</a:t>
            </a:r>
          </a:p>
          <a:p>
            <a:pPr fontAlgn="t"/>
            <a:r>
              <a:rPr lang="es-MX" dirty="0"/>
              <a:t>Titular:</a:t>
            </a:r>
            <a:r>
              <a:rPr lang="es-MX" b="0" dirty="0"/>
              <a:t> es el conjunto de elementos de titulación, constituidos por antetítulo, título y subtítulo; debe captar la atención de los lectores.</a:t>
            </a:r>
          </a:p>
          <a:p>
            <a:pPr lvl="1"/>
            <a:r>
              <a:rPr lang="es-MX" b="1" dirty="0"/>
              <a:t>Antetítulo: </a:t>
            </a:r>
            <a:r>
              <a:rPr lang="es-MX" dirty="0"/>
              <a:t>indica un antecedente clave para entender el titular y la noticia.</a:t>
            </a:r>
          </a:p>
          <a:p>
            <a:pPr lvl="1"/>
            <a:r>
              <a:rPr lang="es-MX" b="1" dirty="0"/>
              <a:t>Título: </a:t>
            </a:r>
            <a:r>
              <a:rPr lang="es-MX" dirty="0"/>
              <a:t>destaca lo más importante de la noticia.</a:t>
            </a:r>
          </a:p>
          <a:p>
            <a:pPr lvl="1"/>
            <a:r>
              <a:rPr lang="es-MX" b="1" dirty="0"/>
              <a:t>Subtítulo (o bajada): </a:t>
            </a:r>
            <a:r>
              <a:rPr lang="es-MX" dirty="0"/>
              <a:t>es una ampliación del contenido adelantado en el titular, adelantando algunos detalles.</a:t>
            </a:r>
          </a:p>
          <a:p>
            <a:r>
              <a:rPr lang="es-MX" i="1" dirty="0"/>
              <a:t>Lead </a:t>
            </a:r>
            <a:r>
              <a:rPr lang="es-MX" dirty="0"/>
              <a:t>o entradilla: </a:t>
            </a:r>
            <a:r>
              <a:rPr lang="es-MX" b="0" dirty="0"/>
              <a:t>es el primer párrafo, en él se concentra la parte más importante de la noticia.</a:t>
            </a:r>
          </a:p>
          <a:p>
            <a:endParaRPr lang="es-MX" dirty="0"/>
          </a:p>
        </p:txBody>
      </p:sp>
      <p:pic>
        <p:nvPicPr>
          <p:cNvPr id="5122" name="Picture 2" descr="La construcción de la notic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7824" y="3645024"/>
            <a:ext cx="3495675" cy="1304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6854108"/>
      </p:ext>
    </p:extLst>
  </p:cSld>
  <p:clrMapOvr>
    <a:masterClrMapping/>
  </p:clrMapOvr>
  <mc:AlternateContent xmlns:mc="http://schemas.openxmlformats.org/markup-compatibility/2006">
    <mc:Choice xmlns:p14="http://schemas.microsoft.com/office/powerpoint/2010/main" Requires="p14">
      <p:transition spd="slow" p14:dur="1500">
        <p:split orient="vert"/>
        <p:sndAc>
          <p:stSnd>
            <p:snd r:embed="rId2" name="click.wav"/>
          </p:stSnd>
        </p:sndAc>
      </p:transition>
    </mc:Choice>
    <mc:Fallback>
      <p:transition spd="slow">
        <p:split orient="vert"/>
        <p:sndAc>
          <p:stSnd>
            <p:snd r:embed="rId2" name="click.wav"/>
          </p:stSnd>
        </p:sndAc>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822960" y="332656"/>
            <a:ext cx="7520940" cy="4347821"/>
          </a:xfrm>
        </p:spPr>
        <p:txBody>
          <a:bodyPr/>
          <a:lstStyle/>
          <a:p>
            <a:r>
              <a:rPr lang="es-MX" dirty="0"/>
              <a:t>Cuerpo de la noticia: </a:t>
            </a:r>
            <a:r>
              <a:rPr lang="es-MX" b="0" dirty="0"/>
              <a:t>es el texto donde es relatada la noticia, ordena la información en función de lo más importante a lo menos importante.</a:t>
            </a:r>
          </a:p>
          <a:p>
            <a:pPr fontAlgn="t"/>
            <a:r>
              <a:rPr lang="es-MX" b="0" dirty="0"/>
              <a:t>Asimismo, en la prensa, las noticias pueden contener otros elementos:</a:t>
            </a:r>
          </a:p>
          <a:p>
            <a:r>
              <a:rPr lang="es-MX" dirty="0"/>
              <a:t>Volanta o epígrafe:</a:t>
            </a:r>
            <a:r>
              <a:rPr lang="es-MX" b="0" dirty="0"/>
              <a:t> texto que está encima del título con letra más pequeña.</a:t>
            </a:r>
          </a:p>
          <a:p>
            <a:r>
              <a:rPr lang="es-MX" dirty="0"/>
              <a:t>Foto:</a:t>
            </a:r>
            <a:r>
              <a:rPr lang="es-MX" b="0" dirty="0"/>
              <a:t> imagen de la noticia.</a:t>
            </a:r>
          </a:p>
          <a:p>
            <a:r>
              <a:rPr lang="es-MX" dirty="0"/>
              <a:t>Pie de foto: </a:t>
            </a:r>
            <a:r>
              <a:rPr lang="es-MX" b="0" dirty="0"/>
              <a:t>leyenda explicativa de la foto.</a:t>
            </a:r>
          </a:p>
          <a:p>
            <a:r>
              <a:rPr lang="es-MX" dirty="0"/>
              <a:t>Ladillos:</a:t>
            </a:r>
            <a:r>
              <a:rPr lang="es-MX" b="0" dirty="0"/>
              <a:t> pequeños subtítulos dentro del cuerpo de la noticia para organizar el contenido.</a:t>
            </a:r>
          </a:p>
          <a:p>
            <a:r>
              <a:rPr lang="es-MX" dirty="0"/>
              <a:t>Destacados:</a:t>
            </a:r>
            <a:r>
              <a:rPr lang="es-MX" b="0" dirty="0"/>
              <a:t> frases sacadas del cuerpo de la noticia con información de interés.</a:t>
            </a:r>
          </a:p>
          <a:p>
            <a:endParaRPr lang="es-MX" dirty="0"/>
          </a:p>
        </p:txBody>
      </p:sp>
      <p:pic>
        <p:nvPicPr>
          <p:cNvPr id="6146" name="Picture 2" descr="Partes de la Notic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501008"/>
            <a:ext cx="9144000" cy="3356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8848147"/>
      </p:ext>
    </p:extLst>
  </p:cSld>
  <p:clrMapOvr>
    <a:masterClrMapping/>
  </p:clrMapOvr>
  <mc:AlternateContent xmlns:mc="http://schemas.openxmlformats.org/markup-compatibility/2006">
    <mc:Choice xmlns:p14="http://schemas.microsoft.com/office/powerpoint/2010/main" Requires="p14">
      <p:transition spd="slow" p14:dur="1500">
        <p:split orient="vert"/>
        <p:sndAc>
          <p:stSnd>
            <p:snd r:embed="rId2" name="click.wav"/>
          </p:stSnd>
        </p:sndAc>
      </p:transition>
    </mc:Choice>
    <mc:Fallback>
      <p:transition spd="slow">
        <p:split orient="vert"/>
        <p:sndAc>
          <p:stSnd>
            <p:snd r:embed="rId2" name="click.wav"/>
          </p:stSnd>
        </p:sndAc>
      </p:transition>
    </mc:Fallback>
  </mc:AlternateContent>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Ángulos">
  <a:themeElements>
    <a:clrScheme name="Ángulo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Ángulo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Ángulo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9</TotalTime>
  <Words>178</Words>
  <Application>Microsoft Office PowerPoint</Application>
  <PresentationFormat>Presentación en pantalla (4:3)</PresentationFormat>
  <Paragraphs>44</Paragraphs>
  <Slides>7</Slides>
  <Notes>0</Notes>
  <HiddenSlides>0</HiddenSlides>
  <MMClips>0</MMClips>
  <ScaleCrop>false</ScaleCrop>
  <HeadingPairs>
    <vt:vector size="4" baseType="variant">
      <vt:variant>
        <vt:lpstr>Tema</vt:lpstr>
      </vt:variant>
      <vt:variant>
        <vt:i4>1</vt:i4>
      </vt:variant>
      <vt:variant>
        <vt:lpstr>Títulos de diapositiva</vt:lpstr>
      </vt:variant>
      <vt:variant>
        <vt:i4>7</vt:i4>
      </vt:variant>
    </vt:vector>
  </HeadingPairs>
  <TitlesOfParts>
    <vt:vector size="8" baseType="lpstr">
      <vt:lpstr>Ángulos</vt:lpstr>
      <vt:lpstr>La noticia</vt:lpstr>
      <vt:lpstr>Qué es Noticia: </vt:lpstr>
      <vt:lpstr>Para elaborar una noticia, se parte de una fórmula de seis preguntas, que son: </vt:lpstr>
      <vt:lpstr>Características de una noticia </vt:lpstr>
      <vt:lpstr>Presentación de PowerPoint</vt:lpstr>
      <vt:lpstr>Partes de una noticia </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noticia</dc:title>
  <dc:creator>Pavilion</dc:creator>
  <cp:lastModifiedBy>Pavilion</cp:lastModifiedBy>
  <cp:revision>1</cp:revision>
  <dcterms:created xsi:type="dcterms:W3CDTF">2021-03-16T04:58:39Z</dcterms:created>
  <dcterms:modified xsi:type="dcterms:W3CDTF">2021-03-16T05:08:19Z</dcterms:modified>
</cp:coreProperties>
</file>