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5" r:id="rId3"/>
    <p:sldId id="257" r:id="rId4"/>
    <p:sldId id="258" r:id="rId5"/>
    <p:sldId id="259" r:id="rId6"/>
    <p:sldId id="266" r:id="rId7"/>
    <p:sldId id="260" r:id="rId8"/>
    <p:sldId id="261" r:id="rId9"/>
    <p:sldId id="262" r:id="rId10"/>
    <p:sldId id="264" r:id="rId11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CA1DED83-39F7-42BB-96DB-DF9B61CEB5F0}" type="datetimeFigureOut">
              <a:rPr lang="es-MX" smtClean="0"/>
              <a:t>16/05/2021</a:t>
            </a:fld>
            <a:endParaRPr lang="es-MX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898AAD4C-DAEB-43CB-BE76-974D4A3310B0}" type="slidenum">
              <a:rPr lang="es-MX" smtClean="0"/>
              <a:t>‹Nº›</a:t>
            </a:fld>
            <a:endParaRPr lang="es-MX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1DED83-39F7-42BB-96DB-DF9B61CEB5F0}" type="datetimeFigureOut">
              <a:rPr lang="es-MX" smtClean="0"/>
              <a:t>16/05/2021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8AAD4C-DAEB-43CB-BE76-974D4A3310B0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1DED83-39F7-42BB-96DB-DF9B61CEB5F0}" type="datetimeFigureOut">
              <a:rPr lang="es-MX" smtClean="0"/>
              <a:t>16/05/2021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8AAD4C-DAEB-43CB-BE76-974D4A3310B0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1DED83-39F7-42BB-96DB-DF9B61CEB5F0}" type="datetimeFigureOut">
              <a:rPr lang="es-MX" smtClean="0"/>
              <a:t>16/05/2021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8AAD4C-DAEB-43CB-BE76-974D4A3310B0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1DED83-39F7-42BB-96DB-DF9B61CEB5F0}" type="datetimeFigureOut">
              <a:rPr lang="es-MX" smtClean="0"/>
              <a:t>16/05/2021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8AAD4C-DAEB-43CB-BE76-974D4A3310B0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1DED83-39F7-42BB-96DB-DF9B61CEB5F0}" type="datetimeFigureOut">
              <a:rPr lang="es-MX" smtClean="0"/>
              <a:t>16/05/2021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8AAD4C-DAEB-43CB-BE76-974D4A3310B0}" type="slidenum">
              <a:rPr lang="es-MX" smtClean="0"/>
              <a:t>‹Nº›</a:t>
            </a:fld>
            <a:endParaRPr lang="es-MX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1DED83-39F7-42BB-96DB-DF9B61CEB5F0}" type="datetimeFigureOut">
              <a:rPr lang="es-MX" smtClean="0"/>
              <a:t>16/05/2021</a:t>
            </a:fld>
            <a:endParaRPr lang="es-MX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8AAD4C-DAEB-43CB-BE76-974D4A3310B0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1DED83-39F7-42BB-96DB-DF9B61CEB5F0}" type="datetimeFigureOut">
              <a:rPr lang="es-MX" smtClean="0"/>
              <a:t>16/05/2021</a:t>
            </a:fld>
            <a:endParaRPr lang="es-MX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8AAD4C-DAEB-43CB-BE76-974D4A3310B0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1DED83-39F7-42BB-96DB-DF9B61CEB5F0}" type="datetimeFigureOut">
              <a:rPr lang="es-MX" smtClean="0"/>
              <a:t>16/05/2021</a:t>
            </a:fld>
            <a:endParaRPr lang="es-MX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8AAD4C-DAEB-43CB-BE76-974D4A3310B0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1DED83-39F7-42BB-96DB-DF9B61CEB5F0}" type="datetimeFigureOut">
              <a:rPr lang="es-MX" smtClean="0"/>
              <a:t>16/05/2021</a:t>
            </a:fld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8AAD4C-DAEB-43CB-BE76-974D4A3310B0}" type="slidenum">
              <a:rPr lang="es-MX" smtClean="0"/>
              <a:t>‹Nº›</a:t>
            </a:fld>
            <a:endParaRPr lang="es-MX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s-MX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1DED83-39F7-42BB-96DB-DF9B61CEB5F0}" type="datetimeFigureOut">
              <a:rPr lang="es-MX" smtClean="0"/>
              <a:t>16/05/2021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8AAD4C-DAEB-43CB-BE76-974D4A3310B0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CA1DED83-39F7-42BB-96DB-DF9B61CEB5F0}" type="datetimeFigureOut">
              <a:rPr lang="es-MX" smtClean="0"/>
              <a:t>16/05/2021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898AAD4C-DAEB-43CB-BE76-974D4A3310B0}" type="slidenum">
              <a:rPr lang="es-MX" smtClean="0"/>
              <a:t>‹Nº›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concepto.de/prosa/" TargetMode="External"/><Relationship Id="rId2" Type="http://schemas.openxmlformats.org/officeDocument/2006/relationships/hyperlink" Target="https://concepto.de/texto/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eg"/><Relationship Id="rId4" Type="http://schemas.openxmlformats.org/officeDocument/2006/relationships/hyperlink" Target="https://concepto.de/texto-argumentativo/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concepto.de/lenguaje/" TargetMode="External"/><Relationship Id="rId2" Type="http://schemas.openxmlformats.org/officeDocument/2006/relationships/hyperlink" Target="https://concepto.de/genero-literario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concepto.de/informacion/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concepto.de/didactica/" TargetMode="External"/><Relationship Id="rId2" Type="http://schemas.openxmlformats.org/officeDocument/2006/relationships/hyperlink" Target="https://concepto.de/conocimiento/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concepto.de/libertad/" TargetMode="External"/><Relationship Id="rId2" Type="http://schemas.openxmlformats.org/officeDocument/2006/relationships/hyperlink" Target="https://concepto.de/ensayo-literario/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concepto.de/conocimiento-cientifico/" TargetMode="External"/><Relationship Id="rId2" Type="http://schemas.openxmlformats.org/officeDocument/2006/relationships/hyperlink" Target="https://concepto.de/experimentacion-cientifica/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jpeg"/><Relationship Id="rId5" Type="http://schemas.openxmlformats.org/officeDocument/2006/relationships/hyperlink" Target="https://concepto.de/informacion/" TargetMode="External"/><Relationship Id="rId4" Type="http://schemas.openxmlformats.org/officeDocument/2006/relationships/hyperlink" Target="https://concepto.de/informe/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hyperlink" Target="https://concepto.de/tesis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s-MX" b="1" i="1" dirty="0" smtClean="0">
                <a:solidFill>
                  <a:srgbClr val="FF0000"/>
                </a:solidFill>
              </a:rPr>
              <a:t>Prototipos textuales</a:t>
            </a:r>
            <a:r>
              <a:rPr lang="es-MX" dirty="0" smtClean="0"/>
              <a:t/>
            </a:r>
            <a:br>
              <a:rPr lang="es-MX" dirty="0" smtClean="0"/>
            </a:br>
            <a:r>
              <a:rPr lang="es-MX" dirty="0" smtClean="0"/>
              <a:t>(</a:t>
            </a:r>
            <a:r>
              <a:rPr lang="es-MX" b="1" dirty="0" smtClean="0">
                <a:solidFill>
                  <a:srgbClr val="00B0F0"/>
                </a:solidFill>
              </a:rPr>
              <a:t>EL ENSAYO</a:t>
            </a:r>
            <a:r>
              <a:rPr lang="es-MX" dirty="0" smtClean="0"/>
              <a:t>)</a:t>
            </a:r>
            <a:endParaRPr lang="es-MX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MX" b="1" i="1" dirty="0" err="1" smtClean="0">
                <a:solidFill>
                  <a:srgbClr val="FF0000"/>
                </a:solidFill>
              </a:rPr>
              <a:t>Lic</a:t>
            </a:r>
            <a:r>
              <a:rPr lang="es-MX" b="1" i="1" dirty="0" smtClean="0">
                <a:solidFill>
                  <a:srgbClr val="FF0000"/>
                </a:solidFill>
              </a:rPr>
              <a:t> </a:t>
            </a:r>
            <a:r>
              <a:rPr lang="es-MX" b="1" i="1" dirty="0" err="1" smtClean="0">
                <a:solidFill>
                  <a:srgbClr val="FF0000"/>
                </a:solidFill>
              </a:rPr>
              <a:t>Jonatan</a:t>
            </a:r>
            <a:r>
              <a:rPr lang="es-MX" b="1" i="1" dirty="0" smtClean="0">
                <a:solidFill>
                  <a:srgbClr val="FF0000"/>
                </a:solidFill>
              </a:rPr>
              <a:t> Alfredo Mendoza </a:t>
            </a:r>
            <a:r>
              <a:rPr lang="es-MX" b="1" i="1" dirty="0" err="1" smtClean="0">
                <a:solidFill>
                  <a:srgbClr val="FF0000"/>
                </a:solidFill>
              </a:rPr>
              <a:t>Alvarez</a:t>
            </a:r>
            <a:endParaRPr lang="es-MX" b="1" i="1" dirty="0">
              <a:solidFill>
                <a:srgbClr val="FF0000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3142" y="0"/>
            <a:ext cx="4567228" cy="3429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1460082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71600" y="692696"/>
            <a:ext cx="7024744" cy="1143000"/>
          </a:xfrm>
        </p:spPr>
        <p:txBody>
          <a:bodyPr>
            <a:normAutofit fontScale="90000"/>
          </a:bodyPr>
          <a:lstStyle/>
          <a:p>
            <a:r>
              <a:rPr lang="es-MX" b="1" dirty="0"/>
              <a:t>Partes de un ensayo</a:t>
            </a:r>
            <a:br>
              <a:rPr lang="es-MX" b="1" dirty="0"/>
            </a:b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827584" y="1556792"/>
            <a:ext cx="6777317" cy="3508977"/>
          </a:xfrm>
        </p:spPr>
        <p:txBody>
          <a:bodyPr>
            <a:noAutofit/>
          </a:bodyPr>
          <a:lstStyle/>
          <a:p>
            <a:r>
              <a:rPr lang="es-MX" sz="1800" b="1" dirty="0" err="1" smtClean="0">
                <a:solidFill>
                  <a:schemeClr val="tx1"/>
                </a:solidFill>
              </a:rPr>
              <a:t>Introduccion</a:t>
            </a:r>
            <a:r>
              <a:rPr lang="es-MX" sz="1800" b="1" dirty="0" smtClean="0">
                <a:solidFill>
                  <a:schemeClr val="tx1"/>
                </a:solidFill>
              </a:rPr>
              <a:t>.</a:t>
            </a:r>
            <a:r>
              <a:rPr lang="es-MX" sz="1800" dirty="0"/>
              <a:t> En donde se sientan las bases y conceptos mínimos que abrirán la puerta al cuerpo del ensayo, o que serán necesarios para que el lector pueda proseguir. Hay muchas formas distintas de plantear una introducción ensayística, pero siempre cumplen con “abrirle la puerta” al tema a sus lectores</a:t>
            </a:r>
            <a:r>
              <a:rPr lang="es-MX" sz="1800" dirty="0" smtClean="0"/>
              <a:t>.</a:t>
            </a:r>
          </a:p>
          <a:p>
            <a:r>
              <a:rPr lang="es-MX" sz="1800" b="1" dirty="0" smtClean="0"/>
              <a:t>Nudo </a:t>
            </a:r>
            <a:r>
              <a:rPr lang="es-MX" sz="1800" b="1" dirty="0"/>
              <a:t>o desarrollo. </a:t>
            </a:r>
            <a:r>
              <a:rPr lang="es-MX" sz="1800" dirty="0"/>
              <a:t>Que es el corazón del ensayo mismo, donde se encuentran las ideas más complejas o donde las perspectivas más retadoras tienen lugar. Si se trata de un ensayo académico, el nudo incluye los resultados, el debate conceptual, las teorías, etc</a:t>
            </a:r>
            <a:r>
              <a:rPr lang="es-MX" sz="1800" dirty="0" smtClean="0"/>
              <a:t>.</a:t>
            </a:r>
          </a:p>
          <a:p>
            <a:r>
              <a:rPr lang="es-MX" sz="1800" b="1" dirty="0" smtClean="0"/>
              <a:t>Cierre </a:t>
            </a:r>
            <a:r>
              <a:rPr lang="es-MX" sz="1800" b="1" dirty="0"/>
              <a:t> </a:t>
            </a:r>
            <a:r>
              <a:rPr lang="es-MX" sz="1800" dirty="0"/>
              <a:t>Que brinda al lector las interpretaciones finales de lo ya leído, retomando, resumiendo o repasando los puntos vitales y así asegurándose de que el camino discursivo del ensayo llegue al punto de llegada.</a:t>
            </a:r>
            <a:r>
              <a:rPr lang="es-MX" sz="1800" dirty="0"/>
              <a:t/>
            </a:r>
            <a:br>
              <a:rPr lang="es-MX" sz="1800" dirty="0"/>
            </a:br>
            <a:r>
              <a:rPr lang="es-MX" sz="1800" dirty="0"/>
              <a:t/>
            </a:r>
            <a:br>
              <a:rPr lang="es-MX" sz="1800" dirty="0"/>
            </a:br>
            <a:endParaRPr lang="es-MX" sz="1800" dirty="0"/>
          </a:p>
        </p:txBody>
      </p:sp>
    </p:spTree>
    <p:extLst>
      <p:ext uri="{BB962C8B-B14F-4D97-AF65-F5344CB8AC3E}">
        <p14:creationId xmlns:p14="http://schemas.microsoft.com/office/powerpoint/2010/main" val="16206596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Ensayo: características, función, estructura, tipo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80528" y="-171400"/>
            <a:ext cx="9324528" cy="7029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82797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QUE ES…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MX" dirty="0"/>
              <a:t>El ensayo es </a:t>
            </a:r>
            <a:r>
              <a:rPr lang="es-MX" b="1" dirty="0"/>
              <a:t>un tipo de </a:t>
            </a:r>
            <a:r>
              <a:rPr lang="es-MX" b="1" dirty="0">
                <a:hlinkClick r:id="rId2"/>
              </a:rPr>
              <a:t>texto</a:t>
            </a:r>
            <a:r>
              <a:rPr lang="es-MX" b="1" dirty="0"/>
              <a:t> en </a:t>
            </a:r>
            <a:r>
              <a:rPr lang="es-MX" b="1" dirty="0">
                <a:hlinkClick r:id="rId3"/>
              </a:rPr>
              <a:t>prosa</a:t>
            </a:r>
            <a:r>
              <a:rPr lang="es-MX" b="1" dirty="0"/>
              <a:t>, generalmente de tipo expositivo-</a:t>
            </a:r>
            <a:r>
              <a:rPr lang="es-MX" b="1" dirty="0">
                <a:hlinkClick r:id="rId4"/>
              </a:rPr>
              <a:t>argumentativo</a:t>
            </a:r>
            <a:r>
              <a:rPr lang="es-MX" dirty="0"/>
              <a:t>, en el cual un autor reflexiona, diserta, evalúa o analiza un tema de su elección. Su punto de vista más o menos subjetivo, dependiendo del tipo de ensayo que sea.</a:t>
            </a:r>
            <a:br>
              <a:rPr lang="es-MX" dirty="0"/>
            </a:br>
            <a:r>
              <a:rPr lang="es-MX" dirty="0"/>
              <a:t/>
            </a:r>
            <a:br>
              <a:rPr lang="es-MX" dirty="0"/>
            </a:br>
            <a:endParaRPr lang="es-MX" dirty="0"/>
          </a:p>
        </p:txBody>
      </p:sp>
      <p:pic>
        <p:nvPicPr>
          <p:cNvPr id="2050" name="Picture 2" descr="Resumimos y analizamos el ensayo ACTT-2 (remdesivir + baricitnib vs  remdesivir) en pacientes Covid-19 hospitalizados | PROANTIBIOTICOS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8064" y="4581128"/>
            <a:ext cx="3020140" cy="19442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501584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s-MX" dirty="0"/>
              <a:t>El ensayo</a:t>
            </a:r>
            <a:r>
              <a:rPr lang="es-MX" b="1" dirty="0"/>
              <a:t> es un </a:t>
            </a:r>
            <a:r>
              <a:rPr lang="es-MX" b="1" dirty="0">
                <a:hlinkClick r:id="rId2"/>
              </a:rPr>
              <a:t>género literario</a:t>
            </a:r>
            <a:r>
              <a:rPr lang="es-MX" dirty="0"/>
              <a:t>, o sea, una de las formas que tienen las obras artísticas del </a:t>
            </a:r>
            <a:r>
              <a:rPr lang="es-MX" dirty="0">
                <a:hlinkClick r:id="rId3"/>
              </a:rPr>
              <a:t>lenguaje</a:t>
            </a:r>
            <a:r>
              <a:rPr lang="es-MX" dirty="0"/>
              <a:t>, en la cual un autor aborda subjetivamente un tema, echando mano a la </a:t>
            </a:r>
            <a:r>
              <a:rPr lang="es-MX" dirty="0">
                <a:hlinkClick r:id="rId4"/>
              </a:rPr>
              <a:t>información</a:t>
            </a:r>
            <a:r>
              <a:rPr lang="es-MX" dirty="0"/>
              <a:t> que desee para sostener su punto de vista. A esto se le conoce como ensayo libre o ensayo literario</a:t>
            </a:r>
            <a:br>
              <a:rPr lang="es-MX" dirty="0"/>
            </a:br>
            <a:r>
              <a:rPr lang="es-MX" dirty="0"/>
              <a:t/>
            </a:r>
            <a:br>
              <a:rPr lang="es-MX" dirty="0"/>
            </a:b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3367850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MX" b="1" dirty="0"/>
              <a:t>Características del ensayo</a:t>
            </a:r>
            <a:br>
              <a:rPr lang="es-MX" b="1" dirty="0"/>
            </a:b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043492" y="1772816"/>
            <a:ext cx="6777317" cy="4059813"/>
          </a:xfrm>
        </p:spPr>
        <p:txBody>
          <a:bodyPr>
            <a:normAutofit fontScale="55000" lnSpcReduction="20000"/>
          </a:bodyPr>
          <a:lstStyle/>
          <a:p>
            <a:r>
              <a:rPr lang="es-MX" sz="3200" dirty="0"/>
              <a:t>Las principales características del ensayo son:</a:t>
            </a:r>
          </a:p>
          <a:p>
            <a:r>
              <a:rPr lang="es-MX" sz="3200" dirty="0"/>
              <a:t>Se trata de un escrito en prosa, </a:t>
            </a:r>
            <a:r>
              <a:rPr lang="es-MX" sz="3200" b="1" dirty="0"/>
              <a:t>riguroso en tono y formas</a:t>
            </a:r>
            <a:r>
              <a:rPr lang="es-MX" sz="3200" dirty="0"/>
              <a:t>, que aborda un tema significativo escogido por el autor.</a:t>
            </a:r>
          </a:p>
          <a:p>
            <a:r>
              <a:rPr lang="es-MX" sz="3200" b="1" dirty="0"/>
              <a:t>Su finalidad es explorar un tema</a:t>
            </a:r>
            <a:r>
              <a:rPr lang="es-MX" sz="3200" dirty="0"/>
              <a:t>, ya sea que se asuma o no una postura respecto al mismo.</a:t>
            </a:r>
          </a:p>
          <a:p>
            <a:r>
              <a:rPr lang="es-MX" sz="3200" b="1" dirty="0"/>
              <a:t>A menudo está escrito</a:t>
            </a:r>
            <a:r>
              <a:rPr lang="es-MX" sz="3200" dirty="0"/>
              <a:t> </a:t>
            </a:r>
            <a:r>
              <a:rPr lang="es-MX" sz="3200" b="1" dirty="0"/>
              <a:t>con fines pedagógicos</a:t>
            </a:r>
            <a:r>
              <a:rPr lang="es-MX" sz="3200" dirty="0"/>
              <a:t> o propedéuticos, o también para sumar </a:t>
            </a:r>
            <a:r>
              <a:rPr lang="es-MX" sz="3200" dirty="0">
                <a:hlinkClick r:id="rId2"/>
              </a:rPr>
              <a:t>conocimiento</a:t>
            </a:r>
            <a:r>
              <a:rPr lang="es-MX" sz="3200" dirty="0"/>
              <a:t> un área específica de la academia.</a:t>
            </a:r>
          </a:p>
          <a:p>
            <a:r>
              <a:rPr lang="es-MX" sz="3200" dirty="0"/>
              <a:t/>
            </a:r>
            <a:br>
              <a:rPr lang="es-MX" sz="3200" dirty="0"/>
            </a:br>
            <a:r>
              <a:rPr lang="es-MX" sz="3200" dirty="0"/>
              <a:t>Se considera</a:t>
            </a:r>
            <a:r>
              <a:rPr lang="es-MX" sz="3200" b="1" dirty="0"/>
              <a:t> un género literario perteneciente a la </a:t>
            </a:r>
            <a:r>
              <a:rPr lang="es-MX" sz="3200" b="1" dirty="0">
                <a:hlinkClick r:id="rId3"/>
              </a:rPr>
              <a:t>didáctica</a:t>
            </a:r>
            <a:r>
              <a:rPr lang="es-MX" sz="3200" dirty="0"/>
              <a:t>, emparentado con la miscelánea, la epístola o la disertación</a:t>
            </a:r>
            <a:r>
              <a:rPr lang="es-MX" sz="3200" dirty="0" smtClean="0"/>
              <a:t>.</a:t>
            </a:r>
          </a:p>
          <a:p>
            <a:r>
              <a:rPr lang="es-MX" sz="3200" b="1" dirty="0" smtClean="0"/>
              <a:t>Su </a:t>
            </a:r>
            <a:r>
              <a:rPr lang="es-MX" sz="3200" b="1" dirty="0"/>
              <a:t>extensión puede ser variable</a:t>
            </a:r>
            <a:r>
              <a:rPr lang="es-MX" sz="3200" dirty="0"/>
              <a:t>, desde unas pocas páginas hasta un libro entero.</a:t>
            </a:r>
            <a:r>
              <a:rPr lang="es-MX" dirty="0"/>
              <a:t/>
            </a:r>
            <a:br>
              <a:rPr lang="es-MX" dirty="0"/>
            </a:br>
            <a:r>
              <a:rPr lang="es-MX" dirty="0"/>
              <a:t/>
            </a:r>
            <a:br>
              <a:rPr lang="es-MX" dirty="0"/>
            </a:b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577562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MX" dirty="0"/>
          </a:p>
        </p:txBody>
      </p:sp>
      <p:pic>
        <p:nvPicPr>
          <p:cNvPr id="7170" name="Picture 2" descr="Tipos de Ensayos y sus Partes, definición ¿Cómo se hace? 202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30298"/>
            <a:ext cx="9144000" cy="68882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701910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MX" b="1" dirty="0"/>
              <a:t>Tipos de ensayo</a:t>
            </a:r>
            <a:br>
              <a:rPr lang="es-MX" b="1" dirty="0"/>
            </a:b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MX" b="1" dirty="0">
                <a:hlinkClick r:id="rId2"/>
              </a:rPr>
              <a:t>Ensayo literario</a:t>
            </a:r>
            <a:r>
              <a:rPr lang="es-MX" b="1" dirty="0"/>
              <a:t>.</a:t>
            </a:r>
            <a:r>
              <a:rPr lang="es-MX" dirty="0"/>
              <a:t> Caracterizado por la absoluta </a:t>
            </a:r>
            <a:r>
              <a:rPr lang="es-MX" dirty="0">
                <a:hlinkClick r:id="rId3"/>
              </a:rPr>
              <a:t>libertad</a:t>
            </a:r>
            <a:r>
              <a:rPr lang="es-MX" dirty="0"/>
              <a:t> en el abordaje del tema elegido, no tiene otro propósito que el discurrir mismo del autor, y por ende puede ser todo lo subjetivo que desee, aunque siempre se espera de un ensayo que ofrezca un punto de vista interesante, crítico, culto o sensible.</a:t>
            </a:r>
            <a:br>
              <a:rPr lang="es-MX" dirty="0"/>
            </a:br>
            <a:endParaRPr lang="es-MX" dirty="0"/>
          </a:p>
        </p:txBody>
      </p:sp>
      <p:pic>
        <p:nvPicPr>
          <p:cNvPr id="4098" name="Picture 2" descr="FoodNews: El ensayo reflexivo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6876256" y="5301208"/>
            <a:ext cx="1575175" cy="10081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8840490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043492" y="1124744"/>
            <a:ext cx="6777317" cy="4707885"/>
          </a:xfrm>
        </p:spPr>
        <p:txBody>
          <a:bodyPr>
            <a:normAutofit fontScale="92500" lnSpcReduction="20000"/>
          </a:bodyPr>
          <a:lstStyle/>
          <a:p>
            <a:r>
              <a:rPr lang="es-MX" b="1" dirty="0"/>
              <a:t>Ensayo científico</a:t>
            </a:r>
            <a:r>
              <a:rPr lang="es-MX" b="1" dirty="0" smtClean="0"/>
              <a:t>.</a:t>
            </a:r>
          </a:p>
          <a:p>
            <a:pPr algn="just"/>
            <a:endParaRPr lang="es-MX" b="1" dirty="0"/>
          </a:p>
          <a:p>
            <a:r>
              <a:rPr lang="es-MX" dirty="0"/>
              <a:t> Aquellos que son elaborados con fines de exponer resultados de la </a:t>
            </a:r>
            <a:r>
              <a:rPr lang="es-MX" dirty="0">
                <a:hlinkClick r:id="rId2"/>
              </a:rPr>
              <a:t>experimentación científica</a:t>
            </a:r>
            <a:r>
              <a:rPr lang="es-MX" dirty="0"/>
              <a:t>, detallar teorías obtenidas o generar cualquier forma de </a:t>
            </a:r>
            <a:r>
              <a:rPr lang="es-MX" dirty="0">
                <a:hlinkClick r:id="rId3"/>
              </a:rPr>
              <a:t>conocimiento científico</a:t>
            </a:r>
            <a:r>
              <a:rPr lang="es-MX" dirty="0"/>
              <a:t> por escrito, distinta de reportes, </a:t>
            </a:r>
            <a:r>
              <a:rPr lang="es-MX" dirty="0">
                <a:hlinkClick r:id="rId4"/>
              </a:rPr>
              <a:t>informes</a:t>
            </a:r>
            <a:r>
              <a:rPr lang="es-MX" dirty="0"/>
              <a:t> y otros textos más enfocados en contar lo sucedido. Los ensayos científicos suelen ofrecer interpretaciones, lecturas e </a:t>
            </a:r>
            <a:r>
              <a:rPr lang="es-MX" dirty="0">
                <a:hlinkClick r:id="rId5"/>
              </a:rPr>
              <a:t>información</a:t>
            </a:r>
            <a:r>
              <a:rPr lang="es-MX" dirty="0"/>
              <a:t> objetiva, ya que son consumidos entre una comunidad especializada.</a:t>
            </a:r>
            <a:br>
              <a:rPr lang="es-MX" dirty="0"/>
            </a:br>
            <a:r>
              <a:rPr lang="es-MX" dirty="0"/>
              <a:t/>
            </a:r>
            <a:br>
              <a:rPr lang="es-MX" dirty="0"/>
            </a:br>
            <a:endParaRPr lang="es-MX" dirty="0"/>
          </a:p>
        </p:txBody>
      </p:sp>
      <p:pic>
        <p:nvPicPr>
          <p:cNvPr id="5122" name="Picture 2" descr="Ensayo Literario - Concepto, partes y ejemplo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50359" y="4749552"/>
            <a:ext cx="4178896" cy="20894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8690003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043608" y="1124744"/>
            <a:ext cx="6777317" cy="3508977"/>
          </a:xfrm>
        </p:spPr>
        <p:txBody>
          <a:bodyPr>
            <a:normAutofit fontScale="92500" lnSpcReduction="20000"/>
          </a:bodyPr>
          <a:lstStyle/>
          <a:p>
            <a:r>
              <a:rPr lang="es-MX" b="1" dirty="0"/>
              <a:t>Ensayo académico</a:t>
            </a:r>
            <a:r>
              <a:rPr lang="es-MX" b="1" dirty="0" smtClean="0"/>
              <a:t>.</a:t>
            </a:r>
          </a:p>
          <a:p>
            <a:endParaRPr lang="es-MX" b="1" dirty="0"/>
          </a:p>
          <a:p>
            <a:r>
              <a:rPr lang="es-MX" dirty="0"/>
              <a:t> Similar al científico, pero en el caso de comunidades intelectuales, escolares o universitarias, que ponen a prueba sus dotes investigativas mediante la redacción de ensayos de corte formal, expositivo, rigurosamente metodológico, como son las </a:t>
            </a:r>
            <a:r>
              <a:rPr lang="es-MX" dirty="0">
                <a:hlinkClick r:id="rId2"/>
              </a:rPr>
              <a:t>tesis</a:t>
            </a:r>
            <a:r>
              <a:rPr lang="es-MX" dirty="0"/>
              <a:t> de grado.</a:t>
            </a:r>
            <a:br>
              <a:rPr lang="es-MX" dirty="0"/>
            </a:br>
            <a:r>
              <a:rPr lang="es-MX" dirty="0"/>
              <a:t/>
            </a:r>
            <a:br>
              <a:rPr lang="es-MX" dirty="0"/>
            </a:br>
            <a:endParaRPr lang="es-MX" dirty="0"/>
          </a:p>
        </p:txBody>
      </p:sp>
      <p:pic>
        <p:nvPicPr>
          <p:cNvPr id="6146" name="Picture 2" descr="El Mundo De Las Palabras: El Ensayo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11960" y="3933056"/>
            <a:ext cx="4212468" cy="21602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3704815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12</TotalTime>
  <Words>51</Words>
  <Application>Microsoft Office PowerPoint</Application>
  <PresentationFormat>Presentación en pantalla (4:3)</PresentationFormat>
  <Paragraphs>24</Paragraphs>
  <Slides>10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1" baseType="lpstr">
      <vt:lpstr>Austin</vt:lpstr>
      <vt:lpstr>Prototipos textuales (EL ENSAYO)</vt:lpstr>
      <vt:lpstr>Presentación de PowerPoint</vt:lpstr>
      <vt:lpstr>QUE ES…</vt:lpstr>
      <vt:lpstr>Presentación de PowerPoint</vt:lpstr>
      <vt:lpstr>Características del ensayo </vt:lpstr>
      <vt:lpstr>Presentación de PowerPoint</vt:lpstr>
      <vt:lpstr>Tipos de ensayo </vt:lpstr>
      <vt:lpstr>Presentación de PowerPoint</vt:lpstr>
      <vt:lpstr>Presentación de PowerPoint</vt:lpstr>
      <vt:lpstr>Partes de un ensayo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Prototipos textuales (EL ENSAYO)</dc:title>
  <dc:creator>Pavilion</dc:creator>
  <cp:lastModifiedBy>Pavilion</cp:lastModifiedBy>
  <cp:revision>2</cp:revision>
  <dcterms:created xsi:type="dcterms:W3CDTF">2021-05-16T15:00:50Z</dcterms:created>
  <dcterms:modified xsi:type="dcterms:W3CDTF">2021-05-16T15:12:59Z</dcterms:modified>
</cp:coreProperties>
</file>