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4" r:id="rId9"/>
    <p:sldId id="261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188836D-E0EA-4CFD-BAF7-A52123862DB5}" type="datetimeFigureOut">
              <a:rPr lang="es-MX" smtClean="0"/>
              <a:t>01/03/2021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E37C528-B0DC-4136-9563-4DF54A3D3CFC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cepto.de/realidad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contexto/" TargetMode="External"/><Relationship Id="rId2" Type="http://schemas.openxmlformats.org/officeDocument/2006/relationships/hyperlink" Target="https://concepto.de/habl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ncepto.de/lenguaje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TECNISISMOS, NEOLOGISMOS Y  ARCAISMOS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b="1" i="1" dirty="0" err="1" smtClean="0">
                <a:solidFill>
                  <a:srgbClr val="FF0000"/>
                </a:solidFill>
              </a:rPr>
              <a:t>Lic</a:t>
            </a:r>
            <a:r>
              <a:rPr lang="es-MX" b="1" i="1" dirty="0" smtClean="0">
                <a:solidFill>
                  <a:srgbClr val="FF0000"/>
                </a:solidFill>
              </a:rPr>
              <a:t> </a:t>
            </a:r>
            <a:r>
              <a:rPr lang="es-MX" b="1" i="1" dirty="0" err="1" smtClean="0">
                <a:solidFill>
                  <a:srgbClr val="FF0000"/>
                </a:solidFill>
              </a:rPr>
              <a:t>Jonatan</a:t>
            </a:r>
            <a:r>
              <a:rPr lang="es-MX" b="1" i="1" dirty="0" smtClean="0">
                <a:solidFill>
                  <a:srgbClr val="FF0000"/>
                </a:solidFill>
              </a:rPr>
              <a:t> Alfredo Mendoza </a:t>
            </a:r>
            <a:r>
              <a:rPr lang="es-MX" b="1" i="1" dirty="0" err="1" smtClean="0">
                <a:solidFill>
                  <a:srgbClr val="FF0000"/>
                </a:solidFill>
              </a:rPr>
              <a:t>Alvarez</a:t>
            </a:r>
            <a:endParaRPr lang="es-MX" b="1" i="1" dirty="0">
              <a:solidFill>
                <a:srgbClr val="FF0000"/>
              </a:solidFill>
            </a:endParaRPr>
          </a:p>
        </p:txBody>
      </p:sp>
      <p:pic>
        <p:nvPicPr>
          <p:cNvPr id="5122" name="Picture 2" descr="Tecnicismos, neologismos y arcaísmos. by Nicole Juárez Guarneros - issu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636913"/>
            <a:ext cx="3096344" cy="405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325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MX" sz="2800" dirty="0">
                <a:solidFill>
                  <a:srgbClr val="FF0000"/>
                </a:solidFill>
              </a:rPr>
              <a:t>TECNISISMOS, NEOLOGISMOS Y  ARCAISMOS</a:t>
            </a:r>
            <a:endParaRPr lang="es-MX" sz="2800" b="0" dirty="0" smtClean="0">
              <a:solidFill>
                <a:srgbClr val="FF0000"/>
              </a:solidFill>
            </a:endParaRPr>
          </a:p>
          <a:p>
            <a:pPr algn="ctr"/>
            <a:endParaRPr lang="es-MX" b="0" dirty="0"/>
          </a:p>
          <a:p>
            <a:pPr algn="ctr"/>
            <a:endParaRPr lang="es-MX" dirty="0" smtClean="0"/>
          </a:p>
          <a:p>
            <a:pPr algn="ctr"/>
            <a:r>
              <a:rPr lang="es-MX" dirty="0" smtClean="0"/>
              <a:t>Estos </a:t>
            </a:r>
            <a:r>
              <a:rPr lang="es-MX" dirty="0"/>
              <a:t>términos son palabras que nos ayudan a precisar conceptos y enriquecer un mensaje. Con mayor frecuencia estas palabras se utilizan en manuales, textos informativos y corporativos, con la intención de que la comunicación sea objetiva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31041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>
                <a:solidFill>
                  <a:srgbClr val="FF0000"/>
                </a:solidFill>
              </a:rPr>
              <a:t>Los tecnicismos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692696"/>
            <a:ext cx="7520940" cy="4320480"/>
          </a:xfrm>
        </p:spPr>
        <p:txBody>
          <a:bodyPr>
            <a:normAutofit/>
          </a:bodyPr>
          <a:lstStyle/>
          <a:p>
            <a:pPr algn="ctr" fontAlgn="base"/>
            <a:r>
              <a:rPr lang="es-MX" b="0" dirty="0" smtClean="0"/>
              <a:t>Son </a:t>
            </a:r>
            <a:r>
              <a:rPr lang="es-MX" b="0" dirty="0"/>
              <a:t>las palabras técnicas, precisas y exactas, que tienen un significado concreto dentro del vocabulario propio de un oficio, profesión, arte o ciencia. Aunque pueden ser conocidas por algunos hablantes de la lengua, no pertenecen al dominio general</a:t>
            </a:r>
            <a:r>
              <a:rPr lang="es-MX" b="0" dirty="0" smtClean="0"/>
              <a:t>.</a:t>
            </a:r>
          </a:p>
          <a:p>
            <a:pPr algn="ctr" fontAlgn="base"/>
            <a:endParaRPr lang="es-MX" b="0" dirty="0"/>
          </a:p>
          <a:p>
            <a:pPr algn="ctr" fontAlgn="base"/>
            <a:r>
              <a:rPr lang="es-MX" b="0" dirty="0"/>
              <a:t>Se denomina tecnicismo a </a:t>
            </a:r>
            <a:r>
              <a:rPr lang="es-MX" dirty="0"/>
              <a:t>todas aquellas palabras que tienen un significado específico</a:t>
            </a:r>
            <a:r>
              <a:rPr lang="es-MX" b="0" dirty="0"/>
              <a:t> y son empleadas como parte de los lenguajes o jergas de las diversas ramas de las ciencias, humanidades, así como, en diversas áreas del desarrollo humano</a:t>
            </a:r>
            <a:r>
              <a:rPr lang="es-MX" b="0" dirty="0" smtClean="0"/>
              <a:t>.</a:t>
            </a:r>
          </a:p>
          <a:p>
            <a:pPr algn="ctr" fontAlgn="base"/>
            <a:endParaRPr lang="es-MX" b="0" dirty="0"/>
          </a:p>
          <a:p>
            <a:pPr algn="ctr" fontAlgn="base"/>
            <a:r>
              <a:rPr lang="es-MX" dirty="0"/>
              <a:t>Los tecnicismos se acostumbran a usar en numerosas áreas profesionales u oficios</a:t>
            </a:r>
            <a:r>
              <a:rPr lang="es-MX" b="0" dirty="0"/>
              <a:t>, poseen un significado particular y, generalmente, carecen de sinónimo, en especial en las áreas de ciencias y tecnología. Los tecnicismos designan y definen un método, objeto, concepto, actividad u oficio.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16825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ecnicismos y Uso de conectores | mentes pensan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0648"/>
            <a:ext cx="7229078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9296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>
                <a:solidFill>
                  <a:srgbClr val="FF0000"/>
                </a:solidFill>
              </a:rPr>
              <a:t>Los neologismos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 fontAlgn="base"/>
            <a:r>
              <a:rPr lang="es-MX" dirty="0"/>
              <a:t/>
            </a:r>
            <a:br>
              <a:rPr lang="es-MX" dirty="0"/>
            </a:br>
            <a:endParaRPr lang="es-MX" b="0" dirty="0"/>
          </a:p>
          <a:p>
            <a:pPr algn="ctr" fontAlgn="base"/>
            <a:r>
              <a:rPr lang="es-MX" b="0" dirty="0"/>
              <a:t>Son palabras que se han incorporado recientemente a la lengua para designar algo nuevo y cuyo uso es correcto, ya que han sido aceptadas por la Real Academia Española y figuran en el diccionario. Son también neologismos las palabras ya existentes que adquieren un significado </a:t>
            </a:r>
            <a:r>
              <a:rPr lang="es-MX" b="0" dirty="0" smtClean="0"/>
              <a:t>nuevo.</a:t>
            </a:r>
          </a:p>
          <a:p>
            <a:pPr algn="ctr" fontAlgn="base"/>
            <a:endParaRPr lang="es-MX" b="0" dirty="0"/>
          </a:p>
          <a:p>
            <a:pPr algn="ctr" fontAlgn="base"/>
            <a:r>
              <a:rPr lang="es-MX" b="0" dirty="0"/>
              <a:t>Los neologismos </a:t>
            </a:r>
            <a:r>
              <a:rPr lang="es-MX" dirty="0"/>
              <a:t>son ciertos usos, expresiones y palabras que no existían tradicionalmente en una lengua</a:t>
            </a:r>
            <a:r>
              <a:rPr lang="es-MX" b="0" dirty="0"/>
              <a:t>, pero que son incorporados a ella debido a su necesidad de adaptarse a la </a:t>
            </a:r>
            <a:r>
              <a:rPr lang="es-MX" b="0" dirty="0">
                <a:hlinkClick r:id="rId2"/>
              </a:rPr>
              <a:t>realidad</a:t>
            </a:r>
            <a:r>
              <a:rPr lang="es-MX" b="0" dirty="0"/>
              <a:t> de sus hablantes. Es decir, son aquellas palabras y giros nuevos que los hablantes incorporan a un idioma, a medida que surgen nuevas cosas que nombrar y nuevas formas de hacerlo.</a:t>
            </a:r>
            <a:br>
              <a:rPr lang="es-MX" b="0" dirty="0"/>
            </a:br>
            <a:r>
              <a:rPr lang="es-MX" b="0" dirty="0"/>
              <a:t/>
            </a:r>
            <a:br>
              <a:rPr lang="es-MX" b="0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5798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▷ Ejemplos de neologismos con definiciones | Escribien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68760"/>
            <a:ext cx="6696744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9173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476672"/>
            <a:ext cx="7520940" cy="548640"/>
          </a:xfrm>
        </p:spPr>
        <p:txBody>
          <a:bodyPr/>
          <a:lstStyle/>
          <a:p>
            <a:r>
              <a:rPr lang="es-MX" dirty="0">
                <a:solidFill>
                  <a:srgbClr val="FF0000"/>
                </a:solidFill>
              </a:rPr>
              <a:t>Los arcaísmos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s-MX" b="0" dirty="0" smtClean="0"/>
              <a:t>Son </a:t>
            </a:r>
            <a:r>
              <a:rPr lang="es-MX" b="0" dirty="0"/>
              <a:t>palabras que por su forma, significado o ambos, a la vez, resultan anticuados en una época determinada. En muchas ocasiones, la causa de los arcaísmos es la desaparición de los objetos y acciones que nombran, como ocurre con muchas palabras técnicas de otras épocas.</a:t>
            </a:r>
          </a:p>
          <a:p>
            <a:r>
              <a:rPr lang="es-MX" b="0" dirty="0"/>
              <a:t>Los arcaísmos </a:t>
            </a:r>
            <a:r>
              <a:rPr lang="es-MX" dirty="0"/>
              <a:t>son aquellas palabras y fórmulas lingüísticas en desuso dentro de una lengua</a:t>
            </a:r>
            <a:r>
              <a:rPr lang="es-MX" b="0" dirty="0"/>
              <a:t>, que provienen de épocas y formas de </a:t>
            </a:r>
            <a:r>
              <a:rPr lang="es-MX" b="0" dirty="0">
                <a:hlinkClick r:id="rId2"/>
              </a:rPr>
              <a:t>habla</a:t>
            </a:r>
            <a:r>
              <a:rPr lang="es-MX" b="0" dirty="0"/>
              <a:t> pasadas, pero que aun así permanecen en la lengua en </a:t>
            </a:r>
            <a:r>
              <a:rPr lang="es-MX" b="0" dirty="0">
                <a:hlinkClick r:id="rId3"/>
              </a:rPr>
              <a:t>contextos</a:t>
            </a:r>
            <a:r>
              <a:rPr lang="es-MX" b="0" dirty="0"/>
              <a:t> muy específicos. Dicho de otro modo, se trata de formas del </a:t>
            </a:r>
            <a:r>
              <a:rPr lang="es-MX" b="0" dirty="0">
                <a:hlinkClick r:id="rId4"/>
              </a:rPr>
              <a:t>lenguaje</a:t>
            </a:r>
            <a:r>
              <a:rPr lang="es-MX" b="0" dirty="0"/>
              <a:t> desfasadas, que permanecen como reliquias en un idioma.</a:t>
            </a:r>
          </a:p>
          <a:p>
            <a:r>
              <a:rPr lang="es-MX" b="0" dirty="0"/>
              <a:t/>
            </a:r>
            <a:br>
              <a:rPr lang="es-MX" b="0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86663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jemplos de arcaism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16632"/>
            <a:ext cx="6934200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102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Actividad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LLENA LOS ESPACIOS BACIOS SEGÚN CORRESPONDA LA TABLA</a:t>
            </a:r>
            <a:endParaRPr lang="es-MX" dirty="0"/>
          </a:p>
          <a:p>
            <a:endParaRPr lang="es-MX" dirty="0" smtClean="0"/>
          </a:p>
          <a:p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732597" y="2793651"/>
          <a:ext cx="5701030" cy="1804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9920"/>
                <a:gridCol w="1900555"/>
                <a:gridCol w="1900555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30393"/>
              </p:ext>
            </p:extLst>
          </p:nvPr>
        </p:nvGraphicFramePr>
        <p:xfrm>
          <a:off x="1763688" y="2276872"/>
          <a:ext cx="5701030" cy="1804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01030"/>
              </a:tblGrid>
              <a:tr h="592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 dirty="0">
                          <a:effectLst/>
                        </a:rPr>
                        <a:t>REALIZA EJEMPLOS DE LOS SIGUIENTES CONCEPTOS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132196"/>
              </p:ext>
            </p:extLst>
          </p:nvPr>
        </p:nvGraphicFramePr>
        <p:xfrm>
          <a:off x="1763688" y="2996952"/>
          <a:ext cx="5701030" cy="1282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9920"/>
                <a:gridCol w="1900555"/>
                <a:gridCol w="190055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 dirty="0">
                          <a:effectLst/>
                        </a:rPr>
                        <a:t>NEOLOGISMOS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ARCAISMOS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TECNISISMOS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6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93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>
                          <a:effectLst/>
                        </a:rPr>
                        <a:t> 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36730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260</TotalTime>
  <Words>181</Words>
  <Application>Microsoft Office PowerPoint</Application>
  <PresentationFormat>Presentación en pantalla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Ángulos</vt:lpstr>
      <vt:lpstr>TECNISISMOS, NEOLOGISMOS Y  ARCAISMOS</vt:lpstr>
      <vt:lpstr>Presentación de PowerPoint</vt:lpstr>
      <vt:lpstr>Los tecnicismos </vt:lpstr>
      <vt:lpstr>Presentación de PowerPoint</vt:lpstr>
      <vt:lpstr>Los neologismos</vt:lpstr>
      <vt:lpstr>Presentación de PowerPoint</vt:lpstr>
      <vt:lpstr>Los arcaísmos </vt:lpstr>
      <vt:lpstr>Presentación de PowerPoint</vt:lpstr>
      <vt:lpstr>Actividad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TECNISISMOS, NEOLOGISMOS Y  ARCAISMOS</dc:title>
  <dc:creator>Pavilion</dc:creator>
  <cp:lastModifiedBy>Pavilion</cp:lastModifiedBy>
  <cp:revision>8</cp:revision>
  <dcterms:created xsi:type="dcterms:W3CDTF">2021-03-01T17:43:05Z</dcterms:created>
  <dcterms:modified xsi:type="dcterms:W3CDTF">2021-03-01T22:03:41Z</dcterms:modified>
</cp:coreProperties>
</file>