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6" r:id="rId11"/>
    <p:sldId id="263" r:id="rId1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C7375E0-AABC-4343-9F5D-1ABB590DC207}" type="datetimeFigureOut">
              <a:rPr lang="es-MX" smtClean="0"/>
              <a:t>18/01/2021</a:t>
            </a:fld>
            <a:endParaRPr lang="es-MX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AF6D7B0-BF91-4A67-8530-E6E9F3FABDE7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7375E0-AABC-4343-9F5D-1ABB590DC207}" type="datetimeFigureOut">
              <a:rPr lang="es-MX" smtClean="0"/>
              <a:t>18/01/2021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F6D7B0-BF91-4A67-8530-E6E9F3FABDE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7C7375E0-AABC-4343-9F5D-1ABB590DC207}" type="datetimeFigureOut">
              <a:rPr lang="es-MX" smtClean="0"/>
              <a:t>18/01/2021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AF6D7B0-BF91-4A67-8530-E6E9F3FABDE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7375E0-AABC-4343-9F5D-1ABB590DC207}" type="datetimeFigureOut">
              <a:rPr lang="es-MX" smtClean="0"/>
              <a:t>18/01/2021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F6D7B0-BF91-4A67-8530-E6E9F3FABDE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C7375E0-AABC-4343-9F5D-1ABB590DC207}" type="datetimeFigureOut">
              <a:rPr lang="es-MX" smtClean="0"/>
              <a:t>18/01/2021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0AF6D7B0-BF91-4A67-8530-E6E9F3FABDE7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7375E0-AABC-4343-9F5D-1ABB590DC207}" type="datetimeFigureOut">
              <a:rPr lang="es-MX" smtClean="0"/>
              <a:t>18/01/2021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F6D7B0-BF91-4A67-8530-E6E9F3FABDE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7375E0-AABC-4343-9F5D-1ABB590DC207}" type="datetimeFigureOut">
              <a:rPr lang="es-MX" smtClean="0"/>
              <a:t>18/01/2021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F6D7B0-BF91-4A67-8530-E6E9F3FABDE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7375E0-AABC-4343-9F5D-1ABB590DC207}" type="datetimeFigureOut">
              <a:rPr lang="es-MX" smtClean="0"/>
              <a:t>18/01/2021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F6D7B0-BF91-4A67-8530-E6E9F3FABDE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C7375E0-AABC-4343-9F5D-1ABB590DC207}" type="datetimeFigureOut">
              <a:rPr lang="es-MX" smtClean="0"/>
              <a:t>18/01/2021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F6D7B0-BF91-4A67-8530-E6E9F3FABDE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7375E0-AABC-4343-9F5D-1ABB590DC207}" type="datetimeFigureOut">
              <a:rPr lang="es-MX" smtClean="0"/>
              <a:t>18/01/2021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F6D7B0-BF91-4A67-8530-E6E9F3FABDE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7375E0-AABC-4343-9F5D-1ABB590DC207}" type="datetimeFigureOut">
              <a:rPr lang="es-MX" smtClean="0"/>
              <a:t>18/01/2021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F6D7B0-BF91-4A67-8530-E6E9F3FABDE7}" type="slidenum">
              <a:rPr lang="es-MX" smtClean="0"/>
              <a:t>‹Nº›</a:t>
            </a:fld>
            <a:endParaRPr lang="es-MX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7C7375E0-AABC-4343-9F5D-1ABB590DC207}" type="datetimeFigureOut">
              <a:rPr lang="es-MX" smtClean="0"/>
              <a:t>18/01/2021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AF6D7B0-BF91-4A67-8530-E6E9F3FABDE7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ignificados.com/nexo/" TargetMode="External"/><Relationship Id="rId3" Type="http://schemas.openxmlformats.org/officeDocument/2006/relationships/hyperlink" Target="https://www.significados.com/gramatica/" TargetMode="External"/><Relationship Id="rId7" Type="http://schemas.openxmlformats.org/officeDocument/2006/relationships/hyperlink" Target="https://www.significados.com/fonetica/" TargetMode="External"/><Relationship Id="rId12" Type="http://schemas.openxmlformats.org/officeDocument/2006/relationships/image" Target="../media/image2.png"/><Relationship Id="rId2" Type="http://schemas.openxmlformats.org/officeDocument/2006/relationships/hyperlink" Target="https://www.significados.com/semantica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significados.com/sintagma/" TargetMode="External"/><Relationship Id="rId11" Type="http://schemas.openxmlformats.org/officeDocument/2006/relationships/hyperlink" Target="https://www.significados.com/adverbio/" TargetMode="External"/><Relationship Id="rId5" Type="http://schemas.openxmlformats.org/officeDocument/2006/relationships/hyperlink" Target="https://www.significados.com/lexico/" TargetMode="External"/><Relationship Id="rId10" Type="http://schemas.openxmlformats.org/officeDocument/2006/relationships/hyperlink" Target="https://www.significados.com/objeto/" TargetMode="External"/><Relationship Id="rId4" Type="http://schemas.openxmlformats.org/officeDocument/2006/relationships/hyperlink" Target="https://www.significados.com/morfologia/" TargetMode="External"/><Relationship Id="rId9" Type="http://schemas.openxmlformats.org/officeDocument/2006/relationships/hyperlink" Target="https://www.significados.com/redaccion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059832" y="692696"/>
            <a:ext cx="5105400" cy="2868168"/>
          </a:xfrm>
        </p:spPr>
        <p:txBody>
          <a:bodyPr/>
          <a:lstStyle/>
          <a:p>
            <a:r>
              <a:rPr lang="es-MX" sz="7200" dirty="0" smtClean="0"/>
              <a:t>USO DE LA SINTAXIS</a:t>
            </a:r>
            <a:endParaRPr lang="es-MX" sz="7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347864" y="5157192"/>
            <a:ext cx="5114778" cy="1101248"/>
          </a:xfrm>
        </p:spPr>
        <p:txBody>
          <a:bodyPr/>
          <a:lstStyle/>
          <a:p>
            <a:r>
              <a:rPr lang="es-MX" dirty="0" err="1" smtClean="0"/>
              <a:t>Lic</a:t>
            </a:r>
            <a:r>
              <a:rPr lang="es-MX" dirty="0" smtClean="0"/>
              <a:t> </a:t>
            </a:r>
            <a:r>
              <a:rPr lang="es-MX" dirty="0" err="1" smtClean="0"/>
              <a:t>Jonatan</a:t>
            </a:r>
            <a:r>
              <a:rPr lang="es-MX" dirty="0" smtClean="0"/>
              <a:t> Alfredo Mendoza </a:t>
            </a:r>
            <a:r>
              <a:rPr lang="es-MX" dirty="0" err="1" smtClean="0"/>
              <a:t>Alvarez</a:t>
            </a:r>
            <a:endParaRPr lang="es-MX" dirty="0"/>
          </a:p>
        </p:txBody>
      </p:sp>
      <p:pic>
        <p:nvPicPr>
          <p:cNvPr id="1028" name="Picture 4" descr="Cacep MX – Bachillerato y Licenciaturas – Bachillerato, Licenciaturas,  maestrías y especialidad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3231" y="0"/>
            <a:ext cx="1627393" cy="423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0681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27856"/>
            <a:ext cx="7242048" cy="1143000"/>
          </a:xfrm>
        </p:spPr>
        <p:txBody>
          <a:bodyPr/>
          <a:lstStyle/>
          <a:p>
            <a:r>
              <a:rPr lang="es-MX" dirty="0" smtClean="0"/>
              <a:t>Actividad 2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4653136"/>
            <a:ext cx="7355160" cy="1872208"/>
          </a:xfrm>
        </p:spPr>
        <p:txBody>
          <a:bodyPr>
            <a:normAutofit/>
          </a:bodyPr>
          <a:lstStyle/>
          <a:p>
            <a:r>
              <a:rPr lang="es-MX" dirty="0" smtClean="0"/>
              <a:t>Realiza una </a:t>
            </a:r>
            <a:r>
              <a:rPr lang="es-MX" dirty="0" err="1" smtClean="0"/>
              <a:t>oracion</a:t>
            </a:r>
            <a:r>
              <a:rPr lang="es-MX" dirty="0" smtClean="0"/>
              <a:t> por cada verbo que se muestra en columna colocando </a:t>
            </a:r>
            <a:r>
              <a:rPr lang="es-MX" dirty="0"/>
              <a:t>sintagma nominal (color azul), sintagma predicado (color rojo) y el verbo (color amarillo o verde)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67544" y="1196752"/>
            <a:ext cx="3520440" cy="4114800"/>
          </a:xfrm>
        </p:spPr>
        <p:txBody>
          <a:bodyPr>
            <a:normAutofit fontScale="70000" lnSpcReduction="20000"/>
          </a:bodyPr>
          <a:lstStyle/>
          <a:p>
            <a:r>
              <a:rPr lang="es-MX" dirty="0" smtClean="0"/>
              <a:t>Amar</a:t>
            </a:r>
          </a:p>
          <a:p>
            <a:r>
              <a:rPr lang="es-MX" dirty="0" smtClean="0"/>
              <a:t>Comer</a:t>
            </a:r>
          </a:p>
          <a:p>
            <a:r>
              <a:rPr lang="es-MX" dirty="0" smtClean="0"/>
              <a:t>Brincar</a:t>
            </a:r>
          </a:p>
          <a:p>
            <a:r>
              <a:rPr lang="es-MX" dirty="0" smtClean="0"/>
              <a:t>Correr</a:t>
            </a:r>
          </a:p>
          <a:p>
            <a:r>
              <a:rPr lang="es-MX" dirty="0" smtClean="0"/>
              <a:t>Caminar</a:t>
            </a:r>
          </a:p>
          <a:p>
            <a:r>
              <a:rPr lang="es-MX" dirty="0" smtClean="0"/>
              <a:t>Hablar</a:t>
            </a:r>
          </a:p>
          <a:p>
            <a:r>
              <a:rPr lang="es-MX" dirty="0" smtClean="0"/>
              <a:t>Cocinar</a:t>
            </a:r>
          </a:p>
          <a:p>
            <a:r>
              <a:rPr lang="es-MX" dirty="0" smtClean="0"/>
              <a:t>Colorear</a:t>
            </a:r>
          </a:p>
          <a:p>
            <a:r>
              <a:rPr lang="es-MX" dirty="0" smtClean="0"/>
              <a:t>Pintar</a:t>
            </a:r>
          </a:p>
          <a:p>
            <a:r>
              <a:rPr lang="es-MX" dirty="0" smtClean="0"/>
              <a:t>Chatear</a:t>
            </a:r>
          </a:p>
          <a:p>
            <a:r>
              <a:rPr lang="es-MX" dirty="0" smtClean="0"/>
              <a:t>Navegar</a:t>
            </a:r>
          </a:p>
          <a:p>
            <a:r>
              <a:rPr lang="es-MX" dirty="0" smtClean="0"/>
              <a:t>conducir</a:t>
            </a:r>
            <a:r>
              <a:rPr lang="es-MX" dirty="0"/>
              <a:t/>
            </a:r>
            <a:br>
              <a:rPr lang="es-MX" dirty="0"/>
            </a:b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923928" y="1124744"/>
            <a:ext cx="3520440" cy="4114800"/>
          </a:xfrm>
        </p:spPr>
        <p:txBody>
          <a:bodyPr>
            <a:normAutofit fontScale="70000" lnSpcReduction="20000"/>
          </a:bodyPr>
          <a:lstStyle/>
          <a:p>
            <a:r>
              <a:rPr lang="es-MX" dirty="0" smtClean="0"/>
              <a:t>Perder</a:t>
            </a:r>
          </a:p>
          <a:p>
            <a:r>
              <a:rPr lang="es-MX" dirty="0" smtClean="0"/>
              <a:t>Buscar</a:t>
            </a:r>
          </a:p>
          <a:p>
            <a:r>
              <a:rPr lang="es-MX" dirty="0" smtClean="0"/>
              <a:t>Escribir</a:t>
            </a:r>
          </a:p>
          <a:p>
            <a:r>
              <a:rPr lang="es-MX" dirty="0" smtClean="0"/>
              <a:t>Rayar</a:t>
            </a:r>
          </a:p>
          <a:p>
            <a:r>
              <a:rPr lang="es-MX" dirty="0" smtClean="0"/>
              <a:t>Marcar</a:t>
            </a:r>
          </a:p>
          <a:p>
            <a:r>
              <a:rPr lang="es-MX" dirty="0" smtClean="0"/>
              <a:t>Hacer</a:t>
            </a:r>
          </a:p>
          <a:p>
            <a:r>
              <a:rPr lang="es-MX" dirty="0" smtClean="0"/>
              <a:t>Mirar</a:t>
            </a:r>
          </a:p>
          <a:p>
            <a:r>
              <a:rPr lang="es-MX" dirty="0" smtClean="0"/>
              <a:t>Conservar</a:t>
            </a:r>
          </a:p>
          <a:p>
            <a:r>
              <a:rPr lang="es-MX" dirty="0" smtClean="0"/>
              <a:t>Checar</a:t>
            </a:r>
          </a:p>
          <a:p>
            <a:r>
              <a:rPr lang="es-MX" dirty="0" smtClean="0"/>
              <a:t>Tocar</a:t>
            </a:r>
          </a:p>
          <a:p>
            <a:r>
              <a:rPr lang="es-MX" dirty="0" smtClean="0"/>
              <a:t>Mover</a:t>
            </a:r>
          </a:p>
          <a:p>
            <a:r>
              <a:rPr lang="es-MX" dirty="0" smtClean="0"/>
              <a:t>Observar</a:t>
            </a:r>
          </a:p>
          <a:p>
            <a:pPr marL="0" indent="0">
              <a:buNone/>
            </a:pPr>
            <a:r>
              <a:rPr lang="es-MX" dirty="0"/>
              <a:t/>
            </a:r>
            <a:br>
              <a:rPr lang="es-MX" dirty="0"/>
            </a:b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pic>
        <p:nvPicPr>
          <p:cNvPr id="7" name="Picture 4" descr="Cacep MX – Bachillerato y Licenciaturas – Bachillerato, Licenciaturas,  maestrías y especialidad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3231" y="0"/>
            <a:ext cx="1627393" cy="423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8376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TAREA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MX" dirty="0" smtClean="0"/>
              <a:t>Buscar el significado de los siguientes conceptos:</a:t>
            </a:r>
          </a:p>
          <a:p>
            <a:pPr marL="0" indent="0">
              <a:buNone/>
            </a:pPr>
            <a:endParaRPr lang="es-MX" dirty="0" smtClean="0"/>
          </a:p>
          <a:p>
            <a:pPr marL="0" indent="0" fontAlgn="t">
              <a:buNone/>
            </a:pPr>
            <a:r>
              <a:rPr lang="es-MX" dirty="0">
                <a:solidFill>
                  <a:srgbClr val="7030A0"/>
                </a:solidFill>
                <a:hlinkClick r:id="rId2"/>
              </a:rPr>
              <a:t>Significado de Semántica</a:t>
            </a:r>
            <a:endParaRPr lang="es-MX" dirty="0">
              <a:solidFill>
                <a:srgbClr val="7030A0"/>
              </a:solidFill>
            </a:endParaRPr>
          </a:p>
          <a:p>
            <a:pPr marL="0" indent="0" fontAlgn="t">
              <a:buNone/>
            </a:pPr>
            <a:r>
              <a:rPr lang="es-MX" u="sng" dirty="0">
                <a:solidFill>
                  <a:srgbClr val="7030A0"/>
                </a:solidFill>
                <a:hlinkClick r:id="rId3"/>
              </a:rPr>
              <a:t>Significado de Gramática</a:t>
            </a:r>
            <a:endParaRPr lang="es-MX" dirty="0">
              <a:solidFill>
                <a:srgbClr val="7030A0"/>
              </a:solidFill>
            </a:endParaRPr>
          </a:p>
          <a:p>
            <a:pPr marL="0" indent="0" fontAlgn="t">
              <a:buNone/>
            </a:pPr>
            <a:r>
              <a:rPr lang="es-MX" u="sng" dirty="0">
                <a:solidFill>
                  <a:srgbClr val="7030A0"/>
                </a:solidFill>
                <a:hlinkClick r:id="rId4"/>
              </a:rPr>
              <a:t>Significado de Morfología</a:t>
            </a:r>
            <a:endParaRPr lang="es-MX" dirty="0">
              <a:solidFill>
                <a:srgbClr val="7030A0"/>
              </a:solidFill>
            </a:endParaRPr>
          </a:p>
          <a:p>
            <a:pPr marL="0" indent="0" fontAlgn="t">
              <a:buNone/>
            </a:pPr>
            <a:r>
              <a:rPr lang="es-MX" u="sng" dirty="0">
                <a:solidFill>
                  <a:srgbClr val="7030A0"/>
                </a:solidFill>
                <a:hlinkClick r:id="rId5"/>
              </a:rPr>
              <a:t>Significado de Léxico</a:t>
            </a:r>
            <a:endParaRPr lang="es-MX" dirty="0">
              <a:solidFill>
                <a:srgbClr val="7030A0"/>
              </a:solidFill>
            </a:endParaRPr>
          </a:p>
          <a:p>
            <a:pPr marL="0" indent="0" fontAlgn="t">
              <a:buNone/>
            </a:pPr>
            <a:r>
              <a:rPr lang="es-MX" u="sng" dirty="0">
                <a:solidFill>
                  <a:srgbClr val="7030A0"/>
                </a:solidFill>
                <a:hlinkClick r:id="rId6"/>
              </a:rPr>
              <a:t>Significado de Sintagma</a:t>
            </a:r>
            <a:endParaRPr lang="es-MX" dirty="0">
              <a:solidFill>
                <a:srgbClr val="7030A0"/>
              </a:solidFill>
            </a:endParaRPr>
          </a:p>
          <a:p>
            <a:pPr marL="0" indent="0" fontAlgn="t">
              <a:buNone/>
            </a:pPr>
            <a:r>
              <a:rPr lang="es-MX" u="sng" dirty="0">
                <a:solidFill>
                  <a:srgbClr val="7030A0"/>
                </a:solidFill>
                <a:hlinkClick r:id="rId7"/>
              </a:rPr>
              <a:t>Significado de Fonética</a:t>
            </a:r>
            <a:endParaRPr lang="es-MX" dirty="0">
              <a:solidFill>
                <a:srgbClr val="7030A0"/>
              </a:solidFill>
            </a:endParaRPr>
          </a:p>
          <a:p>
            <a:pPr marL="0" indent="0" fontAlgn="t">
              <a:buNone/>
            </a:pPr>
            <a:r>
              <a:rPr lang="es-MX" u="sng" dirty="0">
                <a:solidFill>
                  <a:srgbClr val="7030A0"/>
                </a:solidFill>
                <a:hlinkClick r:id="rId8"/>
              </a:rPr>
              <a:t>Significado de Nexo</a:t>
            </a:r>
            <a:endParaRPr lang="es-MX" dirty="0">
              <a:solidFill>
                <a:srgbClr val="7030A0"/>
              </a:solidFill>
            </a:endParaRPr>
          </a:p>
          <a:p>
            <a:pPr marL="0" indent="0" fontAlgn="t">
              <a:buNone/>
            </a:pPr>
            <a:r>
              <a:rPr lang="es-MX" u="sng" dirty="0">
                <a:solidFill>
                  <a:srgbClr val="7030A0"/>
                </a:solidFill>
                <a:hlinkClick r:id="rId9"/>
              </a:rPr>
              <a:t>Significado de Redacción</a:t>
            </a:r>
            <a:endParaRPr lang="es-MX" dirty="0">
              <a:solidFill>
                <a:srgbClr val="7030A0"/>
              </a:solidFill>
            </a:endParaRPr>
          </a:p>
          <a:p>
            <a:pPr marL="0" indent="0" fontAlgn="t">
              <a:buNone/>
            </a:pPr>
            <a:r>
              <a:rPr lang="es-MX" u="sng" dirty="0">
                <a:solidFill>
                  <a:srgbClr val="7030A0"/>
                </a:solidFill>
                <a:hlinkClick r:id="rId10"/>
              </a:rPr>
              <a:t>Significado de Objeto</a:t>
            </a:r>
            <a:endParaRPr lang="es-MX" dirty="0">
              <a:solidFill>
                <a:srgbClr val="7030A0"/>
              </a:solidFill>
            </a:endParaRPr>
          </a:p>
          <a:p>
            <a:pPr marL="0" indent="0" fontAlgn="t">
              <a:buNone/>
            </a:pPr>
            <a:r>
              <a:rPr lang="es-MX" u="sng" dirty="0">
                <a:solidFill>
                  <a:srgbClr val="7030A0"/>
                </a:solidFill>
                <a:hlinkClick r:id="rId11"/>
              </a:rPr>
              <a:t>Significado de Adverbio</a:t>
            </a:r>
            <a:endParaRPr lang="es-MX" dirty="0">
              <a:solidFill>
                <a:srgbClr val="7030A0"/>
              </a:solidFill>
            </a:endParaRPr>
          </a:p>
          <a:p>
            <a:endParaRPr lang="es-MX" dirty="0"/>
          </a:p>
        </p:txBody>
      </p:sp>
      <p:pic>
        <p:nvPicPr>
          <p:cNvPr id="4" name="Picture 4" descr="Cacep MX – Bachillerato y Licenciaturas – Bachillerato, Licenciaturas,  maestrías y especialidades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3231" y="0"/>
            <a:ext cx="1627393" cy="423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0804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l pañuelo como recurso para aprender sintaxis | EDUCACIÓN 3.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620688"/>
            <a:ext cx="6660232" cy="5552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Cacep MX – Bachillerato y Licenciaturas – Bachillerato, Licenciaturas,  maestrías y especialidade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3231" y="0"/>
            <a:ext cx="1627393" cy="423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4826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LA SINTAXIS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Según su definición la sintaxis es la “Parte de la gramática que estudia el modo en que se combinan las palabras y los grupos que estas forman para expresar significados, así como las relaciones que se establecen entre todas esas unidades</a:t>
            </a:r>
            <a:r>
              <a:rPr lang="es-MX" dirty="0" smtClean="0"/>
              <a:t>”.</a:t>
            </a:r>
          </a:p>
          <a:p>
            <a:endParaRPr lang="es-MX" dirty="0"/>
          </a:p>
          <a:p>
            <a:r>
              <a:rPr lang="es-MX" dirty="0"/>
              <a:t>La palabra sintaxis procede del latín </a:t>
            </a:r>
            <a:r>
              <a:rPr lang="es-MX" i="1" dirty="0" err="1"/>
              <a:t>syntaxis</a:t>
            </a:r>
            <a:r>
              <a:rPr lang="es-MX" i="1" dirty="0"/>
              <a:t>,</a:t>
            </a:r>
            <a:r>
              <a:rPr lang="es-MX" dirty="0"/>
              <a:t> y éste a su vez del griego </a:t>
            </a:r>
            <a:r>
              <a:rPr lang="es-MX" i="1" dirty="0" err="1"/>
              <a:t>σύντ</a:t>
            </a:r>
            <a:r>
              <a:rPr lang="es-MX" i="1" dirty="0"/>
              <a:t>αξις</a:t>
            </a:r>
            <a:r>
              <a:rPr lang="es-MX" dirty="0"/>
              <a:t>, y significa ʽordenarʼ, 'coordinar'.</a:t>
            </a:r>
            <a:endParaRPr lang="es-MX" dirty="0"/>
          </a:p>
        </p:txBody>
      </p:sp>
      <p:pic>
        <p:nvPicPr>
          <p:cNvPr id="4" name="Picture 4" descr="Cacep MX – Bachillerato y Licenciaturas – Bachillerato, Licenciaturas,  maestrías y especialidad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3231" y="0"/>
            <a:ext cx="1627393" cy="423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0584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332656"/>
            <a:ext cx="7239000" cy="4846320"/>
          </a:xfrm>
        </p:spPr>
        <p:txBody>
          <a:bodyPr/>
          <a:lstStyle/>
          <a:p>
            <a:r>
              <a:rPr lang="es-MX" dirty="0" smtClean="0"/>
              <a:t>Todas </a:t>
            </a:r>
            <a:r>
              <a:rPr lang="es-MX" dirty="0"/>
              <a:t>las oraciones en español deben tener sujeto, verbo y predicado. En las frases más simples estos tres elementos deben ir en ese </a:t>
            </a:r>
            <a:r>
              <a:rPr lang="es-MX" dirty="0" err="1"/>
              <a:t>órden</a:t>
            </a:r>
            <a:r>
              <a:rPr lang="es-MX" dirty="0" smtClean="0"/>
              <a:t>.</a:t>
            </a:r>
          </a:p>
          <a:p>
            <a:endParaRPr lang="es-MX" dirty="0"/>
          </a:p>
          <a:p>
            <a:r>
              <a:rPr lang="es-MX" b="1" dirty="0"/>
              <a:t>El sujeto</a:t>
            </a:r>
            <a:r>
              <a:rPr lang="es-MX" dirty="0"/>
              <a:t>. Es quien realiza la acción. Puede ser explícito o tácito</a:t>
            </a:r>
            <a:r>
              <a:rPr lang="es-MX" dirty="0" smtClean="0"/>
              <a:t>.</a:t>
            </a:r>
          </a:p>
          <a:p>
            <a:r>
              <a:rPr lang="es-MX" dirty="0" smtClean="0"/>
              <a:t> </a:t>
            </a:r>
            <a:r>
              <a:rPr lang="es-MX" dirty="0"/>
              <a:t>Ejemplos:</a:t>
            </a:r>
          </a:p>
          <a:p>
            <a:r>
              <a:rPr lang="es-MX" dirty="0"/>
              <a:t>Sujeto explícito: María come manzana.</a:t>
            </a:r>
          </a:p>
          <a:p>
            <a:r>
              <a:rPr lang="es-MX" dirty="0"/>
              <a:t>Sujeto tácito: Se comió la manzana.</a:t>
            </a:r>
          </a:p>
          <a:p>
            <a:endParaRPr lang="es-MX" dirty="0"/>
          </a:p>
        </p:txBody>
      </p:sp>
      <p:sp>
        <p:nvSpPr>
          <p:cNvPr id="4" name="AutoShape 2" descr="Concepto de sintaxis - Definición en DeConceptos.co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4797152"/>
            <a:ext cx="2619375" cy="174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4" descr="Cacep MX – Bachillerato y Licenciaturas – Bachillerato, Licenciaturas,  maestrías y especialidade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3231" y="0"/>
            <a:ext cx="1627393" cy="423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2131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2060848"/>
            <a:ext cx="7239000" cy="1143000"/>
          </a:xfrm>
        </p:spPr>
        <p:txBody>
          <a:bodyPr>
            <a:noAutofit/>
          </a:bodyPr>
          <a:lstStyle/>
          <a:p>
            <a:r>
              <a:rPr lang="es-MX" sz="2800" dirty="0"/>
              <a:t>A través de la sintaxis se estudia cómo están construidos los tipos de oraciones</a:t>
            </a:r>
            <a:r>
              <a:rPr lang="es-MX" sz="2800" b="0" dirty="0"/>
              <a:t> según el orden y el modo en que se relacionan las palabras dentro de una oración o las oraciones a fin de expresar el contenido de un discurso o concepto de manera clara y coherente.</a:t>
            </a:r>
            <a:endParaRPr lang="es-MX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3789040"/>
            <a:ext cx="7239000" cy="4846320"/>
          </a:xfrm>
        </p:spPr>
        <p:txBody>
          <a:bodyPr/>
          <a:lstStyle/>
          <a:p>
            <a:r>
              <a:rPr lang="es-MX" b="1" dirty="0"/>
              <a:t>El verbo</a:t>
            </a:r>
            <a:r>
              <a:rPr lang="es-MX" dirty="0" smtClean="0"/>
              <a:t>., </a:t>
            </a:r>
            <a:r>
              <a:rPr lang="es-MX" dirty="0"/>
              <a:t>“los verbos, o sea aquellas palabras que expresan acciones son el </a:t>
            </a:r>
            <a:r>
              <a:rPr lang="es-MX" dirty="0" smtClean="0"/>
              <a:t>Muchas </a:t>
            </a:r>
            <a:r>
              <a:rPr lang="es-MX" dirty="0"/>
              <a:t>oraciones tienen más de un verbo</a:t>
            </a:r>
            <a:r>
              <a:rPr lang="es-MX" dirty="0" smtClean="0"/>
              <a:t>.</a:t>
            </a:r>
          </a:p>
          <a:p>
            <a:r>
              <a:rPr lang="es-MX" dirty="0" smtClean="0"/>
              <a:t> </a:t>
            </a:r>
            <a:r>
              <a:rPr lang="es-MX" dirty="0"/>
              <a:t>Lo importante es saber cuál es el principal, pues de este dependen las concordancias de género y número del resto de partes de la oración.</a:t>
            </a:r>
            <a:endParaRPr lang="es-MX" dirty="0"/>
          </a:p>
        </p:txBody>
      </p:sp>
      <p:pic>
        <p:nvPicPr>
          <p:cNvPr id="4" name="Picture 4" descr="Cacep MX – Bachillerato y Licenciaturas – Bachillerato, Licenciaturas,  maestrías y especialidad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6607" y="0"/>
            <a:ext cx="1627393" cy="423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0083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285760"/>
            <a:ext cx="7239000" cy="4846320"/>
          </a:xfrm>
        </p:spPr>
        <p:txBody>
          <a:bodyPr/>
          <a:lstStyle/>
          <a:p>
            <a:r>
              <a:rPr lang="es-MX" b="1" dirty="0"/>
              <a:t>El predicado</a:t>
            </a:r>
            <a:r>
              <a:rPr lang="es-MX" dirty="0"/>
              <a:t> (o complemento). Su función es dar más información sobre la acción del verbo. Puede ser directo o indirecto. Se recomienda que el complemento más corto vaya al lado del verbo principal. Lo importante es, de nuevo, </a:t>
            </a:r>
            <a:r>
              <a:rPr lang="es-MX" dirty="0" err="1"/>
              <a:t>sáber</a:t>
            </a:r>
            <a:r>
              <a:rPr lang="es-MX" dirty="0"/>
              <a:t> cuál es la naturaleza del verbo para estar seguro de usar el tipo de </a:t>
            </a:r>
            <a:r>
              <a:rPr lang="es-MX" dirty="0" err="1"/>
              <a:t>complmento</a:t>
            </a:r>
            <a:r>
              <a:rPr lang="es-MX" dirty="0"/>
              <a:t> que este requiere.</a:t>
            </a:r>
            <a:endParaRPr lang="es-MX" dirty="0"/>
          </a:p>
        </p:txBody>
      </p:sp>
      <p:pic>
        <p:nvPicPr>
          <p:cNvPr id="3074" name="Picture 2" descr="Sintaxis - Concepto, función, informática, semántica y ejempl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149080"/>
            <a:ext cx="7620000" cy="2369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Cacep MX – Bachillerato y Licenciaturas – Bachillerato, Licenciaturas,  maestrías y especialidade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6307255"/>
            <a:ext cx="1627393" cy="423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9388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88640"/>
            <a:ext cx="7239000" cy="4846320"/>
          </a:xfrm>
        </p:spPr>
        <p:txBody>
          <a:bodyPr>
            <a:normAutofit fontScale="92500" lnSpcReduction="10000"/>
          </a:bodyPr>
          <a:lstStyle/>
          <a:p>
            <a:pPr fontAlgn="t"/>
            <a:r>
              <a:rPr lang="es-MX" dirty="0"/>
              <a:t>A modo de ejemplo se puede realizar el análisis sintáctico de la siguiente oración, </a:t>
            </a:r>
            <a:endParaRPr lang="es-MX" dirty="0" smtClean="0"/>
          </a:p>
          <a:p>
            <a:pPr marL="0" indent="0" fontAlgn="t">
              <a:buNone/>
            </a:pPr>
            <a:endParaRPr lang="es-MX" u="sng" dirty="0" smtClean="0"/>
          </a:p>
          <a:p>
            <a:pPr marL="0" indent="0" algn="ctr" fontAlgn="t">
              <a:buNone/>
            </a:pPr>
            <a:r>
              <a:rPr lang="es-MX" b="1" u="sng" dirty="0" err="1" smtClean="0">
                <a:solidFill>
                  <a:srgbClr val="FF0000"/>
                </a:solidFill>
              </a:rPr>
              <a:t>ʽEl</a:t>
            </a:r>
            <a:r>
              <a:rPr lang="es-MX" b="1" u="sng" dirty="0" smtClean="0">
                <a:solidFill>
                  <a:srgbClr val="FF0000"/>
                </a:solidFill>
              </a:rPr>
              <a:t> </a:t>
            </a:r>
            <a:r>
              <a:rPr lang="es-MX" b="1" u="sng" dirty="0">
                <a:solidFill>
                  <a:srgbClr val="FF0000"/>
                </a:solidFill>
              </a:rPr>
              <a:t>perro come un </a:t>
            </a:r>
            <a:r>
              <a:rPr lang="es-MX" b="1" u="sng" dirty="0" err="1">
                <a:solidFill>
                  <a:srgbClr val="FF0000"/>
                </a:solidFill>
              </a:rPr>
              <a:t>fileteʼ</a:t>
            </a:r>
            <a:r>
              <a:rPr lang="es-MX" b="1" u="sng" dirty="0" smtClean="0">
                <a:solidFill>
                  <a:srgbClr val="FF0000"/>
                </a:solidFill>
              </a:rPr>
              <a:t>.</a:t>
            </a:r>
          </a:p>
          <a:p>
            <a:pPr fontAlgn="t"/>
            <a:endParaRPr lang="es-MX" dirty="0"/>
          </a:p>
          <a:p>
            <a:pPr fontAlgn="t"/>
            <a:r>
              <a:rPr lang="es-MX" dirty="0"/>
              <a:t>En esta oración se distinguen dos partes fundamentales: el </a:t>
            </a:r>
            <a:r>
              <a:rPr lang="es-MX" b="1" dirty="0"/>
              <a:t>sintagma nominal</a:t>
            </a:r>
            <a:r>
              <a:rPr lang="es-MX" dirty="0"/>
              <a:t> sujeto </a:t>
            </a:r>
            <a:r>
              <a:rPr lang="es-MX" dirty="0">
                <a:solidFill>
                  <a:srgbClr val="7030A0"/>
                </a:solidFill>
              </a:rPr>
              <a:t>'El perro</a:t>
            </a:r>
            <a:r>
              <a:rPr lang="es-MX" dirty="0"/>
              <a:t>', y el </a:t>
            </a:r>
            <a:r>
              <a:rPr lang="es-MX" b="1" dirty="0"/>
              <a:t>sintagma predicado</a:t>
            </a:r>
            <a:r>
              <a:rPr lang="es-MX" dirty="0"/>
              <a:t> </a:t>
            </a:r>
            <a:r>
              <a:rPr lang="es-MX" dirty="0">
                <a:solidFill>
                  <a:srgbClr val="00B050"/>
                </a:solidFill>
              </a:rPr>
              <a:t>'come un filete</a:t>
            </a:r>
            <a:r>
              <a:rPr lang="es-MX" dirty="0"/>
              <a:t>'.</a:t>
            </a:r>
          </a:p>
          <a:p>
            <a:endParaRPr lang="es-MX" dirty="0" smtClean="0"/>
          </a:p>
          <a:p>
            <a:r>
              <a:rPr lang="es-MX" dirty="0"/>
              <a:t>El </a:t>
            </a:r>
            <a:r>
              <a:rPr lang="es-MX" b="1" dirty="0"/>
              <a:t>núcleo es el verbo</a:t>
            </a:r>
            <a:r>
              <a:rPr lang="es-MX" dirty="0"/>
              <a:t> </a:t>
            </a:r>
            <a:r>
              <a:rPr lang="es-MX" dirty="0">
                <a:solidFill>
                  <a:schemeClr val="accent1">
                    <a:lumMod val="75000"/>
                  </a:schemeClr>
                </a:solidFill>
              </a:rPr>
              <a:t>'comer</a:t>
            </a:r>
            <a:r>
              <a:rPr lang="es-MX" dirty="0"/>
              <a:t>', que está conjugado en presente de indicativo, en tercera persona del singular, en consonancia con el sujeto de la oración.</a:t>
            </a:r>
            <a:endParaRPr lang="es-MX" dirty="0"/>
          </a:p>
        </p:txBody>
      </p:sp>
      <p:pic>
        <p:nvPicPr>
          <p:cNvPr id="4" name="Picture 4" descr="Cacep MX – Bachillerato y Licenciaturas – Bachillerato, Licenciaturas,  maestrías y especialidad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6434671"/>
            <a:ext cx="1627393" cy="423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3149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Actividad 1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3600" dirty="0" smtClean="0"/>
              <a:t>De las siguientes oraciones subraya donde se encuentra el sintagma nominal (color azul), sintagma predicado (color rojo) y el verbo (color amarillo o verde)</a:t>
            </a:r>
            <a:endParaRPr lang="es-MX" sz="3600" dirty="0"/>
          </a:p>
        </p:txBody>
      </p:sp>
      <p:pic>
        <p:nvPicPr>
          <p:cNvPr id="4" name="Picture 4" descr="Cacep MX – Bachillerato y Licenciaturas – Bachillerato, Licenciaturas,  maestrías y especialidad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3231" y="0"/>
            <a:ext cx="1627393" cy="423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4048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dirty="0"/>
              <a:t>Mi abuela me cocinó fideos con estofado.</a:t>
            </a:r>
          </a:p>
          <a:p>
            <a:r>
              <a:rPr lang="es-MX" dirty="0"/>
              <a:t>Mi tía fue al supermercado en el auto</a:t>
            </a:r>
            <a:r>
              <a:rPr lang="es-MX" dirty="0" smtClean="0"/>
              <a:t>.</a:t>
            </a:r>
          </a:p>
          <a:p>
            <a:r>
              <a:rPr lang="es-MX" dirty="0"/>
              <a:t>Me compré una bicicleta nueva.</a:t>
            </a:r>
          </a:p>
          <a:p>
            <a:r>
              <a:rPr lang="es-MX" dirty="0"/>
              <a:t>La profesora explicó la Revolución Francesa.</a:t>
            </a:r>
          </a:p>
          <a:p>
            <a:r>
              <a:rPr lang="es-MX" dirty="0"/>
              <a:t>La pizarra está toda escrita.</a:t>
            </a:r>
          </a:p>
          <a:p>
            <a:r>
              <a:rPr lang="es-MX" dirty="0"/>
              <a:t>María presentó su libro en la feria.</a:t>
            </a:r>
          </a:p>
          <a:p>
            <a:r>
              <a:rPr lang="es-MX" dirty="0"/>
              <a:t>Mi hermana y mi tía se llevan muy mal.</a:t>
            </a:r>
            <a:br>
              <a:rPr lang="es-MX" dirty="0"/>
            </a:br>
            <a:r>
              <a:rPr lang="es-MX" dirty="0"/>
              <a:t>Se rompió el teclado de mi computadora.</a:t>
            </a:r>
          </a:p>
          <a:p>
            <a:r>
              <a:rPr lang="es-MX" dirty="0"/>
              <a:t/>
            </a:r>
            <a:br>
              <a:rPr lang="es-MX" dirty="0"/>
            </a:b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pic>
        <p:nvPicPr>
          <p:cNvPr id="4" name="Picture 4" descr="Cacep MX – Bachillerato y Licenciaturas – Bachillerato, Licenciaturas,  maestrías y especialidad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3231" y="0"/>
            <a:ext cx="1627393" cy="423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2449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103</TotalTime>
  <Words>404</Words>
  <Application>Microsoft Office PowerPoint</Application>
  <PresentationFormat>Presentación en pantalla (4:3)</PresentationFormat>
  <Paragraphs>73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Opulento</vt:lpstr>
      <vt:lpstr>USO DE LA SINTAXIS</vt:lpstr>
      <vt:lpstr>Presentación de PowerPoint</vt:lpstr>
      <vt:lpstr>LA SINTAXIS</vt:lpstr>
      <vt:lpstr>Presentación de PowerPoint</vt:lpstr>
      <vt:lpstr>A través de la sintaxis se estudia cómo están construidos los tipos de oraciones según el orden y el modo en que se relacionan las palabras dentro de una oración o las oraciones a fin de expresar el contenido de un discurso o concepto de manera clara y coherente.</vt:lpstr>
      <vt:lpstr>Presentación de PowerPoint</vt:lpstr>
      <vt:lpstr>Presentación de PowerPoint</vt:lpstr>
      <vt:lpstr>Actividad 1</vt:lpstr>
      <vt:lpstr>Presentación de PowerPoint</vt:lpstr>
      <vt:lpstr>Actividad 2</vt:lpstr>
      <vt:lpstr>TAREA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Pavilion</dc:creator>
  <cp:lastModifiedBy>Pavilion</cp:lastModifiedBy>
  <cp:revision>6</cp:revision>
  <dcterms:created xsi:type="dcterms:W3CDTF">2021-01-18T17:08:52Z</dcterms:created>
  <dcterms:modified xsi:type="dcterms:W3CDTF">2021-01-18T18:52:20Z</dcterms:modified>
</cp:coreProperties>
</file>