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60" r:id="rId5"/>
    <p:sldId id="261" r:id="rId6"/>
    <p:sldId id="262" r:id="rId7"/>
    <p:sldId id="263" r:id="rId8"/>
    <p:sldId id="264" r:id="rId9"/>
    <p:sldId id="265" r:id="rId10"/>
    <p:sldId id="266" r:id="rId11"/>
  </p:sldIdLst>
  <p:sldSz cx="12192000" cy="6858000"/>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3" autoAdjust="0"/>
    <p:restoredTop sz="94660"/>
  </p:normalViewPr>
  <p:slideViewPr>
    <p:cSldViewPr snapToGrid="0">
      <p:cViewPr varScale="1">
        <p:scale>
          <a:sx n="72" d="100"/>
          <a:sy n="72" d="100"/>
        </p:scale>
        <p:origin x="66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MX"/>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MX"/>
          </a:p>
        </p:txBody>
      </p:sp>
      <p:sp>
        <p:nvSpPr>
          <p:cNvPr id="4" name="Marcador de fecha 3"/>
          <p:cNvSpPr>
            <a:spLocks noGrp="1"/>
          </p:cNvSpPr>
          <p:nvPr>
            <p:ph type="dt" sz="half" idx="10"/>
          </p:nvPr>
        </p:nvSpPr>
        <p:spPr/>
        <p:txBody>
          <a:bodyPr/>
          <a:lstStyle/>
          <a:p>
            <a:fld id="{C5BD3978-39DA-4D1A-8354-B0051C7D71DF}" type="datetimeFigureOut">
              <a:rPr lang="es-MX" smtClean="0"/>
              <a:t>09/05/2021</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D3CC8818-FF1C-473C-81C7-2EFDA8A9AE0D}" type="slidenum">
              <a:rPr lang="es-MX" smtClean="0"/>
              <a:t>‹Nº›</a:t>
            </a:fld>
            <a:endParaRPr lang="es-MX"/>
          </a:p>
        </p:txBody>
      </p:sp>
    </p:spTree>
    <p:extLst>
      <p:ext uri="{BB962C8B-B14F-4D97-AF65-F5344CB8AC3E}">
        <p14:creationId xmlns:p14="http://schemas.microsoft.com/office/powerpoint/2010/main" val="25244648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texto vertical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p:cNvSpPr>
            <a:spLocks noGrp="1"/>
          </p:cNvSpPr>
          <p:nvPr>
            <p:ph type="dt" sz="half" idx="10"/>
          </p:nvPr>
        </p:nvSpPr>
        <p:spPr/>
        <p:txBody>
          <a:bodyPr/>
          <a:lstStyle/>
          <a:p>
            <a:fld id="{C5BD3978-39DA-4D1A-8354-B0051C7D71DF}" type="datetimeFigureOut">
              <a:rPr lang="es-MX" smtClean="0"/>
              <a:t>09/05/2021</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D3CC8818-FF1C-473C-81C7-2EFDA8A9AE0D}" type="slidenum">
              <a:rPr lang="es-MX" smtClean="0"/>
              <a:t>‹Nº›</a:t>
            </a:fld>
            <a:endParaRPr lang="es-MX"/>
          </a:p>
        </p:txBody>
      </p:sp>
    </p:spTree>
    <p:extLst>
      <p:ext uri="{BB962C8B-B14F-4D97-AF65-F5344CB8AC3E}">
        <p14:creationId xmlns:p14="http://schemas.microsoft.com/office/powerpoint/2010/main" val="28605842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MX"/>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p:cNvSpPr>
            <a:spLocks noGrp="1"/>
          </p:cNvSpPr>
          <p:nvPr>
            <p:ph type="dt" sz="half" idx="10"/>
          </p:nvPr>
        </p:nvSpPr>
        <p:spPr/>
        <p:txBody>
          <a:bodyPr/>
          <a:lstStyle/>
          <a:p>
            <a:fld id="{C5BD3978-39DA-4D1A-8354-B0051C7D71DF}" type="datetimeFigureOut">
              <a:rPr lang="es-MX" smtClean="0"/>
              <a:t>09/05/2021</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D3CC8818-FF1C-473C-81C7-2EFDA8A9AE0D}" type="slidenum">
              <a:rPr lang="es-MX" smtClean="0"/>
              <a:t>‹Nº›</a:t>
            </a:fld>
            <a:endParaRPr lang="es-MX"/>
          </a:p>
        </p:txBody>
      </p:sp>
    </p:spTree>
    <p:extLst>
      <p:ext uri="{BB962C8B-B14F-4D97-AF65-F5344CB8AC3E}">
        <p14:creationId xmlns:p14="http://schemas.microsoft.com/office/powerpoint/2010/main" val="6446153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contenido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p:cNvSpPr>
            <a:spLocks noGrp="1"/>
          </p:cNvSpPr>
          <p:nvPr>
            <p:ph type="dt" sz="half" idx="10"/>
          </p:nvPr>
        </p:nvSpPr>
        <p:spPr/>
        <p:txBody>
          <a:bodyPr/>
          <a:lstStyle/>
          <a:p>
            <a:fld id="{C5BD3978-39DA-4D1A-8354-B0051C7D71DF}" type="datetimeFigureOut">
              <a:rPr lang="es-MX" smtClean="0"/>
              <a:t>09/05/2021</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D3CC8818-FF1C-473C-81C7-2EFDA8A9AE0D}" type="slidenum">
              <a:rPr lang="es-MX" smtClean="0"/>
              <a:t>‹Nº›</a:t>
            </a:fld>
            <a:endParaRPr lang="es-MX"/>
          </a:p>
        </p:txBody>
      </p:sp>
    </p:spTree>
    <p:extLst>
      <p:ext uri="{BB962C8B-B14F-4D97-AF65-F5344CB8AC3E}">
        <p14:creationId xmlns:p14="http://schemas.microsoft.com/office/powerpoint/2010/main" val="8635519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MX"/>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el estilo de texto del patrón</a:t>
            </a:r>
          </a:p>
        </p:txBody>
      </p:sp>
      <p:sp>
        <p:nvSpPr>
          <p:cNvPr id="4" name="Marcador de fecha 3"/>
          <p:cNvSpPr>
            <a:spLocks noGrp="1"/>
          </p:cNvSpPr>
          <p:nvPr>
            <p:ph type="dt" sz="half" idx="10"/>
          </p:nvPr>
        </p:nvSpPr>
        <p:spPr/>
        <p:txBody>
          <a:bodyPr/>
          <a:lstStyle/>
          <a:p>
            <a:fld id="{C5BD3978-39DA-4D1A-8354-B0051C7D71DF}" type="datetimeFigureOut">
              <a:rPr lang="es-MX" smtClean="0"/>
              <a:t>09/05/2021</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D3CC8818-FF1C-473C-81C7-2EFDA8A9AE0D}" type="slidenum">
              <a:rPr lang="es-MX" smtClean="0"/>
              <a:t>‹Nº›</a:t>
            </a:fld>
            <a:endParaRPr lang="es-MX"/>
          </a:p>
        </p:txBody>
      </p:sp>
    </p:spTree>
    <p:extLst>
      <p:ext uri="{BB962C8B-B14F-4D97-AF65-F5344CB8AC3E}">
        <p14:creationId xmlns:p14="http://schemas.microsoft.com/office/powerpoint/2010/main" val="1927619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contenido 2"/>
          <p:cNvSpPr>
            <a:spLocks noGrp="1"/>
          </p:cNvSpPr>
          <p:nvPr>
            <p:ph sz="half" idx="1"/>
          </p:nvPr>
        </p:nvSpPr>
        <p:spPr>
          <a:xfrm>
            <a:off x="838200" y="1825625"/>
            <a:ext cx="51816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contenido 3"/>
          <p:cNvSpPr>
            <a:spLocks noGrp="1"/>
          </p:cNvSpPr>
          <p:nvPr>
            <p:ph sz="half" idx="2"/>
          </p:nvPr>
        </p:nvSpPr>
        <p:spPr>
          <a:xfrm>
            <a:off x="6172200" y="1825625"/>
            <a:ext cx="51816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fecha 4"/>
          <p:cNvSpPr>
            <a:spLocks noGrp="1"/>
          </p:cNvSpPr>
          <p:nvPr>
            <p:ph type="dt" sz="half" idx="10"/>
          </p:nvPr>
        </p:nvSpPr>
        <p:spPr/>
        <p:txBody>
          <a:bodyPr/>
          <a:lstStyle/>
          <a:p>
            <a:fld id="{C5BD3978-39DA-4D1A-8354-B0051C7D71DF}" type="datetimeFigureOut">
              <a:rPr lang="es-MX" smtClean="0"/>
              <a:t>09/05/2021</a:t>
            </a:fld>
            <a:endParaRPr lang="es-MX"/>
          </a:p>
        </p:txBody>
      </p:sp>
      <p:sp>
        <p:nvSpPr>
          <p:cNvPr id="6" name="Marcador de pie de página 5"/>
          <p:cNvSpPr>
            <a:spLocks noGrp="1"/>
          </p:cNvSpPr>
          <p:nvPr>
            <p:ph type="ftr" sz="quarter" idx="11"/>
          </p:nvPr>
        </p:nvSpPr>
        <p:spPr/>
        <p:txBody>
          <a:bodyPr/>
          <a:lstStyle/>
          <a:p>
            <a:endParaRPr lang="es-MX"/>
          </a:p>
        </p:txBody>
      </p:sp>
      <p:sp>
        <p:nvSpPr>
          <p:cNvPr id="7" name="Marcador de número de diapositiva 6"/>
          <p:cNvSpPr>
            <a:spLocks noGrp="1"/>
          </p:cNvSpPr>
          <p:nvPr>
            <p:ph type="sldNum" sz="quarter" idx="12"/>
          </p:nvPr>
        </p:nvSpPr>
        <p:spPr/>
        <p:txBody>
          <a:bodyPr/>
          <a:lstStyle/>
          <a:p>
            <a:fld id="{D3CC8818-FF1C-473C-81C7-2EFDA8A9AE0D}" type="slidenum">
              <a:rPr lang="es-MX" smtClean="0"/>
              <a:t>‹Nº›</a:t>
            </a:fld>
            <a:endParaRPr lang="es-MX"/>
          </a:p>
        </p:txBody>
      </p:sp>
    </p:spTree>
    <p:extLst>
      <p:ext uri="{BB962C8B-B14F-4D97-AF65-F5344CB8AC3E}">
        <p14:creationId xmlns:p14="http://schemas.microsoft.com/office/powerpoint/2010/main" val="36354930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a:t>Haga clic para modificar el estilo de título del patrón</a:t>
            </a:r>
            <a:endParaRPr lang="es-MX"/>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7" name="Marcador de fecha 6"/>
          <p:cNvSpPr>
            <a:spLocks noGrp="1"/>
          </p:cNvSpPr>
          <p:nvPr>
            <p:ph type="dt" sz="half" idx="10"/>
          </p:nvPr>
        </p:nvSpPr>
        <p:spPr/>
        <p:txBody>
          <a:bodyPr/>
          <a:lstStyle/>
          <a:p>
            <a:fld id="{C5BD3978-39DA-4D1A-8354-B0051C7D71DF}" type="datetimeFigureOut">
              <a:rPr lang="es-MX" smtClean="0"/>
              <a:t>09/05/2021</a:t>
            </a:fld>
            <a:endParaRPr lang="es-MX"/>
          </a:p>
        </p:txBody>
      </p:sp>
      <p:sp>
        <p:nvSpPr>
          <p:cNvPr id="8" name="Marcador de pie de página 7"/>
          <p:cNvSpPr>
            <a:spLocks noGrp="1"/>
          </p:cNvSpPr>
          <p:nvPr>
            <p:ph type="ftr" sz="quarter" idx="11"/>
          </p:nvPr>
        </p:nvSpPr>
        <p:spPr/>
        <p:txBody>
          <a:bodyPr/>
          <a:lstStyle/>
          <a:p>
            <a:endParaRPr lang="es-MX"/>
          </a:p>
        </p:txBody>
      </p:sp>
      <p:sp>
        <p:nvSpPr>
          <p:cNvPr id="9" name="Marcador de número de diapositiva 8"/>
          <p:cNvSpPr>
            <a:spLocks noGrp="1"/>
          </p:cNvSpPr>
          <p:nvPr>
            <p:ph type="sldNum" sz="quarter" idx="12"/>
          </p:nvPr>
        </p:nvSpPr>
        <p:spPr/>
        <p:txBody>
          <a:bodyPr/>
          <a:lstStyle/>
          <a:p>
            <a:fld id="{D3CC8818-FF1C-473C-81C7-2EFDA8A9AE0D}" type="slidenum">
              <a:rPr lang="es-MX" smtClean="0"/>
              <a:t>‹Nº›</a:t>
            </a:fld>
            <a:endParaRPr lang="es-MX"/>
          </a:p>
        </p:txBody>
      </p:sp>
    </p:spTree>
    <p:extLst>
      <p:ext uri="{BB962C8B-B14F-4D97-AF65-F5344CB8AC3E}">
        <p14:creationId xmlns:p14="http://schemas.microsoft.com/office/powerpoint/2010/main" val="14273231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fecha 2"/>
          <p:cNvSpPr>
            <a:spLocks noGrp="1"/>
          </p:cNvSpPr>
          <p:nvPr>
            <p:ph type="dt" sz="half" idx="10"/>
          </p:nvPr>
        </p:nvSpPr>
        <p:spPr/>
        <p:txBody>
          <a:bodyPr/>
          <a:lstStyle/>
          <a:p>
            <a:fld id="{C5BD3978-39DA-4D1A-8354-B0051C7D71DF}" type="datetimeFigureOut">
              <a:rPr lang="es-MX" smtClean="0"/>
              <a:t>09/05/2021</a:t>
            </a:fld>
            <a:endParaRPr lang="es-MX"/>
          </a:p>
        </p:txBody>
      </p:sp>
      <p:sp>
        <p:nvSpPr>
          <p:cNvPr id="4" name="Marcador de pie de página 3"/>
          <p:cNvSpPr>
            <a:spLocks noGrp="1"/>
          </p:cNvSpPr>
          <p:nvPr>
            <p:ph type="ftr" sz="quarter" idx="11"/>
          </p:nvPr>
        </p:nvSpPr>
        <p:spPr/>
        <p:txBody>
          <a:bodyPr/>
          <a:lstStyle/>
          <a:p>
            <a:endParaRPr lang="es-MX"/>
          </a:p>
        </p:txBody>
      </p:sp>
      <p:sp>
        <p:nvSpPr>
          <p:cNvPr id="5" name="Marcador de número de diapositiva 4"/>
          <p:cNvSpPr>
            <a:spLocks noGrp="1"/>
          </p:cNvSpPr>
          <p:nvPr>
            <p:ph type="sldNum" sz="quarter" idx="12"/>
          </p:nvPr>
        </p:nvSpPr>
        <p:spPr/>
        <p:txBody>
          <a:bodyPr/>
          <a:lstStyle/>
          <a:p>
            <a:fld id="{D3CC8818-FF1C-473C-81C7-2EFDA8A9AE0D}" type="slidenum">
              <a:rPr lang="es-MX" smtClean="0"/>
              <a:t>‹Nº›</a:t>
            </a:fld>
            <a:endParaRPr lang="es-MX"/>
          </a:p>
        </p:txBody>
      </p:sp>
    </p:spTree>
    <p:extLst>
      <p:ext uri="{BB962C8B-B14F-4D97-AF65-F5344CB8AC3E}">
        <p14:creationId xmlns:p14="http://schemas.microsoft.com/office/powerpoint/2010/main" val="23288763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C5BD3978-39DA-4D1A-8354-B0051C7D71DF}" type="datetimeFigureOut">
              <a:rPr lang="es-MX" smtClean="0"/>
              <a:t>09/05/2021</a:t>
            </a:fld>
            <a:endParaRPr lang="es-MX"/>
          </a:p>
        </p:txBody>
      </p:sp>
      <p:sp>
        <p:nvSpPr>
          <p:cNvPr id="3" name="Marcador de pie de página 2"/>
          <p:cNvSpPr>
            <a:spLocks noGrp="1"/>
          </p:cNvSpPr>
          <p:nvPr>
            <p:ph type="ftr" sz="quarter" idx="11"/>
          </p:nvPr>
        </p:nvSpPr>
        <p:spPr/>
        <p:txBody>
          <a:bodyPr/>
          <a:lstStyle/>
          <a:p>
            <a:endParaRPr lang="es-MX"/>
          </a:p>
        </p:txBody>
      </p:sp>
      <p:sp>
        <p:nvSpPr>
          <p:cNvPr id="4" name="Marcador de número de diapositiva 3"/>
          <p:cNvSpPr>
            <a:spLocks noGrp="1"/>
          </p:cNvSpPr>
          <p:nvPr>
            <p:ph type="sldNum" sz="quarter" idx="12"/>
          </p:nvPr>
        </p:nvSpPr>
        <p:spPr/>
        <p:txBody>
          <a:bodyPr/>
          <a:lstStyle/>
          <a:p>
            <a:fld id="{D3CC8818-FF1C-473C-81C7-2EFDA8A9AE0D}" type="slidenum">
              <a:rPr lang="es-MX" smtClean="0"/>
              <a:t>‹Nº›</a:t>
            </a:fld>
            <a:endParaRPr lang="es-MX"/>
          </a:p>
        </p:txBody>
      </p:sp>
    </p:spTree>
    <p:extLst>
      <p:ext uri="{BB962C8B-B14F-4D97-AF65-F5344CB8AC3E}">
        <p14:creationId xmlns:p14="http://schemas.microsoft.com/office/powerpoint/2010/main" val="11656090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MX"/>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C5BD3978-39DA-4D1A-8354-B0051C7D71DF}" type="datetimeFigureOut">
              <a:rPr lang="es-MX" smtClean="0"/>
              <a:t>09/05/2021</a:t>
            </a:fld>
            <a:endParaRPr lang="es-MX"/>
          </a:p>
        </p:txBody>
      </p:sp>
      <p:sp>
        <p:nvSpPr>
          <p:cNvPr id="6" name="Marcador de pie de página 5"/>
          <p:cNvSpPr>
            <a:spLocks noGrp="1"/>
          </p:cNvSpPr>
          <p:nvPr>
            <p:ph type="ftr" sz="quarter" idx="11"/>
          </p:nvPr>
        </p:nvSpPr>
        <p:spPr/>
        <p:txBody>
          <a:bodyPr/>
          <a:lstStyle/>
          <a:p>
            <a:endParaRPr lang="es-MX"/>
          </a:p>
        </p:txBody>
      </p:sp>
      <p:sp>
        <p:nvSpPr>
          <p:cNvPr id="7" name="Marcador de número de diapositiva 6"/>
          <p:cNvSpPr>
            <a:spLocks noGrp="1"/>
          </p:cNvSpPr>
          <p:nvPr>
            <p:ph type="sldNum" sz="quarter" idx="12"/>
          </p:nvPr>
        </p:nvSpPr>
        <p:spPr/>
        <p:txBody>
          <a:bodyPr/>
          <a:lstStyle/>
          <a:p>
            <a:fld id="{D3CC8818-FF1C-473C-81C7-2EFDA8A9AE0D}" type="slidenum">
              <a:rPr lang="es-MX" smtClean="0"/>
              <a:t>‹Nº›</a:t>
            </a:fld>
            <a:endParaRPr lang="es-MX"/>
          </a:p>
        </p:txBody>
      </p:sp>
    </p:spTree>
    <p:extLst>
      <p:ext uri="{BB962C8B-B14F-4D97-AF65-F5344CB8AC3E}">
        <p14:creationId xmlns:p14="http://schemas.microsoft.com/office/powerpoint/2010/main" val="34773218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MX"/>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MX"/>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C5BD3978-39DA-4D1A-8354-B0051C7D71DF}" type="datetimeFigureOut">
              <a:rPr lang="es-MX" smtClean="0"/>
              <a:t>09/05/2021</a:t>
            </a:fld>
            <a:endParaRPr lang="es-MX"/>
          </a:p>
        </p:txBody>
      </p:sp>
      <p:sp>
        <p:nvSpPr>
          <p:cNvPr id="6" name="Marcador de pie de página 5"/>
          <p:cNvSpPr>
            <a:spLocks noGrp="1"/>
          </p:cNvSpPr>
          <p:nvPr>
            <p:ph type="ftr" sz="quarter" idx="11"/>
          </p:nvPr>
        </p:nvSpPr>
        <p:spPr/>
        <p:txBody>
          <a:bodyPr/>
          <a:lstStyle/>
          <a:p>
            <a:endParaRPr lang="es-MX"/>
          </a:p>
        </p:txBody>
      </p:sp>
      <p:sp>
        <p:nvSpPr>
          <p:cNvPr id="7" name="Marcador de número de diapositiva 6"/>
          <p:cNvSpPr>
            <a:spLocks noGrp="1"/>
          </p:cNvSpPr>
          <p:nvPr>
            <p:ph type="sldNum" sz="quarter" idx="12"/>
          </p:nvPr>
        </p:nvSpPr>
        <p:spPr/>
        <p:txBody>
          <a:bodyPr/>
          <a:lstStyle/>
          <a:p>
            <a:fld id="{D3CC8818-FF1C-473C-81C7-2EFDA8A9AE0D}" type="slidenum">
              <a:rPr lang="es-MX" smtClean="0"/>
              <a:t>‹Nº›</a:t>
            </a:fld>
            <a:endParaRPr lang="es-MX"/>
          </a:p>
        </p:txBody>
      </p:sp>
    </p:spTree>
    <p:extLst>
      <p:ext uri="{BB962C8B-B14F-4D97-AF65-F5344CB8AC3E}">
        <p14:creationId xmlns:p14="http://schemas.microsoft.com/office/powerpoint/2010/main" val="19471735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19000" b="-19000"/>
          </a:stretch>
        </a:blipFill>
        <a:effectLst/>
      </p:bgPr>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5BD3978-39DA-4D1A-8354-B0051C7D71DF}" type="datetimeFigureOut">
              <a:rPr lang="es-MX" smtClean="0"/>
              <a:t>09/05/2021</a:t>
            </a:fld>
            <a:endParaRPr lang="es-MX"/>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MX"/>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CC8818-FF1C-473C-81C7-2EFDA8A9AE0D}" type="slidenum">
              <a:rPr lang="es-MX" smtClean="0"/>
              <a:t>‹Nº›</a:t>
            </a:fld>
            <a:endParaRPr lang="es-MX"/>
          </a:p>
        </p:txBody>
      </p:sp>
    </p:spTree>
    <p:extLst>
      <p:ext uri="{BB962C8B-B14F-4D97-AF65-F5344CB8AC3E}">
        <p14:creationId xmlns:p14="http://schemas.microsoft.com/office/powerpoint/2010/main" val="20429184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2.xml"/><Relationship Id="rId1" Type="http://schemas.openxmlformats.org/officeDocument/2006/relationships/video" Target="https://www.youtube.com/embed/G0jqIZ7Ufgg?feature=oembed"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9000" b="-19000"/>
          </a:stretch>
        </a:blipFill>
        <a:effectLst/>
      </p:bgPr>
    </p:bg>
    <p:spTree>
      <p:nvGrpSpPr>
        <p:cNvPr id="1" name=""/>
        <p:cNvGrpSpPr/>
        <p:nvPr/>
      </p:nvGrpSpPr>
      <p:grpSpPr>
        <a:xfrm>
          <a:off x="0" y="0"/>
          <a:ext cx="0" cy="0"/>
          <a:chOff x="0" y="0"/>
          <a:chExt cx="0" cy="0"/>
        </a:xfrm>
      </p:grpSpPr>
      <p:sp>
        <p:nvSpPr>
          <p:cNvPr id="2" name="Título 1"/>
          <p:cNvSpPr>
            <a:spLocks noGrp="1"/>
          </p:cNvSpPr>
          <p:nvPr>
            <p:ph type="ctrTitle"/>
          </p:nvPr>
        </p:nvSpPr>
        <p:spPr>
          <a:xfrm>
            <a:off x="1356574" y="901146"/>
            <a:ext cx="9144000" cy="1299277"/>
          </a:xfrm>
        </p:spPr>
        <p:txBody>
          <a:bodyPr>
            <a:normAutofit/>
          </a:bodyPr>
          <a:lstStyle/>
          <a:p>
            <a:pPr>
              <a:lnSpc>
                <a:spcPct val="107000"/>
              </a:lnSpc>
              <a:spcAft>
                <a:spcPts val="800"/>
              </a:spcAft>
            </a:pPr>
            <a:r>
              <a:rPr lang="es-MX" sz="4000" b="1" dirty="0">
                <a:solidFill>
                  <a:schemeClr val="accent1">
                    <a:lumMod val="40000"/>
                    <a:lumOff val="60000"/>
                  </a:schemeClr>
                </a:solidFill>
                <a:effectLst/>
                <a:latin typeface="Footlight MT Light" panose="0204060206030A020304" pitchFamily="18" charset="0"/>
                <a:ea typeface="Calibri" panose="020F0502020204030204" pitchFamily="34" charset="0"/>
                <a:cs typeface="Times New Roman" panose="02020603050405020304" pitchFamily="18" charset="0"/>
              </a:rPr>
              <a:t>EVALUACIÓN DE PROYECTOS SOCIALES</a:t>
            </a:r>
            <a:endParaRPr lang="es-MX" sz="4000" dirty="0">
              <a:solidFill>
                <a:schemeClr val="accent1">
                  <a:lumMod val="40000"/>
                  <a:lumOff val="60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Rectángulo 2">
            <a:extLst>
              <a:ext uri="{FF2B5EF4-FFF2-40B4-BE49-F238E27FC236}">
                <a16:creationId xmlns:a16="http://schemas.microsoft.com/office/drawing/2014/main" id="{C106203F-135B-40C6-955B-4532C1EEF34C}"/>
              </a:ext>
            </a:extLst>
          </p:cNvPr>
          <p:cNvSpPr/>
          <p:nvPr/>
        </p:nvSpPr>
        <p:spPr>
          <a:xfrm>
            <a:off x="520146" y="4657578"/>
            <a:ext cx="11151707" cy="923330"/>
          </a:xfrm>
          <a:prstGeom prst="rect">
            <a:avLst/>
          </a:prstGeom>
          <a:noFill/>
        </p:spPr>
        <p:txBody>
          <a:bodyPr wrap="none" lIns="91440" tIns="45720" rIns="91440" bIns="45720">
            <a:spAutoFit/>
          </a:bodyPr>
          <a:lstStyle/>
          <a:p>
            <a:pPr algn="ctr"/>
            <a:r>
              <a:rPr lang="es-ES" sz="5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CRISIS, RACIONALIDAD Y EVALUACIÓN</a:t>
            </a:r>
          </a:p>
        </p:txBody>
      </p:sp>
    </p:spTree>
    <p:extLst>
      <p:ext uri="{BB962C8B-B14F-4D97-AF65-F5344CB8AC3E}">
        <p14:creationId xmlns:p14="http://schemas.microsoft.com/office/powerpoint/2010/main" val="329021976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o 1">
            <a:extLst>
              <a:ext uri="{FF2B5EF4-FFF2-40B4-BE49-F238E27FC236}">
                <a16:creationId xmlns:a16="http://schemas.microsoft.com/office/drawing/2014/main" id="{7731CB61-A7D0-4F42-9343-FF3975B11522}"/>
              </a:ext>
            </a:extLst>
          </p:cNvPr>
          <p:cNvSpPr/>
          <p:nvPr/>
        </p:nvSpPr>
        <p:spPr>
          <a:xfrm>
            <a:off x="238539" y="304800"/>
            <a:ext cx="11290852" cy="6082748"/>
          </a:xfrm>
          <a:prstGeom prst="frame">
            <a:avLst>
              <a:gd name="adj1" fmla="val 3568"/>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solidFill>
                <a:schemeClr val="tx1"/>
              </a:solidFill>
            </a:endParaRPr>
          </a:p>
        </p:txBody>
      </p:sp>
      <p:pic>
        <p:nvPicPr>
          <p:cNvPr id="3" name="Elementos multimedia en línea 2" title="Evaluación de programas y proyectos">
            <a:hlinkClick r:id="" action="ppaction://media"/>
            <a:extLst>
              <a:ext uri="{FF2B5EF4-FFF2-40B4-BE49-F238E27FC236}">
                <a16:creationId xmlns:a16="http://schemas.microsoft.com/office/drawing/2014/main" id="{9007BFFC-1F50-4952-8227-672319AF6027}"/>
              </a:ext>
            </a:extLst>
          </p:cNvPr>
          <p:cNvPicPr>
            <a:picLocks noRot="1" noChangeAspect="1"/>
          </p:cNvPicPr>
          <p:nvPr>
            <a:videoFile r:link="rId1"/>
          </p:nvPr>
        </p:nvPicPr>
        <p:blipFill>
          <a:blip r:embed="rId3"/>
          <a:stretch>
            <a:fillRect/>
          </a:stretch>
        </p:blipFill>
        <p:spPr>
          <a:xfrm>
            <a:off x="516835" y="621196"/>
            <a:ext cx="10694504" cy="5514561"/>
          </a:xfrm>
          <a:prstGeom prst="rect">
            <a:avLst/>
          </a:prstGeom>
        </p:spPr>
      </p:pic>
    </p:spTree>
    <p:extLst>
      <p:ext uri="{BB962C8B-B14F-4D97-AF65-F5344CB8AC3E}">
        <p14:creationId xmlns:p14="http://schemas.microsoft.com/office/powerpoint/2010/main" val="413019338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o 1">
            <a:extLst>
              <a:ext uri="{FF2B5EF4-FFF2-40B4-BE49-F238E27FC236}">
                <a16:creationId xmlns:a16="http://schemas.microsoft.com/office/drawing/2014/main" id="{7731CB61-A7D0-4F42-9343-FF3975B11522}"/>
              </a:ext>
            </a:extLst>
          </p:cNvPr>
          <p:cNvSpPr/>
          <p:nvPr/>
        </p:nvSpPr>
        <p:spPr>
          <a:xfrm>
            <a:off x="238539" y="304800"/>
            <a:ext cx="11290852" cy="6082748"/>
          </a:xfrm>
          <a:prstGeom prst="frame">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solidFill>
                <a:schemeClr val="tx1"/>
              </a:solidFill>
            </a:endParaRPr>
          </a:p>
        </p:txBody>
      </p:sp>
      <p:sp>
        <p:nvSpPr>
          <p:cNvPr id="7" name="CuadroTexto 6">
            <a:extLst>
              <a:ext uri="{FF2B5EF4-FFF2-40B4-BE49-F238E27FC236}">
                <a16:creationId xmlns:a16="http://schemas.microsoft.com/office/drawing/2014/main" id="{47782447-6969-408D-A284-572031AAB042}"/>
              </a:ext>
            </a:extLst>
          </p:cNvPr>
          <p:cNvSpPr txBox="1"/>
          <p:nvPr/>
        </p:nvSpPr>
        <p:spPr>
          <a:xfrm>
            <a:off x="3048000" y="2001152"/>
            <a:ext cx="6096000" cy="2862322"/>
          </a:xfrm>
          <a:prstGeom prst="rect">
            <a:avLst/>
          </a:prstGeom>
          <a:noFill/>
        </p:spPr>
        <p:txBody>
          <a:bodyPr wrap="square">
            <a:spAutoFit/>
          </a:bodyPr>
          <a:lstStyle/>
          <a:p>
            <a:r>
              <a:rPr lang="es-ES" dirty="0"/>
              <a:t>La escasa atención que se ha venido dando a la evaluación de los proyectos sociales podría estar cambiando últimamente, como resultado de diversos factores. Uno de los efectos de la crisis ha sido la disminución de recursos destinados a lo social, lo que ha llevado a que tanto gobiernos como agencias donantes presten mayor atención a metodologías que permitan elevar la eficiencia. Dentro de ese contexto se busca evitar el alto </a:t>
            </a:r>
            <a:r>
              <a:rPr lang="es-ES" dirty="0" err="1"/>
              <a:t>costoque</a:t>
            </a:r>
            <a:r>
              <a:rPr lang="es-ES" dirty="0"/>
              <a:t> deriva de proyectos mal diseñados y ejecutados, carentes de mecanismos que permitan la corrección de los cursos de acción prefijados.</a:t>
            </a:r>
            <a:endParaRPr lang="es-MX" dirty="0"/>
          </a:p>
        </p:txBody>
      </p:sp>
    </p:spTree>
    <p:extLst>
      <p:ext uri="{BB962C8B-B14F-4D97-AF65-F5344CB8AC3E}">
        <p14:creationId xmlns:p14="http://schemas.microsoft.com/office/powerpoint/2010/main" val="180772387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o 1">
            <a:extLst>
              <a:ext uri="{FF2B5EF4-FFF2-40B4-BE49-F238E27FC236}">
                <a16:creationId xmlns:a16="http://schemas.microsoft.com/office/drawing/2014/main" id="{7731CB61-A7D0-4F42-9343-FF3975B11522}"/>
              </a:ext>
            </a:extLst>
          </p:cNvPr>
          <p:cNvSpPr/>
          <p:nvPr/>
        </p:nvSpPr>
        <p:spPr>
          <a:xfrm>
            <a:off x="238539" y="304800"/>
            <a:ext cx="11290852" cy="6082748"/>
          </a:xfrm>
          <a:prstGeom prst="frame">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solidFill>
                <a:schemeClr val="tx1"/>
              </a:solidFill>
            </a:endParaRPr>
          </a:p>
        </p:txBody>
      </p:sp>
      <p:sp>
        <p:nvSpPr>
          <p:cNvPr id="4" name="CuadroTexto 3">
            <a:extLst>
              <a:ext uri="{FF2B5EF4-FFF2-40B4-BE49-F238E27FC236}">
                <a16:creationId xmlns:a16="http://schemas.microsoft.com/office/drawing/2014/main" id="{101AD859-D4C5-4929-A855-DCB49CB89D82}"/>
              </a:ext>
            </a:extLst>
          </p:cNvPr>
          <p:cNvSpPr txBox="1"/>
          <p:nvPr/>
        </p:nvSpPr>
        <p:spPr>
          <a:xfrm>
            <a:off x="4359965" y="470452"/>
            <a:ext cx="6096000" cy="369332"/>
          </a:xfrm>
          <a:prstGeom prst="rect">
            <a:avLst/>
          </a:prstGeom>
          <a:noFill/>
        </p:spPr>
        <p:txBody>
          <a:bodyPr wrap="square">
            <a:spAutoFit/>
          </a:bodyPr>
          <a:lstStyle/>
          <a:p>
            <a:r>
              <a:rPr lang="es-MX" dirty="0"/>
              <a:t>LA CRISIS ACTUAL</a:t>
            </a:r>
          </a:p>
        </p:txBody>
      </p:sp>
      <p:sp>
        <p:nvSpPr>
          <p:cNvPr id="6" name="CuadroTexto 5">
            <a:extLst>
              <a:ext uri="{FF2B5EF4-FFF2-40B4-BE49-F238E27FC236}">
                <a16:creationId xmlns:a16="http://schemas.microsoft.com/office/drawing/2014/main" id="{1EF11E21-7385-4399-8742-BEDE1ACBF209}"/>
              </a:ext>
            </a:extLst>
          </p:cNvPr>
          <p:cNvSpPr txBox="1"/>
          <p:nvPr/>
        </p:nvSpPr>
        <p:spPr>
          <a:xfrm>
            <a:off x="1974574" y="1527315"/>
            <a:ext cx="8242852" cy="3139321"/>
          </a:xfrm>
          <a:prstGeom prst="rect">
            <a:avLst/>
          </a:prstGeom>
          <a:noFill/>
        </p:spPr>
        <p:txBody>
          <a:bodyPr wrap="square">
            <a:spAutoFit/>
          </a:bodyPr>
          <a:lstStyle/>
          <a:p>
            <a:r>
              <a:rPr lang="es-ES" dirty="0"/>
              <a:t>La formulación y la coordinación de las políticas sociales confrontan agudos problemas. A los de tipo estructural, que vienen de antaño, se han sumado los provocados por la crisis y las políticas de ajuste. Esos avances económicos se tradujeron en un desarrollo social también notable. Baste comparar los principales indicadores sociales de comienzos de los años cincuenta con los actuales. Esos avances, empero, se dieron de manera parcial, discontinua, segmentada, y generaron también profundas desigualdades, aun cuando contribuyeron a elevar los niveles de vida del conjunto de la población latinoamericana. Ahora, como consecuencia de la crisis, el desafío social que enfrenta la región exige no sólo disminuir o eliminar las desigualdades que subsisten de la etapa anterior, sino también evitar un proceso de regresión social, que es una amenaza latente para muchos países.</a:t>
            </a:r>
            <a:endParaRPr lang="es-MX" dirty="0"/>
          </a:p>
        </p:txBody>
      </p:sp>
    </p:spTree>
    <p:extLst>
      <p:ext uri="{BB962C8B-B14F-4D97-AF65-F5344CB8AC3E}">
        <p14:creationId xmlns:p14="http://schemas.microsoft.com/office/powerpoint/2010/main" val="141433950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o 1">
            <a:extLst>
              <a:ext uri="{FF2B5EF4-FFF2-40B4-BE49-F238E27FC236}">
                <a16:creationId xmlns:a16="http://schemas.microsoft.com/office/drawing/2014/main" id="{7731CB61-A7D0-4F42-9343-FF3975B11522}"/>
              </a:ext>
            </a:extLst>
          </p:cNvPr>
          <p:cNvSpPr/>
          <p:nvPr/>
        </p:nvSpPr>
        <p:spPr>
          <a:xfrm>
            <a:off x="238539" y="304800"/>
            <a:ext cx="11290852" cy="6082748"/>
          </a:xfrm>
          <a:prstGeom prst="frame">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solidFill>
                <a:schemeClr val="tx1"/>
              </a:solidFill>
            </a:endParaRPr>
          </a:p>
        </p:txBody>
      </p:sp>
      <p:sp>
        <p:nvSpPr>
          <p:cNvPr id="4" name="CuadroTexto 3">
            <a:extLst>
              <a:ext uri="{FF2B5EF4-FFF2-40B4-BE49-F238E27FC236}">
                <a16:creationId xmlns:a16="http://schemas.microsoft.com/office/drawing/2014/main" id="{E4C73B21-BD8A-4813-B918-432E991858CA}"/>
              </a:ext>
            </a:extLst>
          </p:cNvPr>
          <p:cNvSpPr txBox="1"/>
          <p:nvPr/>
        </p:nvSpPr>
        <p:spPr>
          <a:xfrm>
            <a:off x="3048000" y="610465"/>
            <a:ext cx="6096000" cy="369332"/>
          </a:xfrm>
          <a:prstGeom prst="rect">
            <a:avLst/>
          </a:prstGeom>
          <a:noFill/>
        </p:spPr>
        <p:txBody>
          <a:bodyPr wrap="square">
            <a:spAutoFit/>
          </a:bodyPr>
          <a:lstStyle/>
          <a:p>
            <a:r>
              <a:rPr lang="es-ES" dirty="0"/>
              <a:t>EL IMPACTO SOBRE EL GASTO PÚBLICO</a:t>
            </a:r>
            <a:endParaRPr lang="es-MX" dirty="0"/>
          </a:p>
        </p:txBody>
      </p:sp>
      <p:sp>
        <p:nvSpPr>
          <p:cNvPr id="6" name="CuadroTexto 5">
            <a:extLst>
              <a:ext uri="{FF2B5EF4-FFF2-40B4-BE49-F238E27FC236}">
                <a16:creationId xmlns:a16="http://schemas.microsoft.com/office/drawing/2014/main" id="{DD75B1BD-17D8-4189-8E88-C370D36AFFDF}"/>
              </a:ext>
            </a:extLst>
          </p:cNvPr>
          <p:cNvSpPr txBox="1"/>
          <p:nvPr/>
        </p:nvSpPr>
        <p:spPr>
          <a:xfrm>
            <a:off x="1603513" y="1585654"/>
            <a:ext cx="7540487" cy="2862322"/>
          </a:xfrm>
          <a:prstGeom prst="rect">
            <a:avLst/>
          </a:prstGeom>
          <a:noFill/>
        </p:spPr>
        <p:txBody>
          <a:bodyPr wrap="square">
            <a:spAutoFit/>
          </a:bodyPr>
          <a:lstStyle/>
          <a:p>
            <a:r>
              <a:rPr lang="es-ES" dirty="0"/>
              <a:t>La crisis ha proyectado sus efectos sobre los recursos y el gasto público. Los indicadores utilizados para formular esta apreciación (la participación de los gastos del gobierno central en el PIB; el gasto per cápita del sector social; el gasto social como porcentaje del gasto total del gobierno central; y el gasto social como porcentaje del PIB) muestran situaciones diferentes de país a país pero, en general, permiten sostener que la característica común es la disminución, y su tendencia lleva al agravamiento. El análisis del gasto social resulta de gran interés para descubrir las características esenciales de la política social, sobre todo porque identifica a sus verdaderos beneficiarios y describe los eventuales impactos que ha producido.</a:t>
            </a:r>
            <a:endParaRPr lang="es-MX" dirty="0"/>
          </a:p>
        </p:txBody>
      </p:sp>
    </p:spTree>
    <p:extLst>
      <p:ext uri="{BB962C8B-B14F-4D97-AF65-F5344CB8AC3E}">
        <p14:creationId xmlns:p14="http://schemas.microsoft.com/office/powerpoint/2010/main" val="94569121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o 1">
            <a:extLst>
              <a:ext uri="{FF2B5EF4-FFF2-40B4-BE49-F238E27FC236}">
                <a16:creationId xmlns:a16="http://schemas.microsoft.com/office/drawing/2014/main" id="{7731CB61-A7D0-4F42-9343-FF3975B11522}"/>
              </a:ext>
            </a:extLst>
          </p:cNvPr>
          <p:cNvSpPr/>
          <p:nvPr/>
        </p:nvSpPr>
        <p:spPr>
          <a:xfrm>
            <a:off x="238539" y="304800"/>
            <a:ext cx="11290852" cy="6082748"/>
          </a:xfrm>
          <a:prstGeom prst="frame">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solidFill>
                <a:schemeClr val="tx1"/>
              </a:solidFill>
            </a:endParaRPr>
          </a:p>
        </p:txBody>
      </p:sp>
      <p:sp>
        <p:nvSpPr>
          <p:cNvPr id="4" name="CuadroTexto 3">
            <a:extLst>
              <a:ext uri="{FF2B5EF4-FFF2-40B4-BE49-F238E27FC236}">
                <a16:creationId xmlns:a16="http://schemas.microsoft.com/office/drawing/2014/main" id="{F71A5B51-878A-47FF-8FDB-9AA7E7AF654D}"/>
              </a:ext>
            </a:extLst>
          </p:cNvPr>
          <p:cNvSpPr txBox="1"/>
          <p:nvPr/>
        </p:nvSpPr>
        <p:spPr>
          <a:xfrm>
            <a:off x="3048000" y="2416651"/>
            <a:ext cx="6096000" cy="2031325"/>
          </a:xfrm>
          <a:prstGeom prst="rect">
            <a:avLst/>
          </a:prstGeom>
          <a:noFill/>
        </p:spPr>
        <p:txBody>
          <a:bodyPr wrap="square">
            <a:spAutoFit/>
          </a:bodyPr>
          <a:lstStyle/>
          <a:p>
            <a:r>
              <a:rPr lang="es-ES" dirty="0"/>
              <a:t>“En lo referente a la seguridad social es donde se reflejan las mayores diferencias entre grupos. Para los países industrializados la proporción del gasto en seguridad social con respecto al PBI es casi 150% mayor que la relación correspondiente a los países de ingresos medio-altos y, aproximadamente, alrededor de 10 veces superior a la de los países de ingresos bajos” </a:t>
            </a:r>
            <a:endParaRPr lang="es-MX" dirty="0"/>
          </a:p>
        </p:txBody>
      </p:sp>
    </p:spTree>
    <p:extLst>
      <p:ext uri="{BB962C8B-B14F-4D97-AF65-F5344CB8AC3E}">
        <p14:creationId xmlns:p14="http://schemas.microsoft.com/office/powerpoint/2010/main" val="163512720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o 1">
            <a:extLst>
              <a:ext uri="{FF2B5EF4-FFF2-40B4-BE49-F238E27FC236}">
                <a16:creationId xmlns:a16="http://schemas.microsoft.com/office/drawing/2014/main" id="{7731CB61-A7D0-4F42-9343-FF3975B11522}"/>
              </a:ext>
            </a:extLst>
          </p:cNvPr>
          <p:cNvSpPr/>
          <p:nvPr/>
        </p:nvSpPr>
        <p:spPr>
          <a:xfrm>
            <a:off x="238539" y="304800"/>
            <a:ext cx="11290852" cy="6082748"/>
          </a:xfrm>
          <a:prstGeom prst="frame">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solidFill>
                <a:schemeClr val="tx1"/>
              </a:solidFill>
            </a:endParaRPr>
          </a:p>
        </p:txBody>
      </p:sp>
      <p:sp>
        <p:nvSpPr>
          <p:cNvPr id="4" name="CuadroTexto 3">
            <a:extLst>
              <a:ext uri="{FF2B5EF4-FFF2-40B4-BE49-F238E27FC236}">
                <a16:creationId xmlns:a16="http://schemas.microsoft.com/office/drawing/2014/main" id="{985B3B50-5D11-41DC-BB89-CD8F4FF7BB17}"/>
              </a:ext>
            </a:extLst>
          </p:cNvPr>
          <p:cNvSpPr txBox="1"/>
          <p:nvPr/>
        </p:nvSpPr>
        <p:spPr>
          <a:xfrm>
            <a:off x="3048000" y="1724153"/>
            <a:ext cx="6096000" cy="3416320"/>
          </a:xfrm>
          <a:prstGeom prst="rect">
            <a:avLst/>
          </a:prstGeom>
          <a:noFill/>
        </p:spPr>
        <p:txBody>
          <a:bodyPr wrap="square">
            <a:spAutoFit/>
          </a:bodyPr>
          <a:lstStyle/>
          <a:p>
            <a:r>
              <a:rPr lang="es-ES" dirty="0"/>
              <a:t>“Las grandes disparidades que se observan entre grupos reflejan las diferencias esenciales de ingresos entre países, pero de cualquier modo los datos dan una idea de los recursos que se dedican en los distintos casos. En educación, el gasto per cápita de los países industrializados es equivalente a 17 veces el de los países más pobres, mientras que esa relación aumenta a 35 por 1 para el gasto en sanidad y vivienda, y es de 130 a 1 para seguridad social. Por su parte, para 3 de los 4 sectores analizados. . . , la relación entre gastos per cápita de los países de ingresos medio-altos y de los de ingresos bajos está entre 5 y 7, y en el caso restante —seguridad social— esa relación es de 21 a 1”</a:t>
            </a:r>
            <a:endParaRPr lang="es-MX" dirty="0"/>
          </a:p>
        </p:txBody>
      </p:sp>
    </p:spTree>
    <p:extLst>
      <p:ext uri="{BB962C8B-B14F-4D97-AF65-F5344CB8AC3E}">
        <p14:creationId xmlns:p14="http://schemas.microsoft.com/office/powerpoint/2010/main" val="313927769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o 1">
            <a:extLst>
              <a:ext uri="{FF2B5EF4-FFF2-40B4-BE49-F238E27FC236}">
                <a16:creationId xmlns:a16="http://schemas.microsoft.com/office/drawing/2014/main" id="{7731CB61-A7D0-4F42-9343-FF3975B11522}"/>
              </a:ext>
            </a:extLst>
          </p:cNvPr>
          <p:cNvSpPr/>
          <p:nvPr/>
        </p:nvSpPr>
        <p:spPr>
          <a:xfrm>
            <a:off x="238539" y="304800"/>
            <a:ext cx="11290852" cy="6082748"/>
          </a:xfrm>
          <a:prstGeom prst="frame">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solidFill>
                <a:schemeClr val="tx1"/>
              </a:solidFill>
            </a:endParaRPr>
          </a:p>
        </p:txBody>
      </p:sp>
      <p:sp>
        <p:nvSpPr>
          <p:cNvPr id="4" name="CuadroTexto 3">
            <a:extLst>
              <a:ext uri="{FF2B5EF4-FFF2-40B4-BE49-F238E27FC236}">
                <a16:creationId xmlns:a16="http://schemas.microsoft.com/office/drawing/2014/main" id="{FAB41A30-2E4C-4299-A7A1-CD45607B52C3}"/>
              </a:ext>
            </a:extLst>
          </p:cNvPr>
          <p:cNvSpPr txBox="1"/>
          <p:nvPr/>
        </p:nvSpPr>
        <p:spPr>
          <a:xfrm>
            <a:off x="3048000" y="2139652"/>
            <a:ext cx="6096000" cy="2585323"/>
          </a:xfrm>
          <a:prstGeom prst="rect">
            <a:avLst/>
          </a:prstGeom>
          <a:noFill/>
        </p:spPr>
        <p:txBody>
          <a:bodyPr wrap="square">
            <a:spAutoFit/>
          </a:bodyPr>
          <a:lstStyle/>
          <a:p>
            <a:r>
              <a:rPr lang="es-ES" dirty="0"/>
              <a:t>Ello tiene consecuencias sobre la oferta de servicios sociales. En muchos países de la región se da una disminución cuantitativa. Al parecer, según indican algunos estudios, primero se descontinúa la prestación de tales servicios •en las áreas rurales, lo que resulta explicable ya que se trata de grupos sociales que tienen escasa capacidad de defensa de sus intereses. Asimismo, parecería que los recortes afectan sobre todo a la educación y la distribución de alimentos, aunque ello puede variar según los países.</a:t>
            </a:r>
            <a:endParaRPr lang="es-MX" dirty="0"/>
          </a:p>
        </p:txBody>
      </p:sp>
    </p:spTree>
    <p:extLst>
      <p:ext uri="{BB962C8B-B14F-4D97-AF65-F5344CB8AC3E}">
        <p14:creationId xmlns:p14="http://schemas.microsoft.com/office/powerpoint/2010/main" val="336063314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o 1">
            <a:extLst>
              <a:ext uri="{FF2B5EF4-FFF2-40B4-BE49-F238E27FC236}">
                <a16:creationId xmlns:a16="http://schemas.microsoft.com/office/drawing/2014/main" id="{7731CB61-A7D0-4F42-9343-FF3975B11522}"/>
              </a:ext>
            </a:extLst>
          </p:cNvPr>
          <p:cNvSpPr/>
          <p:nvPr/>
        </p:nvSpPr>
        <p:spPr>
          <a:xfrm>
            <a:off x="238539" y="304800"/>
            <a:ext cx="11290852" cy="6082748"/>
          </a:xfrm>
          <a:prstGeom prst="frame">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solidFill>
                <a:schemeClr val="tx1"/>
              </a:solidFill>
            </a:endParaRPr>
          </a:p>
        </p:txBody>
      </p:sp>
      <p:sp>
        <p:nvSpPr>
          <p:cNvPr id="4" name="CuadroTexto 3">
            <a:extLst>
              <a:ext uri="{FF2B5EF4-FFF2-40B4-BE49-F238E27FC236}">
                <a16:creationId xmlns:a16="http://schemas.microsoft.com/office/drawing/2014/main" id="{A2BD4CAA-D19E-43BE-B904-5FFC4E4FD082}"/>
              </a:ext>
            </a:extLst>
          </p:cNvPr>
          <p:cNvSpPr txBox="1"/>
          <p:nvPr/>
        </p:nvSpPr>
        <p:spPr>
          <a:xfrm>
            <a:off x="1113183" y="1361015"/>
            <a:ext cx="9435547" cy="2862322"/>
          </a:xfrm>
          <a:prstGeom prst="rect">
            <a:avLst/>
          </a:prstGeom>
          <a:noFill/>
        </p:spPr>
        <p:txBody>
          <a:bodyPr wrap="square">
            <a:spAutoFit/>
          </a:bodyPr>
          <a:lstStyle/>
          <a:p>
            <a:r>
              <a:rPr lang="es-ES" dirty="0"/>
              <a:t>También hay un deterioro de la calidad de los servicios, incluso donde no ha habido reducción cuantitativa de la oferta de los mismos. Ello ha sucedido por dos razones: la disminución de los fondos disponibles obliga a reducir los gastos (lo que se logra por la vía de no renovar los equipos), o de reducir la dotación de implementos (cuya •escasez hace que la prestación del servicio no se efectúe de manera adecuada).</a:t>
            </a:r>
          </a:p>
          <a:p>
            <a:r>
              <a:rPr lang="es-ES" dirty="0"/>
              <a:t>La fuerte pérdida de reservas internacionales y los cambios drásticos en la paridad cambiaría que se produjeron en muchos países, han llevado a que las autoridades restrinjan las divisas necesarias para compras y para efectuar el pago de servicios en moneda extranjera, lo que lleva a dificultades en la adquisición de insumos y equipos requeridos para los programas de desarrollo social, especialmente en el ámbito de la salud.</a:t>
            </a:r>
            <a:endParaRPr lang="es-MX" dirty="0"/>
          </a:p>
        </p:txBody>
      </p:sp>
    </p:spTree>
    <p:extLst>
      <p:ext uri="{BB962C8B-B14F-4D97-AF65-F5344CB8AC3E}">
        <p14:creationId xmlns:p14="http://schemas.microsoft.com/office/powerpoint/2010/main" val="252217823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o 1">
            <a:extLst>
              <a:ext uri="{FF2B5EF4-FFF2-40B4-BE49-F238E27FC236}">
                <a16:creationId xmlns:a16="http://schemas.microsoft.com/office/drawing/2014/main" id="{7731CB61-A7D0-4F42-9343-FF3975B11522}"/>
              </a:ext>
            </a:extLst>
          </p:cNvPr>
          <p:cNvSpPr/>
          <p:nvPr/>
        </p:nvSpPr>
        <p:spPr>
          <a:xfrm>
            <a:off x="238539" y="304800"/>
            <a:ext cx="11290852" cy="6082748"/>
          </a:xfrm>
          <a:prstGeom prst="frame">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solidFill>
                <a:schemeClr val="tx1"/>
              </a:solidFill>
            </a:endParaRPr>
          </a:p>
        </p:txBody>
      </p:sp>
      <p:sp>
        <p:nvSpPr>
          <p:cNvPr id="4" name="CuadroTexto 3">
            <a:extLst>
              <a:ext uri="{FF2B5EF4-FFF2-40B4-BE49-F238E27FC236}">
                <a16:creationId xmlns:a16="http://schemas.microsoft.com/office/drawing/2014/main" id="{F882E894-96AA-43EA-BEBC-47D95F743387}"/>
              </a:ext>
            </a:extLst>
          </p:cNvPr>
          <p:cNvSpPr txBox="1"/>
          <p:nvPr/>
        </p:nvSpPr>
        <p:spPr>
          <a:xfrm>
            <a:off x="3048000" y="2278151"/>
            <a:ext cx="6096000" cy="2308324"/>
          </a:xfrm>
          <a:prstGeom prst="rect">
            <a:avLst/>
          </a:prstGeom>
          <a:noFill/>
        </p:spPr>
        <p:txBody>
          <a:bodyPr wrap="square">
            <a:spAutoFit/>
          </a:bodyPr>
          <a:lstStyle/>
          <a:p>
            <a:r>
              <a:rPr lang="es-MX" sz="1800" dirty="0">
                <a:effectLst/>
                <a:latin typeface="Footlight MT Light" panose="0204060206030A020304" pitchFamily="18" charset="0"/>
                <a:ea typeface="Calibri" panose="020F0502020204030204" pitchFamily="34" charset="0"/>
                <a:cs typeface="Times New Roman" panose="02020603050405020304" pitchFamily="18" charset="0"/>
              </a:rPr>
              <a:t>ACTIVIDAD ANÁLISIS</a:t>
            </a:r>
            <a:endParaRPr lang="es-MX" sz="1600" dirty="0">
              <a:effectLst/>
              <a:latin typeface="Calibri" panose="020F0502020204030204" pitchFamily="34" charset="0"/>
              <a:ea typeface="Calibri" panose="020F0502020204030204" pitchFamily="34" charset="0"/>
              <a:cs typeface="Times New Roman" panose="02020603050405020304" pitchFamily="18" charset="0"/>
            </a:endParaRPr>
          </a:p>
          <a:p>
            <a:r>
              <a:rPr lang="es-MX" sz="1800" dirty="0">
                <a:effectLst/>
                <a:latin typeface="Footlight MT Light" panose="0204060206030A020304" pitchFamily="18" charset="0"/>
                <a:ea typeface="Calibri" panose="020F0502020204030204" pitchFamily="34" charset="0"/>
                <a:cs typeface="Times New Roman" panose="02020603050405020304" pitchFamily="18" charset="0"/>
              </a:rPr>
              <a:t>Realiza un análisis de lo visto en clase, compáralo con la actualidad y redacta dicho análisis en 2 cuartillas, debe tener coherencia, buena redacción y ninguna falta de ortografía recuerda que la estructura es:</a:t>
            </a:r>
            <a:endParaRPr lang="es-MX"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Courier New" panose="02070309020205020404" pitchFamily="49" charset="0"/>
              <a:buChar char="o"/>
            </a:pPr>
            <a:r>
              <a:rPr lang="es-MX" sz="1800" dirty="0">
                <a:effectLst/>
                <a:latin typeface="Footlight MT Light" panose="0204060206030A020304" pitchFamily="18" charset="0"/>
                <a:ea typeface="Calibri" panose="020F0502020204030204" pitchFamily="34" charset="0"/>
                <a:cs typeface="Times New Roman" panose="02020603050405020304" pitchFamily="18" charset="0"/>
              </a:rPr>
              <a:t>Introducción</a:t>
            </a:r>
            <a:endParaRPr lang="es-MX"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Courier New" panose="02070309020205020404" pitchFamily="49" charset="0"/>
              <a:buChar char="o"/>
            </a:pPr>
            <a:r>
              <a:rPr lang="es-MX" sz="1800" dirty="0">
                <a:effectLst/>
                <a:latin typeface="Footlight MT Light" panose="0204060206030A020304" pitchFamily="18" charset="0"/>
                <a:ea typeface="Calibri" panose="020F0502020204030204" pitchFamily="34" charset="0"/>
                <a:cs typeface="Times New Roman" panose="02020603050405020304" pitchFamily="18" charset="0"/>
              </a:rPr>
              <a:t>Desarrollo</a:t>
            </a:r>
            <a:endParaRPr lang="es-MX"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Courier New" panose="02070309020205020404" pitchFamily="49" charset="0"/>
              <a:buChar char="o"/>
            </a:pPr>
            <a:r>
              <a:rPr lang="es-MX" sz="1800" dirty="0">
                <a:effectLst/>
                <a:latin typeface="Footlight MT Light" panose="0204060206030A020304" pitchFamily="18" charset="0"/>
                <a:ea typeface="Calibri" panose="020F0502020204030204" pitchFamily="34" charset="0"/>
                <a:cs typeface="Times New Roman" panose="02020603050405020304" pitchFamily="18" charset="0"/>
              </a:rPr>
              <a:t>Conclusión </a:t>
            </a:r>
            <a:endParaRPr lang="es-MX"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29053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247</TotalTime>
  <Words>892</Words>
  <Application>Microsoft Office PowerPoint</Application>
  <PresentationFormat>Panorámica</PresentationFormat>
  <Paragraphs>17</Paragraphs>
  <Slides>10</Slides>
  <Notes>0</Notes>
  <HiddenSlides>0</HiddenSlides>
  <MMClips>1</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10</vt:i4>
      </vt:variant>
    </vt:vector>
  </HeadingPairs>
  <TitlesOfParts>
    <vt:vector size="16" baseType="lpstr">
      <vt:lpstr>Arial</vt:lpstr>
      <vt:lpstr>Calibri</vt:lpstr>
      <vt:lpstr>Calibri Light</vt:lpstr>
      <vt:lpstr>Courier New</vt:lpstr>
      <vt:lpstr>Footlight MT Light</vt:lpstr>
      <vt:lpstr>Tema de Office</vt:lpstr>
      <vt:lpstr>EVALUACIÓN DE PROYECTOS SOCIALES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Vermaris Corporation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ORGANIZACIÓN Y PROMOCIÓN SOCIAL</dc:title>
  <dc:creator>lizbeth quezada</dc:creator>
  <cp:lastModifiedBy>lizbeth quezada</cp:lastModifiedBy>
  <cp:revision>59</cp:revision>
  <dcterms:created xsi:type="dcterms:W3CDTF">2020-05-14T17:14:04Z</dcterms:created>
  <dcterms:modified xsi:type="dcterms:W3CDTF">2021-05-09T17:00:14Z</dcterms:modified>
</cp:coreProperties>
</file>