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6"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09/05/2021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2524464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09/05/2021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86355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C5BD3978-39DA-4D1A-8354-B0051C7D71DF}" type="datetimeFigureOut">
              <a:rPr lang="es-MX" smtClean="0"/>
              <a:t>09/05/2021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92761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C5BD3978-39DA-4D1A-8354-B0051C7D71DF}" type="datetimeFigureOut">
              <a:rPr lang="es-MX" smtClean="0"/>
              <a:t>09/05/2021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3635493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C5BD3978-39DA-4D1A-8354-B0051C7D71DF}" type="datetimeFigureOut">
              <a:rPr lang="es-MX" smtClean="0"/>
              <a:t>09/05/2021</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427323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C5BD3978-39DA-4D1A-8354-B0051C7D71DF}" type="datetimeFigureOut">
              <a:rPr lang="es-MX" smtClean="0"/>
              <a:t>09/05/2021</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2328876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5BD3978-39DA-4D1A-8354-B0051C7D71DF}" type="datetimeFigureOut">
              <a:rPr lang="es-MX" smtClean="0"/>
              <a:t>09/05/2021</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165609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5BD3978-39DA-4D1A-8354-B0051C7D71DF}" type="datetimeFigureOut">
              <a:rPr lang="es-MX" smtClean="0"/>
              <a:t>09/05/2021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3477321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5BD3978-39DA-4D1A-8354-B0051C7D71DF}" type="datetimeFigureOut">
              <a:rPr lang="es-MX" smtClean="0"/>
              <a:t>09/05/2021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94717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09/05/2021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2860584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09/05/2021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644615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9000" b="-19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BD3978-39DA-4D1A-8354-B0051C7D71DF}" type="datetimeFigureOut">
              <a:rPr lang="es-MX" smtClean="0"/>
              <a:t>09/05/2021</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C8818-FF1C-473C-81C7-2EFDA8A9AE0D}" type="slidenum">
              <a:rPr lang="es-MX" smtClean="0"/>
              <a:t>‹Nº›</a:t>
            </a:fld>
            <a:endParaRPr lang="es-MX"/>
          </a:p>
        </p:txBody>
      </p:sp>
    </p:spTree>
    <p:extLst>
      <p:ext uri="{BB962C8B-B14F-4D97-AF65-F5344CB8AC3E}">
        <p14:creationId xmlns:p14="http://schemas.microsoft.com/office/powerpoint/2010/main" val="2042918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GKz5HhSs8Ao?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356574" y="901146"/>
            <a:ext cx="9144000" cy="1299277"/>
          </a:xfrm>
        </p:spPr>
        <p:txBody>
          <a:bodyPr>
            <a:normAutofit/>
          </a:bodyPr>
          <a:lstStyle/>
          <a:p>
            <a:pPr>
              <a:lnSpc>
                <a:spcPct val="107000"/>
              </a:lnSpc>
              <a:spcAft>
                <a:spcPts val="800"/>
              </a:spcAft>
            </a:pPr>
            <a:r>
              <a:rPr lang="es-MX" sz="4000" b="1" dirty="0">
                <a:solidFill>
                  <a:schemeClr val="accent1">
                    <a:lumMod val="40000"/>
                    <a:lumOff val="60000"/>
                  </a:schemeClr>
                </a:solidFill>
                <a:effectLst/>
                <a:latin typeface="Footlight MT Light" panose="0204060206030A020304" pitchFamily="18" charset="0"/>
                <a:ea typeface="Calibri" panose="020F0502020204030204" pitchFamily="34" charset="0"/>
                <a:cs typeface="Times New Roman" panose="02020603050405020304" pitchFamily="18" charset="0"/>
              </a:rPr>
              <a:t>EVALUACIÓN DE PROYECTOS SOCIALES</a:t>
            </a:r>
            <a:endParaRPr lang="es-MX" sz="4000"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ángulo 2">
            <a:extLst>
              <a:ext uri="{FF2B5EF4-FFF2-40B4-BE49-F238E27FC236}">
                <a16:creationId xmlns:a16="http://schemas.microsoft.com/office/drawing/2014/main" id="{85EF4F92-9BC1-4F3C-877F-E10417F87C24}"/>
              </a:ext>
            </a:extLst>
          </p:cNvPr>
          <p:cNvSpPr/>
          <p:nvPr/>
        </p:nvSpPr>
        <p:spPr>
          <a:xfrm>
            <a:off x="520146" y="4411822"/>
            <a:ext cx="11151707" cy="923330"/>
          </a:xfrm>
          <a:prstGeom prst="rect">
            <a:avLst/>
          </a:prstGeom>
          <a:noFill/>
        </p:spPr>
        <p:txBody>
          <a:bodyPr wrap="none" lIns="91440" tIns="45720" rIns="91440" bIns="45720">
            <a:spAutoFit/>
          </a:bodyPr>
          <a:lstStyle/>
          <a:p>
            <a:pPr algn="ctr"/>
            <a:r>
              <a:rPr lang="es-ES" sz="5400" b="1" cap="none" spc="0" dirty="0">
                <a:ln w="12700">
                  <a:solidFill>
                    <a:schemeClr val="accent5"/>
                  </a:solidFill>
                  <a:prstDash val="solid"/>
                </a:ln>
                <a:pattFill prst="ltDnDiag">
                  <a:fgClr>
                    <a:schemeClr val="accent5">
                      <a:lumMod val="60000"/>
                      <a:lumOff val="40000"/>
                    </a:schemeClr>
                  </a:fgClr>
                  <a:bgClr>
                    <a:schemeClr val="bg1"/>
                  </a:bgClr>
                </a:pattFill>
                <a:effectLst/>
              </a:rPr>
              <a:t>CRISIS, RACIONALIDAD Y EVALUACIÓN</a:t>
            </a:r>
          </a:p>
        </p:txBody>
      </p:sp>
    </p:spTree>
    <p:extLst>
      <p:ext uri="{BB962C8B-B14F-4D97-AF65-F5344CB8AC3E}">
        <p14:creationId xmlns:p14="http://schemas.microsoft.com/office/powerpoint/2010/main" val="32902197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diagonales redondeadas 1">
            <a:extLst>
              <a:ext uri="{FF2B5EF4-FFF2-40B4-BE49-F238E27FC236}">
                <a16:creationId xmlns:a16="http://schemas.microsoft.com/office/drawing/2014/main" id="{D34B545E-0ED0-4CFC-B8B0-32784F3BB269}"/>
              </a:ext>
            </a:extLst>
          </p:cNvPr>
          <p:cNvSpPr/>
          <p:nvPr/>
        </p:nvSpPr>
        <p:spPr>
          <a:xfrm>
            <a:off x="331304" y="318052"/>
            <a:ext cx="10919792" cy="6122505"/>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7" name="CuadroTexto 6">
            <a:extLst>
              <a:ext uri="{FF2B5EF4-FFF2-40B4-BE49-F238E27FC236}">
                <a16:creationId xmlns:a16="http://schemas.microsoft.com/office/drawing/2014/main" id="{4BC5A674-14EE-4315-A291-9C2F7124CEF1}"/>
              </a:ext>
            </a:extLst>
          </p:cNvPr>
          <p:cNvSpPr txBox="1"/>
          <p:nvPr/>
        </p:nvSpPr>
        <p:spPr>
          <a:xfrm>
            <a:off x="1139687" y="1170156"/>
            <a:ext cx="8335617" cy="3693319"/>
          </a:xfrm>
          <a:prstGeom prst="rect">
            <a:avLst/>
          </a:prstGeom>
          <a:noFill/>
        </p:spPr>
        <p:txBody>
          <a:bodyPr wrap="square">
            <a:spAutoFit/>
          </a:bodyPr>
          <a:lstStyle/>
          <a:p>
            <a:pPr algn="ctr"/>
            <a:r>
              <a:rPr lang="es-ES" dirty="0"/>
              <a:t>PERSPECTIVAS EN POLÍTICA SOCIAL </a:t>
            </a:r>
          </a:p>
          <a:p>
            <a:endParaRPr lang="es-ES" dirty="0"/>
          </a:p>
          <a:p>
            <a:r>
              <a:rPr lang="es-ES" dirty="0"/>
              <a:t>La situación descripta anteriormente obliga a buscar alternativas para que la política pública en general, y las políticas sociales en particular, coadyuven a enfrentar la crisis y aminorar su impacto sobre los niveles de vida de la población latinoamericana. Parece incuestionable que los gobiernos deberían otorgar prioridad a los programas sociales. Sin embargo, no puede afirmarse que así suceda en la práctica. Existen compromisos e intereses, así como percepciones alternativas de solución, que llevan a priorizar otras áreas. Incluso, se argumenta razonablemente que el esfuerzo debe centrarse en la reactivación, porque sólo a través de ella será posible la creación de puestos de trabajo que absorban a desempleados y </a:t>
            </a:r>
            <a:r>
              <a:rPr lang="es-ES" dirty="0" err="1"/>
              <a:t>subocupados</a:t>
            </a:r>
            <a:r>
              <a:rPr lang="es-ES" dirty="0"/>
              <a:t>. </a:t>
            </a:r>
          </a:p>
          <a:p>
            <a:r>
              <a:rPr lang="es-ES" dirty="0"/>
              <a:t>Por esto, es posible que los recursos destinados a lo social disminuyan en el futuro, lo que hace imprescindible adoptar un conjunto de medidas complementarias</a:t>
            </a:r>
            <a:endParaRPr lang="es-MX" dirty="0"/>
          </a:p>
        </p:txBody>
      </p:sp>
    </p:spTree>
    <p:extLst>
      <p:ext uri="{BB962C8B-B14F-4D97-AF65-F5344CB8AC3E}">
        <p14:creationId xmlns:p14="http://schemas.microsoft.com/office/powerpoint/2010/main" val="1807723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diagonales redondeadas 1">
            <a:extLst>
              <a:ext uri="{FF2B5EF4-FFF2-40B4-BE49-F238E27FC236}">
                <a16:creationId xmlns:a16="http://schemas.microsoft.com/office/drawing/2014/main" id="{D34B545E-0ED0-4CFC-B8B0-32784F3BB269}"/>
              </a:ext>
            </a:extLst>
          </p:cNvPr>
          <p:cNvSpPr/>
          <p:nvPr/>
        </p:nvSpPr>
        <p:spPr>
          <a:xfrm>
            <a:off x="331304" y="318052"/>
            <a:ext cx="10919792" cy="6122505"/>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980FDF33-45E2-4E74-A623-4FE4F3E0D7FB}"/>
              </a:ext>
            </a:extLst>
          </p:cNvPr>
          <p:cNvSpPr txBox="1"/>
          <p:nvPr/>
        </p:nvSpPr>
        <p:spPr>
          <a:xfrm>
            <a:off x="1417983" y="1577588"/>
            <a:ext cx="8335618" cy="4524315"/>
          </a:xfrm>
          <a:prstGeom prst="rect">
            <a:avLst/>
          </a:prstGeom>
          <a:noFill/>
        </p:spPr>
        <p:txBody>
          <a:bodyPr wrap="square">
            <a:spAutoFit/>
          </a:bodyPr>
          <a:lstStyle/>
          <a:p>
            <a:pPr algn="ctr"/>
            <a:r>
              <a:rPr lang="es-ES" dirty="0"/>
              <a:t>AUMENTAR LA EFICIENCIA </a:t>
            </a:r>
          </a:p>
          <a:p>
            <a:r>
              <a:rPr lang="es-ES" dirty="0"/>
              <a:t>Cobra especial relevancia la preocupación por aumentar la eficiencia en la utilización de los recursos que estén disponibles e incrementar la eficacia en alcanzar los objetivos de los proyectos que se financian con ellos. El tema del impacto redistributivo de la política social adquiere, por tanto, una nueva magnitud y tiende a ser el centro de las preocupaciones de los especialistas. Si en épocas de relativa abundancia era explicable, aunque no justificable, que se prestase menos atención al análisis de quiénes se beneficiaban efectivamente de la política social, en una coyuntura histórica en que la pobreza aumenta y se reduce el gasto social, no resulta ético ni razonable obviar la preocupación por ese tema. Los recursos que actualmente se dedican a lo social deberían destinarse predominantemente a los menos privilegiados. Ello exige revisar a fondo la política social, en todos sus aspectos, reduciendo las filtraciones que terminan favoreciendo a quienes no son los más necesitados. Lo anterior sólo puede lograrse aumentando el conocimiento disponible sobre el diseño de políticas sociales y su puesta en práctica. Los técnicos pueden contribuir a ello facilitando instrumentos útiles a quienes toman las decisiones.</a:t>
            </a:r>
            <a:endParaRPr lang="es-MX" dirty="0"/>
          </a:p>
        </p:txBody>
      </p:sp>
    </p:spTree>
    <p:extLst>
      <p:ext uri="{BB962C8B-B14F-4D97-AF65-F5344CB8AC3E}">
        <p14:creationId xmlns:p14="http://schemas.microsoft.com/office/powerpoint/2010/main" val="1164857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diagonales redondeadas 1">
            <a:extLst>
              <a:ext uri="{FF2B5EF4-FFF2-40B4-BE49-F238E27FC236}">
                <a16:creationId xmlns:a16="http://schemas.microsoft.com/office/drawing/2014/main" id="{D34B545E-0ED0-4CFC-B8B0-32784F3BB269}"/>
              </a:ext>
            </a:extLst>
          </p:cNvPr>
          <p:cNvSpPr/>
          <p:nvPr/>
        </p:nvSpPr>
        <p:spPr>
          <a:xfrm>
            <a:off x="331304" y="318052"/>
            <a:ext cx="10919792" cy="6122505"/>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98A02070-416F-47CC-A2DC-BC15E1661EEF}"/>
              </a:ext>
            </a:extLst>
          </p:cNvPr>
          <p:cNvSpPr txBox="1"/>
          <p:nvPr/>
        </p:nvSpPr>
        <p:spPr>
          <a:xfrm>
            <a:off x="2875721" y="591235"/>
            <a:ext cx="7566991" cy="369332"/>
          </a:xfrm>
          <a:prstGeom prst="rect">
            <a:avLst/>
          </a:prstGeom>
          <a:noFill/>
        </p:spPr>
        <p:txBody>
          <a:bodyPr wrap="square">
            <a:spAutoFit/>
          </a:bodyPr>
          <a:lstStyle/>
          <a:p>
            <a:r>
              <a:rPr lang="es-MX" dirty="0"/>
              <a:t>ESTABLECIMIENTO POLÍTICO DE PRIORIDADES EFECTIVAS Y FUNDAMENTALES</a:t>
            </a:r>
          </a:p>
        </p:txBody>
      </p:sp>
      <p:sp>
        <p:nvSpPr>
          <p:cNvPr id="6" name="CuadroTexto 5">
            <a:extLst>
              <a:ext uri="{FF2B5EF4-FFF2-40B4-BE49-F238E27FC236}">
                <a16:creationId xmlns:a16="http://schemas.microsoft.com/office/drawing/2014/main" id="{5FEC0CBE-1481-4152-A57D-258CFB9209CE}"/>
              </a:ext>
            </a:extLst>
          </p:cNvPr>
          <p:cNvSpPr txBox="1"/>
          <p:nvPr/>
        </p:nvSpPr>
        <p:spPr>
          <a:xfrm>
            <a:off x="3048000" y="1720840"/>
            <a:ext cx="6096000" cy="3416320"/>
          </a:xfrm>
          <a:prstGeom prst="rect">
            <a:avLst/>
          </a:prstGeom>
          <a:noFill/>
        </p:spPr>
        <p:txBody>
          <a:bodyPr wrap="square">
            <a:spAutoFit/>
          </a:bodyPr>
          <a:lstStyle/>
          <a:p>
            <a:r>
              <a:rPr lang="es-ES" dirty="0"/>
              <a:t>En el campo de lo social —como en los otros— es imprescindible que se establezcan prioridades efectivas. Se trata de una decisión política del más alto nivel, pero que no es viable sin conocimientos técnicos adecuados. Asimismo, parece indispensable recuperar las prioridades fundamentales. Las políticas sociales se caracterizan por la agregación continua de nuevas actividades y la también continua asunción de nuevas responsabilidades. Considerando la crisis, la escasez de recursos y la necesidad de obtener resultados en campos muy específicos y prioritarios parece razonable concentrarse en el logro de los viejos y fundamentales objetivos: nutrir, educar y dar salud.</a:t>
            </a:r>
            <a:endParaRPr lang="es-MX" dirty="0"/>
          </a:p>
        </p:txBody>
      </p:sp>
    </p:spTree>
    <p:extLst>
      <p:ext uri="{BB962C8B-B14F-4D97-AF65-F5344CB8AC3E}">
        <p14:creationId xmlns:p14="http://schemas.microsoft.com/office/powerpoint/2010/main" val="3087266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diagonales redondeadas 1">
            <a:extLst>
              <a:ext uri="{FF2B5EF4-FFF2-40B4-BE49-F238E27FC236}">
                <a16:creationId xmlns:a16="http://schemas.microsoft.com/office/drawing/2014/main" id="{D34B545E-0ED0-4CFC-B8B0-32784F3BB269}"/>
              </a:ext>
            </a:extLst>
          </p:cNvPr>
          <p:cNvSpPr/>
          <p:nvPr/>
        </p:nvSpPr>
        <p:spPr>
          <a:xfrm>
            <a:off x="331304" y="318052"/>
            <a:ext cx="10919792" cy="6122505"/>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5D30F1D0-C524-4A7F-8195-135189CE3CFC}"/>
              </a:ext>
            </a:extLst>
          </p:cNvPr>
          <p:cNvSpPr txBox="1"/>
          <p:nvPr/>
        </p:nvSpPr>
        <p:spPr>
          <a:xfrm>
            <a:off x="1033670" y="1170156"/>
            <a:ext cx="8110330" cy="3693319"/>
          </a:xfrm>
          <a:prstGeom prst="rect">
            <a:avLst/>
          </a:prstGeom>
          <a:noFill/>
        </p:spPr>
        <p:txBody>
          <a:bodyPr wrap="square">
            <a:spAutoFit/>
          </a:bodyPr>
          <a:lstStyle/>
          <a:p>
            <a:pPr algn="ctr"/>
            <a:r>
              <a:rPr lang="es-ES" dirty="0"/>
              <a:t>DIAGNÓSTICOS ADECUADOS </a:t>
            </a:r>
          </a:p>
          <a:p>
            <a:r>
              <a:rPr lang="es-ES" dirty="0"/>
              <a:t>No es posible que una política social sea efectiva y que utilice eficientemente los recursos existentes si no se dispone de un análisis objetivo de la situación social que se intenta modificar y, por lo tanto, si no se conoce con relativa profundidad el tipo de problemas a enfrentar. No bastan las evaluaciones cuantitativas de las carencias de la población-objetivo. Es necesario también poseer información adecuada para su interpretación. Así, el diagnóstico debe estar en relación con los problemas que el país se encuentra en condiciones de abordar. Ello conduce a establecer prioridades en la problemática social. En algunos, países de América Latina hay tal insatisfacción de necesidades básicas primarias, como alimentación y nutrición que, probablemente, carece de sentido que se intente abordar problemas que sólo podrán ser resueltos en estadios de desarrollo más elevados y una vez satisfechas aquellas necesidades fundamentales.</a:t>
            </a:r>
            <a:endParaRPr lang="es-MX" dirty="0"/>
          </a:p>
        </p:txBody>
      </p:sp>
    </p:spTree>
    <p:extLst>
      <p:ext uri="{BB962C8B-B14F-4D97-AF65-F5344CB8AC3E}">
        <p14:creationId xmlns:p14="http://schemas.microsoft.com/office/powerpoint/2010/main" val="25324382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diagonales redondeadas 1">
            <a:extLst>
              <a:ext uri="{FF2B5EF4-FFF2-40B4-BE49-F238E27FC236}">
                <a16:creationId xmlns:a16="http://schemas.microsoft.com/office/drawing/2014/main" id="{D34B545E-0ED0-4CFC-B8B0-32784F3BB269}"/>
              </a:ext>
            </a:extLst>
          </p:cNvPr>
          <p:cNvSpPr/>
          <p:nvPr/>
        </p:nvSpPr>
        <p:spPr>
          <a:xfrm>
            <a:off x="331304" y="318052"/>
            <a:ext cx="10919792" cy="6122505"/>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A1F52F0C-4F00-45C0-8A68-A594FFA8B6CF}"/>
              </a:ext>
            </a:extLst>
          </p:cNvPr>
          <p:cNvSpPr txBox="1"/>
          <p:nvPr/>
        </p:nvSpPr>
        <p:spPr>
          <a:xfrm>
            <a:off x="3273287" y="888760"/>
            <a:ext cx="6096000" cy="369332"/>
          </a:xfrm>
          <a:prstGeom prst="rect">
            <a:avLst/>
          </a:prstGeom>
          <a:noFill/>
        </p:spPr>
        <p:txBody>
          <a:bodyPr wrap="square">
            <a:spAutoFit/>
          </a:bodyPr>
          <a:lstStyle/>
          <a:p>
            <a:r>
              <a:rPr lang="es-ES" dirty="0"/>
              <a:t>REDEFINIR LA OFERTA DE SERVICIOS SOCIALES</a:t>
            </a:r>
            <a:endParaRPr lang="es-MX" dirty="0"/>
          </a:p>
        </p:txBody>
      </p:sp>
      <p:sp>
        <p:nvSpPr>
          <p:cNvPr id="6" name="CuadroTexto 5">
            <a:extLst>
              <a:ext uri="{FF2B5EF4-FFF2-40B4-BE49-F238E27FC236}">
                <a16:creationId xmlns:a16="http://schemas.microsoft.com/office/drawing/2014/main" id="{6C7F9D43-6CC4-45D2-B33E-9DA7C934A414}"/>
              </a:ext>
            </a:extLst>
          </p:cNvPr>
          <p:cNvSpPr txBox="1"/>
          <p:nvPr/>
        </p:nvSpPr>
        <p:spPr>
          <a:xfrm>
            <a:off x="3048000" y="2555150"/>
            <a:ext cx="6096000" cy="2862322"/>
          </a:xfrm>
          <a:prstGeom prst="rect">
            <a:avLst/>
          </a:prstGeom>
          <a:noFill/>
        </p:spPr>
        <p:txBody>
          <a:bodyPr wrap="square">
            <a:spAutoFit/>
          </a:bodyPr>
          <a:lstStyle/>
          <a:p>
            <a:r>
              <a:rPr lang="es-ES" dirty="0"/>
              <a:t>Otra cuestión tiene que ver con las características de la oferta. Muchos de los programas no llegan a la población que se pretende beneficiar, porque no hay demanda por los servicios que el gobierno pone a su disposición. Ello se debe, en la mayoría de los casos, a defectos de la oferta. Así, cierta entrega de bienes o servicios, aparentemente gratuita, porque el Estado está financiando todo el costo del proyecto, no lo es para los particulares que tienen que incurrir en otras erogaciones (como gastos de transporte, por ejemplo) para acceder a ellos.</a:t>
            </a:r>
            <a:endParaRPr lang="es-MX" dirty="0"/>
          </a:p>
        </p:txBody>
      </p:sp>
    </p:spTree>
    <p:extLst>
      <p:ext uri="{BB962C8B-B14F-4D97-AF65-F5344CB8AC3E}">
        <p14:creationId xmlns:p14="http://schemas.microsoft.com/office/powerpoint/2010/main" val="4126745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diagonales redondeadas 1">
            <a:extLst>
              <a:ext uri="{FF2B5EF4-FFF2-40B4-BE49-F238E27FC236}">
                <a16:creationId xmlns:a16="http://schemas.microsoft.com/office/drawing/2014/main" id="{D34B545E-0ED0-4CFC-B8B0-32784F3BB269}"/>
              </a:ext>
            </a:extLst>
          </p:cNvPr>
          <p:cNvSpPr/>
          <p:nvPr/>
        </p:nvSpPr>
        <p:spPr>
          <a:xfrm>
            <a:off x="331304" y="318052"/>
            <a:ext cx="10919792" cy="6122505"/>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D7DEB276-3FFB-4EFE-A98E-DC133A8C33A1}"/>
              </a:ext>
            </a:extLst>
          </p:cNvPr>
          <p:cNvSpPr txBox="1"/>
          <p:nvPr/>
        </p:nvSpPr>
        <p:spPr>
          <a:xfrm>
            <a:off x="3405808" y="742986"/>
            <a:ext cx="6096000" cy="369332"/>
          </a:xfrm>
          <a:prstGeom prst="rect">
            <a:avLst/>
          </a:prstGeom>
          <a:noFill/>
        </p:spPr>
        <p:txBody>
          <a:bodyPr wrap="square">
            <a:spAutoFit/>
          </a:bodyPr>
          <a:lstStyle/>
          <a:p>
            <a:r>
              <a:rPr lang="es-MX" dirty="0"/>
              <a:t>EVITAR EL CATASTROFISM </a:t>
            </a:r>
          </a:p>
        </p:txBody>
      </p:sp>
      <p:sp>
        <p:nvSpPr>
          <p:cNvPr id="6" name="CuadroTexto 5">
            <a:extLst>
              <a:ext uri="{FF2B5EF4-FFF2-40B4-BE49-F238E27FC236}">
                <a16:creationId xmlns:a16="http://schemas.microsoft.com/office/drawing/2014/main" id="{BD641820-A5F3-49C5-9B75-9A54CD44EF96}"/>
              </a:ext>
            </a:extLst>
          </p:cNvPr>
          <p:cNvSpPr txBox="1"/>
          <p:nvPr/>
        </p:nvSpPr>
        <p:spPr>
          <a:xfrm>
            <a:off x="1822174" y="2068277"/>
            <a:ext cx="8547652" cy="3416320"/>
          </a:xfrm>
          <a:prstGeom prst="rect">
            <a:avLst/>
          </a:prstGeom>
          <a:noFill/>
        </p:spPr>
        <p:txBody>
          <a:bodyPr wrap="square">
            <a:spAutoFit/>
          </a:bodyPr>
          <a:lstStyle/>
          <a:p>
            <a:r>
              <a:rPr lang="es-ES" dirty="0"/>
              <a:t>Asimismo, debe tenerse en cuenta la disponibilidad de recursos con que cuenta el país o a los que puede acceder. La satisfacción de las necesidades sólo puede hacerse en la proporción que lo permiten los recursos disponibles. Sin embargo, en muchas ocasiones las estimaciones de carencias se efectúan de acuerdo a estándares que pueden ser poco adecuados para la situación que se considera. Ello es especialmente notable en ciertas apreciaciones del </a:t>
            </a:r>
            <a:r>
              <a:rPr lang="es-ES" dirty="0" err="1"/>
              <a:t>défidt</a:t>
            </a:r>
            <a:r>
              <a:rPr lang="es-ES" dirty="0"/>
              <a:t> habitacional, donde se utilizan criterios muy estrictos de deterioro de vivienda o de promiscuidad. Así se obtienen resultados “catastrofistas”, que pueden hacer incluso que las autoridades gubernamentales desistan de iniciar o proseguir programas sociales, porque los objetivos que deberían fijarse a esos programas de acuerdo al diagnóstico resultan inalcanzables con los recursos disponibles. Así, éstos terminan siendo asignados a áreas menos prioritarias pero donde pueden producir algún impacto. </a:t>
            </a:r>
            <a:endParaRPr lang="es-MX" dirty="0"/>
          </a:p>
        </p:txBody>
      </p:sp>
    </p:spTree>
    <p:extLst>
      <p:ext uri="{BB962C8B-B14F-4D97-AF65-F5344CB8AC3E}">
        <p14:creationId xmlns:p14="http://schemas.microsoft.com/office/powerpoint/2010/main" val="40346973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diagonales redondeadas 1">
            <a:extLst>
              <a:ext uri="{FF2B5EF4-FFF2-40B4-BE49-F238E27FC236}">
                <a16:creationId xmlns:a16="http://schemas.microsoft.com/office/drawing/2014/main" id="{D34B545E-0ED0-4CFC-B8B0-32784F3BB269}"/>
              </a:ext>
            </a:extLst>
          </p:cNvPr>
          <p:cNvSpPr/>
          <p:nvPr/>
        </p:nvSpPr>
        <p:spPr>
          <a:xfrm>
            <a:off x="331304" y="318052"/>
            <a:ext cx="10919792" cy="6122505"/>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A66165C1-EB29-4CC0-9D86-29A1C4E6621F}"/>
              </a:ext>
            </a:extLst>
          </p:cNvPr>
          <p:cNvSpPr txBox="1"/>
          <p:nvPr/>
        </p:nvSpPr>
        <p:spPr>
          <a:xfrm>
            <a:off x="3339548" y="849004"/>
            <a:ext cx="6096000" cy="369332"/>
          </a:xfrm>
          <a:prstGeom prst="rect">
            <a:avLst/>
          </a:prstGeom>
          <a:noFill/>
        </p:spPr>
        <p:txBody>
          <a:bodyPr wrap="square">
            <a:spAutoFit/>
          </a:bodyPr>
          <a:lstStyle/>
          <a:p>
            <a:r>
              <a:rPr lang="es-MX" dirty="0"/>
              <a:t>SUPRIMIR LAS FILTRACIONES</a:t>
            </a:r>
          </a:p>
        </p:txBody>
      </p:sp>
      <p:sp>
        <p:nvSpPr>
          <p:cNvPr id="6" name="CuadroTexto 5">
            <a:extLst>
              <a:ext uri="{FF2B5EF4-FFF2-40B4-BE49-F238E27FC236}">
                <a16:creationId xmlns:a16="http://schemas.microsoft.com/office/drawing/2014/main" id="{5918B191-5EA9-42CD-99F3-21273E6515CF}"/>
              </a:ext>
            </a:extLst>
          </p:cNvPr>
          <p:cNvSpPr txBox="1"/>
          <p:nvPr/>
        </p:nvSpPr>
        <p:spPr>
          <a:xfrm>
            <a:off x="2173356" y="1565490"/>
            <a:ext cx="8176592" cy="3416320"/>
          </a:xfrm>
          <a:prstGeom prst="rect">
            <a:avLst/>
          </a:prstGeom>
          <a:noFill/>
        </p:spPr>
        <p:txBody>
          <a:bodyPr wrap="square">
            <a:spAutoFit/>
          </a:bodyPr>
          <a:lstStyle/>
          <a:p>
            <a:r>
              <a:rPr lang="es-ES" dirty="0"/>
              <a:t>Por otra parte, en muchas ocasiones, programas destinados a los sectores que se encuentran por debajo de la línea de pobreza tienden a favorecer a quienes no son los más necesitados. En la tarea de evitar esta filtración de recursos, debe tenerse presente que cuanto mayor sea el volumen de los considerados “pobres”, también será mayor el peso de quienes no son pobres críticos. Pueden aparecer ubicados debajo de la línea de pobreza, especialmente en situaciones de crisis económica aguda, sectores que habitualmente no son pobres. En esos casos, el volumen de los más  pobres se reduce. Y, como es sabido, éstos suelen estar atomizados y tienen poca capacidad de organización y de defensa de sus propios intereses (Franco, 1982). En tal situación los mayores receptores de los beneficios aportados por los programas gubernamentales suelen ser grupos que sólo han quedado por debajo de la línea de pobreza a consecuencia de la elevación de la misma.</a:t>
            </a:r>
            <a:endParaRPr lang="es-MX" dirty="0"/>
          </a:p>
        </p:txBody>
      </p:sp>
    </p:spTree>
    <p:extLst>
      <p:ext uri="{BB962C8B-B14F-4D97-AF65-F5344CB8AC3E}">
        <p14:creationId xmlns:p14="http://schemas.microsoft.com/office/powerpoint/2010/main" val="29102493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diagonales redondeadas 1">
            <a:extLst>
              <a:ext uri="{FF2B5EF4-FFF2-40B4-BE49-F238E27FC236}">
                <a16:creationId xmlns:a16="http://schemas.microsoft.com/office/drawing/2014/main" id="{D34B545E-0ED0-4CFC-B8B0-32784F3BB269}"/>
              </a:ext>
            </a:extLst>
          </p:cNvPr>
          <p:cNvSpPr/>
          <p:nvPr/>
        </p:nvSpPr>
        <p:spPr>
          <a:xfrm>
            <a:off x="331304" y="318052"/>
            <a:ext cx="10919792" cy="6122505"/>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5" name="CuadroTexto 4">
            <a:extLst>
              <a:ext uri="{FF2B5EF4-FFF2-40B4-BE49-F238E27FC236}">
                <a16:creationId xmlns:a16="http://schemas.microsoft.com/office/drawing/2014/main" id="{2D0BDA4A-A502-4897-8DE9-E1B9AC60C840}"/>
              </a:ext>
            </a:extLst>
          </p:cNvPr>
          <p:cNvSpPr txBox="1"/>
          <p:nvPr/>
        </p:nvSpPr>
        <p:spPr>
          <a:xfrm>
            <a:off x="3048000" y="2832149"/>
            <a:ext cx="6096000" cy="1200329"/>
          </a:xfrm>
          <a:prstGeom prst="rect">
            <a:avLst/>
          </a:prstGeom>
          <a:noFill/>
        </p:spPr>
        <p:txBody>
          <a:bodyPr wrap="square">
            <a:spAutoFit/>
          </a:bodyPr>
          <a:lstStyle/>
          <a:p>
            <a:r>
              <a:rPr lang="es-MX" sz="1800">
                <a:effectLst/>
                <a:latin typeface="Footlight MT Light" panose="0204060206030A020304" pitchFamily="18" charset="0"/>
                <a:ea typeface="Calibri" panose="020F0502020204030204" pitchFamily="34" charset="0"/>
                <a:cs typeface="Times New Roman" panose="02020603050405020304" pitchFamily="18" charset="0"/>
              </a:rPr>
              <a:t>ACTIVIDAD CUADRO SINÓPTICO </a:t>
            </a:r>
            <a:endParaRPr lang="es-MX" sz="1600">
              <a:effectLst/>
              <a:latin typeface="Calibri" panose="020F0502020204030204" pitchFamily="34" charset="0"/>
              <a:ea typeface="Calibri" panose="020F0502020204030204" pitchFamily="34" charset="0"/>
              <a:cs typeface="Times New Roman" panose="02020603050405020304" pitchFamily="18" charset="0"/>
            </a:endParaRPr>
          </a:p>
          <a:p>
            <a:r>
              <a:rPr lang="es-MX" sz="1800" dirty="0">
                <a:effectLst/>
                <a:latin typeface="Footlight MT Light" panose="0204060206030A020304" pitchFamily="18" charset="0"/>
                <a:ea typeface="Calibri" panose="020F0502020204030204" pitchFamily="34" charset="0"/>
                <a:cs typeface="Times New Roman" panose="02020603050405020304" pitchFamily="18" charset="0"/>
              </a:rPr>
              <a:t>Realiza un cuadro sinóptico en donde le tema principal sea “Crisis, racionalidad y evaluación” y en subtemas los que están en la presentación que se vio en clase.</a:t>
            </a:r>
            <a:endParaRPr lang="es-MX"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68884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diagonales redondeadas 1">
            <a:extLst>
              <a:ext uri="{FF2B5EF4-FFF2-40B4-BE49-F238E27FC236}">
                <a16:creationId xmlns:a16="http://schemas.microsoft.com/office/drawing/2014/main" id="{D34B545E-0ED0-4CFC-B8B0-32784F3BB269}"/>
              </a:ext>
            </a:extLst>
          </p:cNvPr>
          <p:cNvSpPr/>
          <p:nvPr/>
        </p:nvSpPr>
        <p:spPr>
          <a:xfrm>
            <a:off x="331304" y="318052"/>
            <a:ext cx="10919792" cy="6122505"/>
          </a:xfrm>
          <a:prstGeom prst="round2Diag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3" name="Elementos multimedia en línea 2" title="Racionalidad limitada">
            <a:hlinkClick r:id="" action="ppaction://media"/>
            <a:extLst>
              <a:ext uri="{FF2B5EF4-FFF2-40B4-BE49-F238E27FC236}">
                <a16:creationId xmlns:a16="http://schemas.microsoft.com/office/drawing/2014/main" id="{F3F0C8A5-9D75-4DD4-9039-CE784B767B1B}"/>
              </a:ext>
            </a:extLst>
          </p:cNvPr>
          <p:cNvPicPr>
            <a:picLocks noRot="1" noChangeAspect="1"/>
          </p:cNvPicPr>
          <p:nvPr>
            <a:videoFile r:link="rId1"/>
          </p:nvPr>
        </p:nvPicPr>
        <p:blipFill>
          <a:blip r:embed="rId3"/>
          <a:stretch>
            <a:fillRect/>
          </a:stretch>
        </p:blipFill>
        <p:spPr>
          <a:xfrm>
            <a:off x="940904" y="516371"/>
            <a:ext cx="9992139" cy="5645558"/>
          </a:xfrm>
          <a:prstGeom prst="rect">
            <a:avLst/>
          </a:prstGeom>
        </p:spPr>
      </p:pic>
    </p:spTree>
    <p:extLst>
      <p:ext uri="{BB962C8B-B14F-4D97-AF65-F5344CB8AC3E}">
        <p14:creationId xmlns:p14="http://schemas.microsoft.com/office/powerpoint/2010/main" val="3494472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TotalTime>
  <Words>1126</Words>
  <Application>Microsoft Office PowerPoint</Application>
  <PresentationFormat>Panorámica</PresentationFormat>
  <Paragraphs>20</Paragraphs>
  <Slides>10</Slides>
  <Notes>0</Notes>
  <HiddenSlides>0</HiddenSlides>
  <MMClips>1</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Arial</vt:lpstr>
      <vt:lpstr>Calibri</vt:lpstr>
      <vt:lpstr>Calibri Light</vt:lpstr>
      <vt:lpstr>Footlight MT Light</vt:lpstr>
      <vt:lpstr>Tema de Office</vt:lpstr>
      <vt:lpstr>EVALUACIÓN DE PROYECTOS SOCIALES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Vermaris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ORGANIZACIÓN Y PROMOCIÓN SOCIAL</dc:title>
  <dc:creator>lizbeth quezada</dc:creator>
  <cp:lastModifiedBy>lizbeth quezada</cp:lastModifiedBy>
  <cp:revision>66</cp:revision>
  <dcterms:created xsi:type="dcterms:W3CDTF">2020-05-14T17:14:04Z</dcterms:created>
  <dcterms:modified xsi:type="dcterms:W3CDTF">2021-05-09T17:48:53Z</dcterms:modified>
</cp:coreProperties>
</file>