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09/05/2021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2524464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09/05/2021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2860584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09/05/2021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644615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09/05/2021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863551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C5BD3978-39DA-4D1A-8354-B0051C7D71DF}" type="datetimeFigureOut">
              <a:rPr lang="es-MX" smtClean="0"/>
              <a:t>09/05/2021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92761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C5BD3978-39DA-4D1A-8354-B0051C7D71DF}" type="datetimeFigureOut">
              <a:rPr lang="es-MX" smtClean="0"/>
              <a:t>09/05/2021</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3635493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C5BD3978-39DA-4D1A-8354-B0051C7D71DF}" type="datetimeFigureOut">
              <a:rPr lang="es-MX" smtClean="0"/>
              <a:t>09/05/2021</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427323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C5BD3978-39DA-4D1A-8354-B0051C7D71DF}" type="datetimeFigureOut">
              <a:rPr lang="es-MX" smtClean="0"/>
              <a:t>09/05/2021</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2328876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5BD3978-39DA-4D1A-8354-B0051C7D71DF}" type="datetimeFigureOut">
              <a:rPr lang="es-MX" smtClean="0"/>
              <a:t>09/05/2021</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165609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5BD3978-39DA-4D1A-8354-B0051C7D71DF}" type="datetimeFigureOut">
              <a:rPr lang="es-MX" smtClean="0"/>
              <a:t>09/05/2021</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3477321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5BD3978-39DA-4D1A-8354-B0051C7D71DF}" type="datetimeFigureOut">
              <a:rPr lang="es-MX" smtClean="0"/>
              <a:t>09/05/2021</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947173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9000" b="-19000"/>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BD3978-39DA-4D1A-8354-B0051C7D71DF}" type="datetimeFigureOut">
              <a:rPr lang="es-MX" smtClean="0"/>
              <a:t>09/05/2021</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CC8818-FF1C-473C-81C7-2EFDA8A9AE0D}" type="slidenum">
              <a:rPr lang="es-MX" smtClean="0"/>
              <a:t>‹Nº›</a:t>
            </a:fld>
            <a:endParaRPr lang="es-MX"/>
          </a:p>
        </p:txBody>
      </p:sp>
    </p:spTree>
    <p:extLst>
      <p:ext uri="{BB962C8B-B14F-4D97-AF65-F5344CB8AC3E}">
        <p14:creationId xmlns:p14="http://schemas.microsoft.com/office/powerpoint/2010/main" val="20429184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video" Target="https://www.youtube.com/embed/2d7K7nP-2Ro?feature=oembed"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9000" b="-19000"/>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356574" y="901146"/>
            <a:ext cx="9144000" cy="1299277"/>
          </a:xfrm>
        </p:spPr>
        <p:txBody>
          <a:bodyPr>
            <a:normAutofit/>
          </a:bodyPr>
          <a:lstStyle/>
          <a:p>
            <a:pPr>
              <a:lnSpc>
                <a:spcPct val="107000"/>
              </a:lnSpc>
              <a:spcAft>
                <a:spcPts val="800"/>
              </a:spcAft>
            </a:pPr>
            <a:r>
              <a:rPr lang="es-MX" sz="4000" b="1" dirty="0">
                <a:solidFill>
                  <a:schemeClr val="accent1">
                    <a:lumMod val="40000"/>
                    <a:lumOff val="60000"/>
                  </a:schemeClr>
                </a:solidFill>
                <a:effectLst/>
                <a:latin typeface="Footlight MT Light" panose="0204060206030A020304" pitchFamily="18" charset="0"/>
                <a:ea typeface="Calibri" panose="020F0502020204030204" pitchFamily="34" charset="0"/>
                <a:cs typeface="Times New Roman" panose="02020603050405020304" pitchFamily="18" charset="0"/>
              </a:rPr>
              <a:t>EVALUACIÓN DE PROYECTOS SOCIALES</a:t>
            </a:r>
            <a:endParaRPr lang="es-MX" sz="4000" dirty="0">
              <a:solidFill>
                <a:schemeClr val="accent1">
                  <a:lumMod val="40000"/>
                  <a:lumOff val="6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ángulo 2">
            <a:extLst>
              <a:ext uri="{FF2B5EF4-FFF2-40B4-BE49-F238E27FC236}">
                <a16:creationId xmlns:a16="http://schemas.microsoft.com/office/drawing/2014/main" id="{B79F0776-B7EF-4508-9ACF-EC244F74762B}"/>
              </a:ext>
            </a:extLst>
          </p:cNvPr>
          <p:cNvSpPr/>
          <p:nvPr/>
        </p:nvSpPr>
        <p:spPr>
          <a:xfrm>
            <a:off x="613138" y="4657578"/>
            <a:ext cx="11363304" cy="923330"/>
          </a:xfrm>
          <a:prstGeom prst="rect">
            <a:avLst/>
          </a:prstGeom>
          <a:noFill/>
        </p:spPr>
        <p:txBody>
          <a:bodyPr wrap="none" lIns="91440" tIns="45720" rIns="91440" bIns="45720">
            <a:spAutoFit/>
          </a:bodyPr>
          <a:lstStyle/>
          <a:p>
            <a:pPr algn="ctr"/>
            <a:r>
              <a:rPr lang="es-ES" sz="5400" b="1" cap="none" spc="50" dirty="0">
                <a:ln w="9525" cmpd="sng">
                  <a:solidFill>
                    <a:schemeClr val="accent1"/>
                  </a:solidFill>
                  <a:prstDash val="solid"/>
                </a:ln>
                <a:solidFill>
                  <a:srgbClr val="70AD47">
                    <a:tint val="1000"/>
                  </a:srgbClr>
                </a:solidFill>
                <a:effectLst>
                  <a:glow rad="38100">
                    <a:schemeClr val="accent1">
                      <a:alpha val="40000"/>
                    </a:schemeClr>
                  </a:glow>
                </a:effectLst>
              </a:rPr>
              <a:t>CRISIS, RACIONALIDAD Y EVALUACIÓN</a:t>
            </a:r>
          </a:p>
        </p:txBody>
      </p:sp>
    </p:spTree>
    <p:extLst>
      <p:ext uri="{BB962C8B-B14F-4D97-AF65-F5344CB8AC3E}">
        <p14:creationId xmlns:p14="http://schemas.microsoft.com/office/powerpoint/2010/main" val="32902197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3" name="Elementos multimedia en línea 2" title="Igualdad de género presentado por Puros Cuentos Saludables">
            <a:hlinkClick r:id="" action="ppaction://media"/>
            <a:extLst>
              <a:ext uri="{FF2B5EF4-FFF2-40B4-BE49-F238E27FC236}">
                <a16:creationId xmlns:a16="http://schemas.microsoft.com/office/drawing/2014/main" id="{119C1971-8BE8-42CE-9E50-ABE791A5BA5B}"/>
              </a:ext>
            </a:extLst>
          </p:cNvPr>
          <p:cNvPicPr>
            <a:picLocks noRot="1" noChangeAspect="1"/>
          </p:cNvPicPr>
          <p:nvPr>
            <a:videoFile r:link="rId1"/>
          </p:nvPr>
        </p:nvPicPr>
        <p:blipFill>
          <a:blip r:embed="rId3"/>
          <a:stretch>
            <a:fillRect/>
          </a:stretch>
        </p:blipFill>
        <p:spPr>
          <a:xfrm>
            <a:off x="477078" y="755970"/>
            <a:ext cx="10906539" cy="4611160"/>
          </a:xfrm>
          <a:prstGeom prst="rect">
            <a:avLst/>
          </a:prstGeom>
        </p:spPr>
      </p:pic>
    </p:spTree>
    <p:extLst>
      <p:ext uri="{BB962C8B-B14F-4D97-AF65-F5344CB8AC3E}">
        <p14:creationId xmlns:p14="http://schemas.microsoft.com/office/powerpoint/2010/main" val="39653235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CuadroTexto 6">
            <a:extLst>
              <a:ext uri="{FF2B5EF4-FFF2-40B4-BE49-F238E27FC236}">
                <a16:creationId xmlns:a16="http://schemas.microsoft.com/office/drawing/2014/main" id="{A32A334E-284E-4E8A-9659-A1EF30E3C0E8}"/>
              </a:ext>
            </a:extLst>
          </p:cNvPr>
          <p:cNvSpPr txBox="1"/>
          <p:nvPr/>
        </p:nvSpPr>
        <p:spPr>
          <a:xfrm>
            <a:off x="1676400" y="1137674"/>
            <a:ext cx="8839200" cy="3693319"/>
          </a:xfrm>
          <a:prstGeom prst="rect">
            <a:avLst/>
          </a:prstGeom>
          <a:noFill/>
        </p:spPr>
        <p:txBody>
          <a:bodyPr wrap="square">
            <a:spAutoFit/>
          </a:bodyPr>
          <a:lstStyle/>
          <a:p>
            <a:r>
              <a:rPr lang="es-ES" dirty="0"/>
              <a:t>AUMENTAR LA RACIONALIDAD </a:t>
            </a:r>
          </a:p>
          <a:p>
            <a:endParaRPr lang="es-ES" dirty="0"/>
          </a:p>
          <a:p>
            <a:r>
              <a:rPr lang="es-ES" dirty="0"/>
              <a:t>Único camino Hay pocas maneras de solucionar una situación donde las necesidades sociales y las demandas organizadas aumentan. Una, la más fácil, sería aumentar los recursos destinados a lo social. Este intento nunca debe abandonarse por quienes se preocupan por la política social que deben cumplir, entre otras tareas, la de </a:t>
            </a:r>
            <a:r>
              <a:rPr lang="es-ES" dirty="0" err="1"/>
              <a:t>advocacy</a:t>
            </a:r>
            <a:r>
              <a:rPr lang="es-ES" dirty="0"/>
              <a:t> por los grupos más necesitados y por la construcción de una sociedad mejor. Pero, dadas las dificultades existentes, es necesario explorar otros caminos que permitan alcanzar los objetivos de la política social. Ante el aumento de las necesidades y el congelamiento o reducción de los recursos, corresponde usar mejor lo que se tiene. Hay que aumentar la racionalidad con que se utilizan los recursos destinados a lo social. Ello sólo será posible midiendo la eficiencia con la cual son utilizados y comprobando la eficacia con que se alcanzan los objetivos de los programas. Para ello se requiere evaluarlos</a:t>
            </a:r>
            <a:endParaRPr lang="es-MX" dirty="0"/>
          </a:p>
        </p:txBody>
      </p:sp>
    </p:spTree>
    <p:extLst>
      <p:ext uri="{BB962C8B-B14F-4D97-AF65-F5344CB8AC3E}">
        <p14:creationId xmlns:p14="http://schemas.microsoft.com/office/powerpoint/2010/main" val="18077238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21D927C2-0FF3-476C-A86C-F41EC84D1EF0}"/>
              </a:ext>
            </a:extLst>
          </p:cNvPr>
          <p:cNvSpPr txBox="1"/>
          <p:nvPr/>
        </p:nvSpPr>
        <p:spPr>
          <a:xfrm>
            <a:off x="3048000" y="2555150"/>
            <a:ext cx="6096000" cy="2031325"/>
          </a:xfrm>
          <a:prstGeom prst="rect">
            <a:avLst/>
          </a:prstGeom>
          <a:noFill/>
        </p:spPr>
        <p:txBody>
          <a:bodyPr wrap="square">
            <a:spAutoFit/>
          </a:bodyPr>
          <a:lstStyle/>
          <a:p>
            <a:r>
              <a:rPr lang="es-ES" dirty="0"/>
              <a:t>LAS OPCIONES DE LA RACIONALIDAD: EQUIDAD O EFICIENCIA </a:t>
            </a:r>
          </a:p>
          <a:p>
            <a:endParaRPr lang="es-ES" dirty="0"/>
          </a:p>
          <a:p>
            <a:r>
              <a:rPr lang="es-ES" dirty="0"/>
              <a:t>Se analizará en este parágrafo la opción entre la equidad y la eficiencia en diferentes planos. Ante todo desde una perspectiva general y abstracta, luego en los fines de las políticas sociales y, por último, en su nivel más concreto, en el logro de los objetivos de la política social</a:t>
            </a:r>
            <a:endParaRPr lang="es-MX" dirty="0"/>
          </a:p>
        </p:txBody>
      </p:sp>
    </p:spTree>
    <p:extLst>
      <p:ext uri="{BB962C8B-B14F-4D97-AF65-F5344CB8AC3E}">
        <p14:creationId xmlns:p14="http://schemas.microsoft.com/office/powerpoint/2010/main" val="21366905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EAA1D3C6-7404-4F49-BF63-25EF193C9DE8}"/>
              </a:ext>
            </a:extLst>
          </p:cNvPr>
          <p:cNvSpPr txBox="1"/>
          <p:nvPr/>
        </p:nvSpPr>
        <p:spPr>
          <a:xfrm>
            <a:off x="1060173" y="887179"/>
            <a:ext cx="8295861" cy="4247317"/>
          </a:xfrm>
          <a:prstGeom prst="rect">
            <a:avLst/>
          </a:prstGeom>
          <a:noFill/>
        </p:spPr>
        <p:txBody>
          <a:bodyPr wrap="square">
            <a:spAutoFit/>
          </a:bodyPr>
          <a:lstStyle/>
          <a:p>
            <a:r>
              <a:rPr lang="es-ES" dirty="0"/>
              <a:t>EQUIDAD Y EFICIENCIA EN UN PLANO ABSTRACTO </a:t>
            </a:r>
          </a:p>
          <a:p>
            <a:endParaRPr lang="es-ES" dirty="0"/>
          </a:p>
          <a:p>
            <a:r>
              <a:rPr lang="es-ES" dirty="0"/>
              <a:t>El dilema clásico entre eficiencia y equidad puede ser analizado en diferentes planos. En el más abstracto, hay quienes incluso afirman que el conflicto no existiría, porque mientras la equidad se basa en valores que implican la búsqueda de la igualdad, la eficiencia sería el instrumento — no valorativo— para alcanzar los fines que la sociedad se ha fijado a sí misma. Sin embargo, esa supuesta neutralidad valorativa de la eficiencia ha sido cuestionada por quienes aducen que ella también implica la aceptación de valores. En tal sentido, argumentan que la idea de eficiencia se sustenta en la filosofía utilitarista de Bentham y en el principio "hedonista” de maximizar el placer y minimizar el dolor, que guiaría las acciones de los actores sociales. Tal razonamiento asume que es posible cuantificar tanto el placer como el dolor o, por lo menos, que es posible establecer cierta ordenación en cada uno de ellos. Esto, que podría aceptarse en el plano individual, es difícil de concebir cuando se agregan funciones de utilidad para el conjunto social.</a:t>
            </a:r>
            <a:endParaRPr lang="es-MX" dirty="0"/>
          </a:p>
        </p:txBody>
      </p:sp>
    </p:spTree>
    <p:extLst>
      <p:ext uri="{BB962C8B-B14F-4D97-AF65-F5344CB8AC3E}">
        <p14:creationId xmlns:p14="http://schemas.microsoft.com/office/powerpoint/2010/main" val="10225590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E8DD4EEB-A2E2-466B-8064-89B595E8827A}"/>
              </a:ext>
            </a:extLst>
          </p:cNvPr>
          <p:cNvSpPr txBox="1"/>
          <p:nvPr/>
        </p:nvSpPr>
        <p:spPr>
          <a:xfrm>
            <a:off x="3048000" y="2278151"/>
            <a:ext cx="6096000" cy="2308324"/>
          </a:xfrm>
          <a:prstGeom prst="rect">
            <a:avLst/>
          </a:prstGeom>
          <a:noFill/>
        </p:spPr>
        <p:txBody>
          <a:bodyPr wrap="square">
            <a:spAutoFit/>
          </a:bodyPr>
          <a:lstStyle/>
          <a:p>
            <a:r>
              <a:rPr lang="es-ES" dirty="0"/>
              <a:t>La eficiencia como criterio central de la actividad económica y como criterio de asignación de las posiciones sociales conduce a la desigualdad. Dado que entre los hombres existen diferencias de capacidad, de dedicación y de suerte y que, además, es necesario socialmente que los puestos importantes sean desempeñados por los mejores, deben atribuirse recompensas diferentes a quienes ocupan esas posiciones sociales y económicas.</a:t>
            </a:r>
            <a:endParaRPr lang="es-MX" dirty="0"/>
          </a:p>
        </p:txBody>
      </p:sp>
    </p:spTree>
    <p:extLst>
      <p:ext uri="{BB962C8B-B14F-4D97-AF65-F5344CB8AC3E}">
        <p14:creationId xmlns:p14="http://schemas.microsoft.com/office/powerpoint/2010/main" val="772171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9E4EB07D-AE6A-40C9-919A-63E37D74FDBA}"/>
              </a:ext>
            </a:extLst>
          </p:cNvPr>
          <p:cNvSpPr txBox="1"/>
          <p:nvPr/>
        </p:nvSpPr>
        <p:spPr>
          <a:xfrm>
            <a:off x="1152939" y="1302678"/>
            <a:ext cx="8839200" cy="3139321"/>
          </a:xfrm>
          <a:prstGeom prst="rect">
            <a:avLst/>
          </a:prstGeom>
          <a:noFill/>
        </p:spPr>
        <p:txBody>
          <a:bodyPr wrap="square">
            <a:spAutoFit/>
          </a:bodyPr>
          <a:lstStyle/>
          <a:p>
            <a:r>
              <a:rPr lang="es-ES" dirty="0"/>
              <a:t>Esa desigualdad intrínseca al sistema de asignación de recompensas afecta a valores muy arraigados respecto a la igualdad moral o natural de los seres humanos, que tiende a suponerse que deberían ser reconocidos en la práctica. Justamente, la equidad sería la vía a través de la cual pueden respetarse los derechos inherentes al ser humano, logrando así plasmar la justicia distributiva. Respecto a la equidad, corresponde resolver dos cuestiones: la que se relaciona con la asignación, esto es, qué cantidad hay que dar o quitar a una persona; y la que se vincula a la distribución, vale decir, cuánto debe tener cada persona al final del proceso de distribución. Se trata de dos problemas distintos, que conducen a resultados diferentes. Así, puede aceptarse que las asignaciones deben ser igualitarias, pero conviene tener presente que, luego de efectuada tal asignación, la distribución resultante podrá ser desigual.</a:t>
            </a:r>
            <a:endParaRPr lang="es-MX" dirty="0"/>
          </a:p>
        </p:txBody>
      </p:sp>
    </p:spTree>
    <p:extLst>
      <p:ext uri="{BB962C8B-B14F-4D97-AF65-F5344CB8AC3E}">
        <p14:creationId xmlns:p14="http://schemas.microsoft.com/office/powerpoint/2010/main" val="26918574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FC45E669-ACE7-4202-939A-E410CD48D6B7}"/>
              </a:ext>
            </a:extLst>
          </p:cNvPr>
          <p:cNvSpPr txBox="1"/>
          <p:nvPr/>
        </p:nvSpPr>
        <p:spPr>
          <a:xfrm>
            <a:off x="3048000" y="2278151"/>
            <a:ext cx="6096000" cy="2308324"/>
          </a:xfrm>
          <a:prstGeom prst="rect">
            <a:avLst/>
          </a:prstGeom>
          <a:noFill/>
        </p:spPr>
        <p:txBody>
          <a:bodyPr wrap="square">
            <a:spAutoFit/>
          </a:bodyPr>
          <a:lstStyle/>
          <a:p>
            <a:r>
              <a:rPr lang="es-ES" dirty="0"/>
              <a:t>Las soluciones posibles enfatizan una u otra de dos: versiones de la igualdad. Así, la igualdad de oportunidades pretende colocar a todos los individuos en una misma situación inicial, buscando que la asignación de las recompensas se efectúe de acuerdo "a los méritos”. En sus últimas consecuencias, esta solución conduce a la meritocracia y a una asignación desigual de las recompensas, dadas las diferencias de capacidades, dedicación y suerte que caracterizan a los individuos.</a:t>
            </a:r>
            <a:endParaRPr lang="es-MX" dirty="0"/>
          </a:p>
        </p:txBody>
      </p:sp>
    </p:spTree>
    <p:extLst>
      <p:ext uri="{BB962C8B-B14F-4D97-AF65-F5344CB8AC3E}">
        <p14:creationId xmlns:p14="http://schemas.microsoft.com/office/powerpoint/2010/main" val="21948120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A4905955-F07C-4627-A2B8-F22906EDCEBA}"/>
              </a:ext>
            </a:extLst>
          </p:cNvPr>
          <p:cNvSpPr txBox="1"/>
          <p:nvPr/>
        </p:nvSpPr>
        <p:spPr>
          <a:xfrm>
            <a:off x="3048000" y="2001152"/>
            <a:ext cx="6096000" cy="2862322"/>
          </a:xfrm>
          <a:prstGeom prst="rect">
            <a:avLst/>
          </a:prstGeom>
          <a:noFill/>
        </p:spPr>
        <p:txBody>
          <a:bodyPr wrap="square">
            <a:spAutoFit/>
          </a:bodyPr>
          <a:lstStyle/>
          <a:p>
            <a:r>
              <a:rPr lang="es-ES" dirty="0"/>
              <a:t>La alternativa es la igualdad de resultados, donde lo que se enfatiza es la distribución final igualitaria, independientemente de lo que haya sido el desempeño de los individuos y su contribución a la sociedad. La norma "a cada cual según sus necesidades” va en esta línea, pero presupone una sociedad de abundancia y, además, implica sostener que no es necesario establecer una ligazón entre el esfuerzo y la recompensa ya que —se piensa— todos los. individuos se esforzarán al máximo de su capacidad en </a:t>
            </a:r>
            <a:r>
              <a:rPr lang="es-ES" dirty="0" err="1"/>
              <a:t>pos</a:t>
            </a:r>
            <a:r>
              <a:rPr lang="es-ES" dirty="0"/>
              <a:t> del beneficio común.</a:t>
            </a:r>
            <a:endParaRPr lang="es-MX" dirty="0"/>
          </a:p>
        </p:txBody>
      </p:sp>
    </p:spTree>
    <p:extLst>
      <p:ext uri="{BB962C8B-B14F-4D97-AF65-F5344CB8AC3E}">
        <p14:creationId xmlns:p14="http://schemas.microsoft.com/office/powerpoint/2010/main" val="11882034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00635E50-FF33-499E-92F8-1F777AFAD7F5}"/>
              </a:ext>
            </a:extLst>
          </p:cNvPr>
          <p:cNvSpPr txBox="1"/>
          <p:nvPr/>
        </p:nvSpPr>
        <p:spPr>
          <a:xfrm>
            <a:off x="3048000" y="2970648"/>
            <a:ext cx="6096000" cy="923330"/>
          </a:xfrm>
          <a:prstGeom prst="rect">
            <a:avLst/>
          </a:prstGeom>
          <a:noFill/>
        </p:spPr>
        <p:txBody>
          <a:bodyPr wrap="square">
            <a:spAutoFit/>
          </a:bodyPr>
          <a:lstStyle/>
          <a:p>
            <a:r>
              <a:rPr lang="es-MX" sz="1800" dirty="0">
                <a:effectLst/>
                <a:latin typeface="Footlight MT Light" panose="0204060206030A020304" pitchFamily="18" charset="0"/>
                <a:ea typeface="Calibri" panose="020F0502020204030204" pitchFamily="34" charset="0"/>
                <a:cs typeface="Times New Roman" panose="02020603050405020304" pitchFamily="18" charset="0"/>
              </a:rPr>
              <a:t>ACTIVIDAD INFOGRAFÍA</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a:p>
            <a:r>
              <a:rPr lang="es-MX" sz="1800" dirty="0">
                <a:effectLst/>
                <a:latin typeface="Footlight MT Light" panose="0204060206030A020304" pitchFamily="18" charset="0"/>
                <a:ea typeface="Calibri" panose="020F0502020204030204" pitchFamily="34" charset="0"/>
                <a:cs typeface="Times New Roman" panose="02020603050405020304" pitchFamily="18" charset="0"/>
              </a:rPr>
              <a:t>Realiza una infografía en donde ilustres las alternativas de igualdad. </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805001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276</TotalTime>
  <Words>870</Words>
  <Application>Microsoft Office PowerPoint</Application>
  <PresentationFormat>Panorámica</PresentationFormat>
  <Paragraphs>17</Paragraphs>
  <Slides>10</Slides>
  <Notes>0</Notes>
  <HiddenSlides>0</HiddenSlides>
  <MMClips>1</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10</vt:i4>
      </vt:variant>
    </vt:vector>
  </HeadingPairs>
  <TitlesOfParts>
    <vt:vector size="15" baseType="lpstr">
      <vt:lpstr>Arial</vt:lpstr>
      <vt:lpstr>Calibri</vt:lpstr>
      <vt:lpstr>Calibri Light</vt:lpstr>
      <vt:lpstr>Footlight MT Light</vt:lpstr>
      <vt:lpstr>Tema de Office</vt:lpstr>
      <vt:lpstr>EVALUACIÓN DE PROYECTOS SOCIALES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Vermaris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ORGANIZACIÓN Y PROMOCIÓN SOCIAL</dc:title>
  <dc:creator>lizbeth quezada</dc:creator>
  <cp:lastModifiedBy>lizbeth quezada</cp:lastModifiedBy>
  <cp:revision>58</cp:revision>
  <dcterms:created xsi:type="dcterms:W3CDTF">2020-05-14T17:14:04Z</dcterms:created>
  <dcterms:modified xsi:type="dcterms:W3CDTF">2021-05-09T18:35:05Z</dcterms:modified>
</cp:coreProperties>
</file>