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27/05/2021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27/05/2021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27/05/2021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27/05/2021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EVzmidAogTg?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901146"/>
            <a:ext cx="9144000" cy="1299277"/>
          </a:xfrm>
        </p:spPr>
        <p:txBody>
          <a:bodyPr>
            <a:normAutofit/>
          </a:bodyPr>
          <a:lstStyle/>
          <a:p>
            <a:pPr>
              <a:lnSpc>
                <a:spcPct val="107000"/>
              </a:lnSpc>
              <a:spcAft>
                <a:spcPts val="800"/>
              </a:spcAft>
            </a:pPr>
            <a:r>
              <a:rPr lang="es-MX" sz="4000" b="1" dirty="0">
                <a:solidFill>
                  <a:schemeClr val="accent1">
                    <a:lumMod val="40000"/>
                    <a:lumOff val="60000"/>
                  </a:schemeClr>
                </a:solidFill>
                <a:effectLst/>
                <a:latin typeface="Footlight MT Light" panose="0204060206030A020304" pitchFamily="18" charset="0"/>
                <a:ea typeface="Calibri" panose="020F0502020204030204" pitchFamily="34" charset="0"/>
                <a:cs typeface="Times New Roman" panose="02020603050405020304" pitchFamily="18" charset="0"/>
              </a:rPr>
              <a:t>EVALUACIÓN DE PROYECTOS SOCIALES</a:t>
            </a:r>
            <a:endParaRPr lang="es-MX" sz="4000" dirty="0">
              <a:solidFill>
                <a:schemeClr val="accent1">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ángulo 2">
            <a:extLst>
              <a:ext uri="{FF2B5EF4-FFF2-40B4-BE49-F238E27FC236}">
                <a16:creationId xmlns:a16="http://schemas.microsoft.com/office/drawing/2014/main" id="{B79F0776-B7EF-4508-9ACF-EC244F74762B}"/>
              </a:ext>
            </a:extLst>
          </p:cNvPr>
          <p:cNvSpPr/>
          <p:nvPr/>
        </p:nvSpPr>
        <p:spPr>
          <a:xfrm>
            <a:off x="1677179" y="4657578"/>
            <a:ext cx="9235220" cy="1754326"/>
          </a:xfrm>
          <a:prstGeom prst="rect">
            <a:avLst/>
          </a:prstGeom>
          <a:noFill/>
        </p:spPr>
        <p:txBody>
          <a:bodyPr wrap="none" lIns="91440" tIns="45720" rIns="91440" bIns="45720">
            <a:spAutoFit/>
          </a:bodyPr>
          <a:lstStyle/>
          <a:p>
            <a:pPr algn="ctr"/>
            <a:r>
              <a:rPr lang="es-ES" sz="5400" dirty="0">
                <a:solidFill>
                  <a:srgbClr val="00B0F0"/>
                </a:solidFill>
                <a:latin typeface="Bahnschrift Condensed" panose="020B0502040204020203" pitchFamily="34" charset="0"/>
              </a:rPr>
              <a:t>CAPTACIÓN Y ASIGNACION DE RECURSOS </a:t>
            </a:r>
          </a:p>
          <a:p>
            <a:pPr algn="ctr"/>
            <a:r>
              <a:rPr lang="es-ES" sz="5400" dirty="0">
                <a:solidFill>
                  <a:srgbClr val="00B0F0"/>
                </a:solidFill>
                <a:latin typeface="Bahnschrift Condensed" panose="020B0502040204020203" pitchFamily="34" charset="0"/>
              </a:rPr>
              <a:t>EN LA POLITICA SOCIAL</a:t>
            </a:r>
            <a:endParaRPr lang="es-ES" sz="5400" b="1" cap="none" spc="50" dirty="0">
              <a:ln w="9525" cmpd="sng">
                <a:solidFill>
                  <a:schemeClr val="accent1"/>
                </a:solidFill>
                <a:prstDash val="solid"/>
              </a:ln>
              <a:solidFill>
                <a:srgbClr val="00B0F0"/>
              </a:solidFill>
              <a:effectLst>
                <a:glow rad="38100">
                  <a:schemeClr val="accent1">
                    <a:alpha val="40000"/>
                  </a:schemeClr>
                </a:glow>
              </a:effectLst>
              <a:latin typeface="Bahnschrift Condensed" panose="020B0502040204020203" pitchFamily="34" charset="0"/>
            </a:endParaRP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5" name="Elementos multimedia en línea 4" title="Política Social">
            <a:hlinkClick r:id="" action="ppaction://media"/>
            <a:extLst>
              <a:ext uri="{FF2B5EF4-FFF2-40B4-BE49-F238E27FC236}">
                <a16:creationId xmlns:a16="http://schemas.microsoft.com/office/drawing/2014/main" id="{50783AC3-CC94-417E-9C86-5158FC5167B4}"/>
              </a:ext>
            </a:extLst>
          </p:cNvPr>
          <p:cNvPicPr>
            <a:picLocks noRot="1" noChangeAspect="1"/>
          </p:cNvPicPr>
          <p:nvPr>
            <a:videoFile r:link="rId1"/>
          </p:nvPr>
        </p:nvPicPr>
        <p:blipFill>
          <a:blip r:embed="rId3"/>
          <a:stretch>
            <a:fillRect/>
          </a:stretch>
        </p:blipFill>
        <p:spPr>
          <a:xfrm>
            <a:off x="463826" y="606220"/>
            <a:ext cx="10972800" cy="4840423"/>
          </a:xfrm>
          <a:prstGeom prst="rect">
            <a:avLst/>
          </a:prstGeom>
        </p:spPr>
      </p:pic>
    </p:spTree>
    <p:extLst>
      <p:ext uri="{BB962C8B-B14F-4D97-AF65-F5344CB8AC3E}">
        <p14:creationId xmlns:p14="http://schemas.microsoft.com/office/powerpoint/2010/main" val="2234622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5E8FBE67-8A9A-4570-9DC4-EF545993C666}"/>
              </a:ext>
            </a:extLst>
          </p:cNvPr>
          <p:cNvSpPr txBox="1"/>
          <p:nvPr/>
        </p:nvSpPr>
        <p:spPr>
          <a:xfrm>
            <a:off x="1378226" y="1025172"/>
            <a:ext cx="6096000" cy="2031325"/>
          </a:xfrm>
          <a:prstGeom prst="rect">
            <a:avLst/>
          </a:prstGeom>
          <a:noFill/>
        </p:spPr>
        <p:txBody>
          <a:bodyPr wrap="square">
            <a:spAutoFit/>
          </a:bodyPr>
          <a:lstStyle/>
          <a:p>
            <a:r>
              <a:rPr lang="es-ES" dirty="0"/>
              <a:t>La tributación ha sido la fuente tradicional de financiamiento de las políticas públicas en general. Sin embargo, es frecuente que se afirme que ya no puede recurrirse a ella, por cuanto se habría alcanzado el “techo tributario’’, tanto por razones económicas como políticas. Así se ha dicho que "El crecimiento del gasto público constituye, tal vez, el fenómeno más notable de las finanzas públicas del siglo veinte.</a:t>
            </a:r>
            <a:endParaRPr lang="es-MX" dirty="0"/>
          </a:p>
        </p:txBody>
      </p:sp>
      <p:sp>
        <p:nvSpPr>
          <p:cNvPr id="8" name="CuadroTexto 7">
            <a:extLst>
              <a:ext uri="{FF2B5EF4-FFF2-40B4-BE49-F238E27FC236}">
                <a16:creationId xmlns:a16="http://schemas.microsoft.com/office/drawing/2014/main" id="{9545EB48-346F-47D1-94DB-6D30BA6CB657}"/>
              </a:ext>
            </a:extLst>
          </p:cNvPr>
          <p:cNvSpPr txBox="1"/>
          <p:nvPr/>
        </p:nvSpPr>
        <p:spPr>
          <a:xfrm>
            <a:off x="4545496" y="3801504"/>
            <a:ext cx="6096000" cy="923330"/>
          </a:xfrm>
          <a:prstGeom prst="rect">
            <a:avLst/>
          </a:prstGeom>
          <a:noFill/>
        </p:spPr>
        <p:txBody>
          <a:bodyPr wrap="square">
            <a:spAutoFit/>
          </a:bodyPr>
          <a:lstStyle/>
          <a:p>
            <a:r>
              <a:rPr lang="es-ES" dirty="0"/>
              <a:t>Las fuentes suelen ser la tributación, la deuda pública, los recursos extra presupuestales y el financiamiento por los propios usuarios.</a:t>
            </a:r>
            <a:endParaRPr lang="es-MX" dirty="0"/>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D984255D-0FF5-483F-8722-D69EE4FEF3FC}"/>
              </a:ext>
            </a:extLst>
          </p:cNvPr>
          <p:cNvSpPr txBox="1"/>
          <p:nvPr/>
        </p:nvSpPr>
        <p:spPr>
          <a:xfrm>
            <a:off x="1908312" y="1160287"/>
            <a:ext cx="8150087" cy="2585323"/>
          </a:xfrm>
          <a:prstGeom prst="rect">
            <a:avLst/>
          </a:prstGeom>
          <a:noFill/>
        </p:spPr>
        <p:txBody>
          <a:bodyPr wrap="square">
            <a:spAutoFit/>
          </a:bodyPr>
          <a:lstStyle/>
          <a:p>
            <a:r>
              <a:rPr lang="es-ES" dirty="0"/>
              <a:t>La tributación ha sido la fuente tradicional de financiamiento de las políticas públicas en general. Sin embargo, es frecuente que se afirme que ya no puede recurrirse a ella, por cuanto se habría alcanzado el “techo tributario’’, tanto por razones económicas como políticas. Así se ha dicho que "El crecimiento del gasto público constituye, tal vez, el fenómeno más notable de las finanzas públicas del siglo veinte. A partir de la segunda mitad de este siglo un componente dominante de ese crecimiento ha sido el aumento de los gastos sociales, cuya creciente importancia se observa tanto en los países desarrollados como en los países en proceso de desarrollo” </a:t>
            </a:r>
            <a:endParaRPr lang="es-MX" dirty="0"/>
          </a:p>
        </p:txBody>
      </p:sp>
    </p:spTree>
    <p:extLst>
      <p:ext uri="{BB962C8B-B14F-4D97-AF65-F5344CB8AC3E}">
        <p14:creationId xmlns:p14="http://schemas.microsoft.com/office/powerpoint/2010/main" val="1128259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9A23E91E-0D0F-4F29-9978-9F4786989DE8}"/>
              </a:ext>
            </a:extLst>
          </p:cNvPr>
          <p:cNvSpPr txBox="1"/>
          <p:nvPr/>
        </p:nvSpPr>
        <p:spPr>
          <a:xfrm>
            <a:off x="2517912" y="1209406"/>
            <a:ext cx="8163339" cy="2585323"/>
          </a:xfrm>
          <a:prstGeom prst="rect">
            <a:avLst/>
          </a:prstGeom>
          <a:noFill/>
        </p:spPr>
        <p:txBody>
          <a:bodyPr wrap="square">
            <a:spAutoFit/>
          </a:bodyPr>
          <a:lstStyle/>
          <a:p>
            <a:r>
              <a:rPr lang="es-ES" dirty="0"/>
              <a:t>Si bien en éste como en otros aspectos suele tener poco sentido hablar de América Latina como una unidad respecto de la cual es posible formular predicados que se apliquen válidamente a sus partes, puede afirmarse que en la mayoría de los países de la región la presión tributaria todavía alcanza niveles inferiores a los que son propios de los países desarrollados (10% vs. 20%). En algunos casos incluso ella es sorprendentemente baja y todavía sería posible expandirla bastante más. Sin embargo, es evidente que tasas impositivas crecientes pueden llegar a desincentivar la inversión e incluso a generar fugas de capital, lo que explica la actitud conservadora de muchos gobiernos que tienden a limitar el crecimiento de la misma. </a:t>
            </a:r>
            <a:endParaRPr lang="es-MX" dirty="0"/>
          </a:p>
        </p:txBody>
      </p:sp>
    </p:spTree>
    <p:extLst>
      <p:ext uri="{BB962C8B-B14F-4D97-AF65-F5344CB8AC3E}">
        <p14:creationId xmlns:p14="http://schemas.microsoft.com/office/powerpoint/2010/main" val="1750024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76AF478A-66CF-4740-99D2-ECBC76994CDF}"/>
              </a:ext>
            </a:extLst>
          </p:cNvPr>
          <p:cNvSpPr txBox="1"/>
          <p:nvPr/>
        </p:nvSpPr>
        <p:spPr>
          <a:xfrm>
            <a:off x="2584174" y="689977"/>
            <a:ext cx="6096000" cy="369332"/>
          </a:xfrm>
          <a:prstGeom prst="rect">
            <a:avLst/>
          </a:prstGeom>
          <a:noFill/>
        </p:spPr>
        <p:txBody>
          <a:bodyPr wrap="square">
            <a:spAutoFit/>
          </a:bodyPr>
          <a:lstStyle/>
          <a:p>
            <a:r>
              <a:rPr lang="es-MX" b="1" dirty="0">
                <a:solidFill>
                  <a:srgbClr val="7030A0"/>
                </a:solidFill>
              </a:rPr>
              <a:t>ASIGNACIÓN DEL GASTO PÚBLICO</a:t>
            </a:r>
          </a:p>
        </p:txBody>
      </p:sp>
      <p:sp>
        <p:nvSpPr>
          <p:cNvPr id="8" name="CuadroTexto 7">
            <a:extLst>
              <a:ext uri="{FF2B5EF4-FFF2-40B4-BE49-F238E27FC236}">
                <a16:creationId xmlns:a16="http://schemas.microsoft.com/office/drawing/2014/main" id="{CB13BD8B-E82A-475A-B084-FC66652FFA14}"/>
              </a:ext>
            </a:extLst>
          </p:cNvPr>
          <p:cNvSpPr txBox="1"/>
          <p:nvPr/>
        </p:nvSpPr>
        <p:spPr>
          <a:xfrm>
            <a:off x="3048000" y="2139652"/>
            <a:ext cx="6096000" cy="2585323"/>
          </a:xfrm>
          <a:prstGeom prst="rect">
            <a:avLst/>
          </a:prstGeom>
          <a:noFill/>
        </p:spPr>
        <p:txBody>
          <a:bodyPr wrap="square">
            <a:spAutoFit/>
          </a:bodyPr>
          <a:lstStyle/>
          <a:p>
            <a:r>
              <a:rPr lang="es-ES" dirty="0"/>
              <a:t>Un problema central de las decisiones públicas estriba en que los recursos siempre son escasos para satisfacer las necesidades existentes. Su asignación a determinados objetivos implica, en todos los casos, sacrificar otros. De allí deriva la preocupación por generar mayor bienestar del que la comunidad obtendría si los recursos se gastaran en usos alternativos. Todo sistema social establece un mecanismo de racionamiento, que puede adoptar diferentes formas y basarse en principios también muy variados</a:t>
            </a:r>
            <a:endParaRPr lang="es-MX" dirty="0"/>
          </a:p>
        </p:txBody>
      </p:sp>
    </p:spTree>
    <p:extLst>
      <p:ext uri="{BB962C8B-B14F-4D97-AF65-F5344CB8AC3E}">
        <p14:creationId xmlns:p14="http://schemas.microsoft.com/office/powerpoint/2010/main" val="28924319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4ACB2B55-F541-4F5C-9F7B-94245C48E772}"/>
              </a:ext>
            </a:extLst>
          </p:cNvPr>
          <p:cNvSpPr txBox="1"/>
          <p:nvPr/>
        </p:nvSpPr>
        <p:spPr>
          <a:xfrm>
            <a:off x="2252870" y="1311965"/>
            <a:ext cx="6891130" cy="2862322"/>
          </a:xfrm>
          <a:prstGeom prst="rect">
            <a:avLst/>
          </a:prstGeom>
          <a:noFill/>
        </p:spPr>
        <p:txBody>
          <a:bodyPr wrap="square">
            <a:spAutoFit/>
          </a:bodyPr>
          <a:lstStyle/>
          <a:p>
            <a:r>
              <a:rPr lang="es-ES" dirty="0"/>
              <a:t>La política social demanda recursos requeridos también por otros sectores. La distribución entre ellos se relaciona con la concepción que se tenga del gasto social. Si éste es concebido sólo como consumo, se argumentará que incrementa la carga fiscal y así desincentiva a los productores. Para evitar ese evento se recomendará la eliminación o reducción de los servicios sociales existentes y evitar futuras creaciones. En esta perspectiva, el gasto social se ve como frenando el crecimiento económico, lo que hace necesario, por tanto, estimar adecuadamente cuánto bienestar puede permitirse un país, sin sobrecargar su economía.</a:t>
            </a:r>
            <a:endParaRPr lang="es-MX" dirty="0"/>
          </a:p>
        </p:txBody>
      </p:sp>
    </p:spTree>
    <p:extLst>
      <p:ext uri="{BB962C8B-B14F-4D97-AF65-F5344CB8AC3E}">
        <p14:creationId xmlns:p14="http://schemas.microsoft.com/office/powerpoint/2010/main" val="30387326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972BABBB-4FAF-4000-A4DD-83F8AD7B4139}"/>
              </a:ext>
            </a:extLst>
          </p:cNvPr>
          <p:cNvSpPr txBox="1"/>
          <p:nvPr/>
        </p:nvSpPr>
        <p:spPr>
          <a:xfrm>
            <a:off x="2756453" y="809247"/>
            <a:ext cx="6096000" cy="646331"/>
          </a:xfrm>
          <a:prstGeom prst="rect">
            <a:avLst/>
          </a:prstGeom>
          <a:noFill/>
        </p:spPr>
        <p:txBody>
          <a:bodyPr wrap="square">
            <a:spAutoFit/>
          </a:bodyPr>
          <a:lstStyle/>
          <a:p>
            <a:r>
              <a:rPr lang="es-ES" b="1" dirty="0">
                <a:solidFill>
                  <a:srgbClr val="7030A0"/>
                </a:solidFill>
              </a:rPr>
              <a:t>LAS NECESIDADES HUMANAS COMO RAÍZ DE LAS POLÍTICAS SOCIALES</a:t>
            </a:r>
            <a:endParaRPr lang="es-MX" b="1" dirty="0">
              <a:solidFill>
                <a:srgbClr val="7030A0"/>
              </a:solidFill>
            </a:endParaRPr>
          </a:p>
        </p:txBody>
      </p:sp>
      <p:sp>
        <p:nvSpPr>
          <p:cNvPr id="6" name="CuadroTexto 5">
            <a:extLst>
              <a:ext uri="{FF2B5EF4-FFF2-40B4-BE49-F238E27FC236}">
                <a16:creationId xmlns:a16="http://schemas.microsoft.com/office/drawing/2014/main" id="{E01EFFF5-4048-47FA-8B85-63264DAFA6F7}"/>
              </a:ext>
            </a:extLst>
          </p:cNvPr>
          <p:cNvSpPr txBox="1"/>
          <p:nvPr/>
        </p:nvSpPr>
        <p:spPr>
          <a:xfrm>
            <a:off x="1338469" y="1724802"/>
            <a:ext cx="9700591" cy="2308324"/>
          </a:xfrm>
          <a:prstGeom prst="rect">
            <a:avLst/>
          </a:prstGeom>
          <a:noFill/>
        </p:spPr>
        <p:txBody>
          <a:bodyPr wrap="square">
            <a:spAutoFit/>
          </a:bodyPr>
          <a:lstStyle/>
          <a:p>
            <a:r>
              <a:rPr lang="es-ES" dirty="0"/>
              <a:t>Las políticas sociales constituyen respuestas estructuradas que el Estado elabora sea para enfrentar problemas coyunturales, sea para cumplir funciones que son consideradas de su responsabilidad. Así, por ejemplo, los países latinoamericanos con fuerte inmigración aplicaron políticas educacionales para responder a la necesidad de crear una identidad nacional y lograr la integración de los inmigrantes que no hablaban el idioma del país, o para superar el problema del analfabetismo. En muchos casos se tuvo éxito, con lo que arraigó en la conciencia social la idea que proporcionar educación a la población es una tarea que corresponde al Estado. El cumplimiento de esta función no le fue disputado por otros agentes sociales.</a:t>
            </a:r>
            <a:endParaRPr lang="es-MX" dirty="0"/>
          </a:p>
        </p:txBody>
      </p:sp>
    </p:spTree>
    <p:extLst>
      <p:ext uri="{BB962C8B-B14F-4D97-AF65-F5344CB8AC3E}">
        <p14:creationId xmlns:p14="http://schemas.microsoft.com/office/powerpoint/2010/main" val="12505775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DB3AE8CD-AAF7-442E-AC56-E911EEA334F1}"/>
              </a:ext>
            </a:extLst>
          </p:cNvPr>
          <p:cNvSpPr txBox="1"/>
          <p:nvPr/>
        </p:nvSpPr>
        <p:spPr>
          <a:xfrm>
            <a:off x="1868556" y="1503548"/>
            <a:ext cx="7434469" cy="2031325"/>
          </a:xfrm>
          <a:prstGeom prst="rect">
            <a:avLst/>
          </a:prstGeom>
          <a:noFill/>
        </p:spPr>
        <p:txBody>
          <a:bodyPr wrap="square">
            <a:spAutoFit/>
          </a:bodyPr>
          <a:lstStyle/>
          <a:p>
            <a:r>
              <a:rPr lang="es-ES" dirty="0"/>
              <a:t>La primer alternativa da lugar tanto a políticas (permanentes) de creación de capital humano, como a programas de naturaleza asistencial destinados a enfrentar problemas sociales propios de la coyuntura. La segunda opción identifica campos de acción definidos en función del carácter prioritario que se atribuye a la atención de una población-objetivo particular. Si bien tales programas tienen efectos económicos, pueden ser considerados parte de la política social dada su naturaleza.</a:t>
            </a:r>
            <a:endParaRPr lang="es-MX" dirty="0"/>
          </a:p>
        </p:txBody>
      </p:sp>
    </p:spTree>
    <p:extLst>
      <p:ext uri="{BB962C8B-B14F-4D97-AF65-F5344CB8AC3E}">
        <p14:creationId xmlns:p14="http://schemas.microsoft.com/office/powerpoint/2010/main" val="1829872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9D4DE42A-D184-435A-9805-47C3E8B094D8}"/>
              </a:ext>
            </a:extLst>
          </p:cNvPr>
          <p:cNvSpPr txBox="1"/>
          <p:nvPr/>
        </p:nvSpPr>
        <p:spPr>
          <a:xfrm>
            <a:off x="3048000" y="2832149"/>
            <a:ext cx="6096000" cy="1200329"/>
          </a:xfrm>
          <a:prstGeom prst="rect">
            <a:avLst/>
          </a:prstGeom>
          <a:noFill/>
        </p:spPr>
        <p:txBody>
          <a:bodyPr wrap="square">
            <a:spAutoFit/>
          </a:bodyPr>
          <a:lstStyle/>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ACTIVIDAD MAPA DE AGUA MALA</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Realiza un mapa de agua mala en donde menciones lo más importante de cada uno de los subtemas del tema.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8904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783</Words>
  <Application>Microsoft Office PowerPoint</Application>
  <PresentationFormat>Panorámica</PresentationFormat>
  <Paragraphs>16</Paragraphs>
  <Slides>10</Slides>
  <Notes>0</Notes>
  <HiddenSlides>0</HiddenSlides>
  <MMClips>1</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Bahnschrift Condensed</vt:lpstr>
      <vt:lpstr>Calibri</vt:lpstr>
      <vt:lpstr>Calibri Light</vt:lpstr>
      <vt:lpstr>Footlight MT Light</vt:lpstr>
      <vt:lpstr>Tema de Office</vt:lpstr>
      <vt:lpstr>EVALUACIÓN DE PROYECTOS SOCIALES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69</cp:revision>
  <dcterms:created xsi:type="dcterms:W3CDTF">2020-05-14T17:14:04Z</dcterms:created>
  <dcterms:modified xsi:type="dcterms:W3CDTF">2021-05-27T19:28:34Z</dcterms:modified>
</cp:coreProperties>
</file>