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5244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86058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644615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86355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276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5BD3978-39DA-4D1A-8354-B0051C7D71DF}" type="datetimeFigureOut">
              <a:rPr lang="es-MX" smtClean="0"/>
              <a:t>27/05/2021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6354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5BD3978-39DA-4D1A-8354-B0051C7D71DF}" type="datetimeFigureOut">
              <a:rPr lang="es-MX" smtClean="0"/>
              <a:t>27/05/2021</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42732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5BD3978-39DA-4D1A-8354-B0051C7D71DF}" type="datetimeFigureOut">
              <a:rPr lang="es-MX" smtClean="0"/>
              <a:t>27/05/2021</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32887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BD3978-39DA-4D1A-8354-B0051C7D71DF}" type="datetimeFigureOut">
              <a:rPr lang="es-MX" smtClean="0"/>
              <a:t>27/05/2021</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16560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27/05/2021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477321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27/05/2021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4717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D3978-39DA-4D1A-8354-B0051C7D71DF}" type="datetimeFigureOut">
              <a:rPr lang="es-MX" smtClean="0"/>
              <a:t>27/05/2021</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C8818-FF1C-473C-81C7-2EFDA8A9AE0D}" type="slidenum">
              <a:rPr lang="es-MX" smtClean="0"/>
              <a:t>‹Nº›</a:t>
            </a:fld>
            <a:endParaRPr lang="es-MX"/>
          </a:p>
        </p:txBody>
      </p:sp>
    </p:spTree>
    <p:extLst>
      <p:ext uri="{BB962C8B-B14F-4D97-AF65-F5344CB8AC3E}">
        <p14:creationId xmlns:p14="http://schemas.microsoft.com/office/powerpoint/2010/main" val="20429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zJhHZl3MB_U?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56574" y="901146"/>
            <a:ext cx="9144000" cy="1299277"/>
          </a:xfrm>
        </p:spPr>
        <p:txBody>
          <a:bodyPr>
            <a:normAutofit/>
          </a:bodyPr>
          <a:lstStyle/>
          <a:p>
            <a:pPr>
              <a:lnSpc>
                <a:spcPct val="107000"/>
              </a:lnSpc>
              <a:spcAft>
                <a:spcPts val="800"/>
              </a:spcAft>
            </a:pPr>
            <a:r>
              <a:rPr lang="es-MX" sz="4000" b="1" dirty="0">
                <a:solidFill>
                  <a:schemeClr val="accent1">
                    <a:lumMod val="40000"/>
                    <a:lumOff val="60000"/>
                  </a:schemeClr>
                </a:solidFill>
                <a:effectLst/>
                <a:latin typeface="Footlight MT Light" panose="0204060206030A020304" pitchFamily="18" charset="0"/>
                <a:ea typeface="Calibri" panose="020F0502020204030204" pitchFamily="34" charset="0"/>
                <a:cs typeface="Times New Roman" panose="02020603050405020304" pitchFamily="18" charset="0"/>
              </a:rPr>
              <a:t>EVALUACIÓN DE PROYECTOS SOCIALES</a:t>
            </a:r>
            <a:endParaRPr lang="es-MX" sz="4000" dirty="0">
              <a:solidFill>
                <a:schemeClr val="accent1">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ángulo 3">
            <a:extLst>
              <a:ext uri="{FF2B5EF4-FFF2-40B4-BE49-F238E27FC236}">
                <a16:creationId xmlns:a16="http://schemas.microsoft.com/office/drawing/2014/main" id="{F7236258-F497-4C8C-B9D0-77FF8D6485FD}"/>
              </a:ext>
            </a:extLst>
          </p:cNvPr>
          <p:cNvSpPr/>
          <p:nvPr/>
        </p:nvSpPr>
        <p:spPr>
          <a:xfrm>
            <a:off x="1677179" y="4657578"/>
            <a:ext cx="9235220" cy="1754326"/>
          </a:xfrm>
          <a:prstGeom prst="rect">
            <a:avLst/>
          </a:prstGeom>
          <a:noFill/>
        </p:spPr>
        <p:txBody>
          <a:bodyPr wrap="none" lIns="91440" tIns="45720" rIns="91440" bIns="45720">
            <a:spAutoFit/>
          </a:bodyPr>
          <a:lstStyle/>
          <a:p>
            <a:pPr algn="ctr"/>
            <a:r>
              <a:rPr lang="es-ES" sz="5400" dirty="0">
                <a:solidFill>
                  <a:srgbClr val="00B0F0"/>
                </a:solidFill>
                <a:latin typeface="Bahnschrift Condensed" panose="020B0502040204020203" pitchFamily="34" charset="0"/>
              </a:rPr>
              <a:t>CAPTACIÓN Y ASIGNACION DE RECURSOS </a:t>
            </a:r>
          </a:p>
          <a:p>
            <a:pPr algn="ctr"/>
            <a:r>
              <a:rPr lang="es-ES" sz="5400" dirty="0">
                <a:solidFill>
                  <a:srgbClr val="00B0F0"/>
                </a:solidFill>
                <a:latin typeface="Bahnschrift Condensed" panose="020B0502040204020203" pitchFamily="34" charset="0"/>
              </a:rPr>
              <a:t>EN LA POLITICA SOCIAL</a:t>
            </a:r>
            <a:endParaRPr lang="es-ES" sz="5400" b="1" cap="none" spc="50" dirty="0">
              <a:ln w="9525" cmpd="sng">
                <a:solidFill>
                  <a:schemeClr val="accent1"/>
                </a:solidFill>
                <a:prstDash val="solid"/>
              </a:ln>
              <a:solidFill>
                <a:srgbClr val="00B0F0"/>
              </a:solidFill>
              <a:effectLst>
                <a:glow rad="38100">
                  <a:schemeClr val="accent1">
                    <a:alpha val="40000"/>
                  </a:schemeClr>
                </a:glow>
              </a:effectLst>
              <a:latin typeface="Bahnschrift Condensed" panose="020B0502040204020203" pitchFamily="34" charset="0"/>
            </a:endParaRPr>
          </a:p>
        </p:txBody>
      </p:sp>
    </p:spTree>
    <p:extLst>
      <p:ext uri="{BB962C8B-B14F-4D97-AF65-F5344CB8AC3E}">
        <p14:creationId xmlns:p14="http://schemas.microsoft.com/office/powerpoint/2010/main" val="3290219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3" name="Elementos multimedia en línea 2" title="Aprende lo básico de un plan estratégico y cómo diferenciarse en menos de dos minutos">
            <a:hlinkClick r:id="" action="ppaction://media"/>
            <a:extLst>
              <a:ext uri="{FF2B5EF4-FFF2-40B4-BE49-F238E27FC236}">
                <a16:creationId xmlns:a16="http://schemas.microsoft.com/office/drawing/2014/main" id="{2B939973-EE6B-412D-BD3B-A471E2773DB5}"/>
              </a:ext>
            </a:extLst>
          </p:cNvPr>
          <p:cNvPicPr>
            <a:picLocks noRot="1" noChangeAspect="1"/>
          </p:cNvPicPr>
          <p:nvPr>
            <a:videoFile r:link="rId1"/>
          </p:nvPr>
        </p:nvPicPr>
        <p:blipFill>
          <a:blip r:embed="rId3"/>
          <a:stretch>
            <a:fillRect/>
          </a:stretch>
        </p:blipFill>
        <p:spPr>
          <a:xfrm>
            <a:off x="490330" y="523858"/>
            <a:ext cx="10946296" cy="4949290"/>
          </a:xfrm>
          <a:prstGeom prst="rect">
            <a:avLst/>
          </a:prstGeom>
        </p:spPr>
      </p:pic>
    </p:spTree>
    <p:extLst>
      <p:ext uri="{BB962C8B-B14F-4D97-AF65-F5344CB8AC3E}">
        <p14:creationId xmlns:p14="http://schemas.microsoft.com/office/powerpoint/2010/main" val="37870625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CuadroTexto 4">
            <a:extLst>
              <a:ext uri="{FF2B5EF4-FFF2-40B4-BE49-F238E27FC236}">
                <a16:creationId xmlns:a16="http://schemas.microsoft.com/office/drawing/2014/main" id="{496E4713-8486-4C08-8EC1-16F039D933F6}"/>
              </a:ext>
            </a:extLst>
          </p:cNvPr>
          <p:cNvSpPr txBox="1"/>
          <p:nvPr/>
        </p:nvSpPr>
        <p:spPr>
          <a:xfrm>
            <a:off x="2756453" y="756238"/>
            <a:ext cx="6096000" cy="369332"/>
          </a:xfrm>
          <a:prstGeom prst="rect">
            <a:avLst/>
          </a:prstGeom>
          <a:noFill/>
        </p:spPr>
        <p:txBody>
          <a:bodyPr wrap="square">
            <a:spAutoFit/>
          </a:bodyPr>
          <a:lstStyle/>
          <a:p>
            <a:r>
              <a:rPr lang="es-ES" b="1" dirty="0">
                <a:solidFill>
                  <a:srgbClr val="7030A0"/>
                </a:solidFill>
              </a:rPr>
              <a:t>LOS DESTINATARIOS DE LAS POLÍTICAS SOCIALES </a:t>
            </a:r>
            <a:endParaRPr lang="es-MX" b="1" dirty="0">
              <a:solidFill>
                <a:srgbClr val="7030A0"/>
              </a:solidFill>
            </a:endParaRPr>
          </a:p>
        </p:txBody>
      </p:sp>
      <p:sp>
        <p:nvSpPr>
          <p:cNvPr id="8" name="CuadroTexto 7">
            <a:extLst>
              <a:ext uri="{FF2B5EF4-FFF2-40B4-BE49-F238E27FC236}">
                <a16:creationId xmlns:a16="http://schemas.microsoft.com/office/drawing/2014/main" id="{DAA87884-DC67-4966-90EC-89AF68747410}"/>
              </a:ext>
            </a:extLst>
          </p:cNvPr>
          <p:cNvSpPr txBox="1"/>
          <p:nvPr/>
        </p:nvSpPr>
        <p:spPr>
          <a:xfrm>
            <a:off x="649357" y="1397675"/>
            <a:ext cx="6096000" cy="2031325"/>
          </a:xfrm>
          <a:prstGeom prst="rect">
            <a:avLst/>
          </a:prstGeom>
          <a:noFill/>
        </p:spPr>
        <p:txBody>
          <a:bodyPr wrap="square">
            <a:spAutoFit/>
          </a:bodyPr>
          <a:lstStyle/>
          <a:p>
            <a:r>
              <a:rPr lang="es-ES" dirty="0"/>
              <a:t>En las políticas sociales lo declarado suele no coincidir con la realidad, aunque esas diferencias son difíciles de captar si no existen estudios pormenorizados sobre quiénes son los beneficiarios del gasto social. La evaluación de la acción social del Estado, a través de su desagregación en planes, programas y proyectos, debe efectuarse en el marco de las prioridades que el gobierno se ha dado en una coyuntura determinada.</a:t>
            </a:r>
            <a:endParaRPr lang="es-MX" dirty="0"/>
          </a:p>
        </p:txBody>
      </p:sp>
      <p:sp>
        <p:nvSpPr>
          <p:cNvPr id="9" name="CuadroTexto 8">
            <a:extLst>
              <a:ext uri="{FF2B5EF4-FFF2-40B4-BE49-F238E27FC236}">
                <a16:creationId xmlns:a16="http://schemas.microsoft.com/office/drawing/2014/main" id="{6A98044A-F273-4F48-A612-16F463D2784F}"/>
              </a:ext>
            </a:extLst>
          </p:cNvPr>
          <p:cNvSpPr txBox="1"/>
          <p:nvPr/>
        </p:nvSpPr>
        <p:spPr>
          <a:xfrm>
            <a:off x="4784034" y="3705999"/>
            <a:ext cx="6096000" cy="1754326"/>
          </a:xfrm>
          <a:prstGeom prst="rect">
            <a:avLst/>
          </a:prstGeom>
          <a:noFill/>
        </p:spPr>
        <p:txBody>
          <a:bodyPr wrap="square">
            <a:spAutoFit/>
          </a:bodyPr>
          <a:lstStyle/>
          <a:p>
            <a:r>
              <a:rPr lang="es-ES" dirty="0"/>
              <a:t>Para ello puede ser conveniente considerar un modelo de análisis del gasto público social, que tome en cuenta el tipo de necesidades que atienden y las poblaciones-objetiva de los programas. A través de él pueden interpretarse las prioridades del Estado y su estrategia, al priorizar ciertos sectores sociales y determinadas poblaciones-objetivo.</a:t>
            </a:r>
            <a:endParaRPr lang="es-MX" dirty="0"/>
          </a:p>
        </p:txBody>
      </p:sp>
    </p:spTree>
    <p:extLst>
      <p:ext uri="{BB962C8B-B14F-4D97-AF65-F5344CB8AC3E}">
        <p14:creationId xmlns:p14="http://schemas.microsoft.com/office/powerpoint/2010/main" val="1807723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CuadroTexto 6">
            <a:extLst>
              <a:ext uri="{FF2B5EF4-FFF2-40B4-BE49-F238E27FC236}">
                <a16:creationId xmlns:a16="http://schemas.microsoft.com/office/drawing/2014/main" id="{A36FE70B-37B4-4D83-AA65-77F7C47E656A}"/>
              </a:ext>
            </a:extLst>
          </p:cNvPr>
          <p:cNvSpPr txBox="1"/>
          <p:nvPr/>
        </p:nvSpPr>
        <p:spPr>
          <a:xfrm>
            <a:off x="2007704" y="1669775"/>
            <a:ext cx="8176591" cy="2585323"/>
          </a:xfrm>
          <a:prstGeom prst="rect">
            <a:avLst/>
          </a:prstGeom>
          <a:noFill/>
        </p:spPr>
        <p:txBody>
          <a:bodyPr wrap="square">
            <a:spAutoFit/>
          </a:bodyPr>
          <a:lstStyle/>
          <a:p>
            <a:r>
              <a:rPr lang="es-ES" dirty="0"/>
              <a:t>Una clasificación posible de los destinatarios de la política social distingue entre individuos, familias y organizaciones. Los individuos que reciben atención pueden ser los que forman parte de diferentes grupos etarios (infancia, juventud, tercera edad) o de género (la mujer) o los que presentan algún tipo de vulnerabilidad (discapacitados, analfabetos, desnutridos). También son poblaciones-objetivo los carenciados, como sucede con los habitantes de poblaciones marginales, o que se encuentran en situaciones de extrema pobreza. Asimismo, hay organizaciones que aparecen como grupo focal por su carácter comunitario u ocupacional y por presentar carencias específicas, o por demandar la atención estatal para solucionar necesidades sentidas. </a:t>
            </a:r>
            <a:endParaRPr lang="es-MX" dirty="0"/>
          </a:p>
        </p:txBody>
      </p:sp>
    </p:spTree>
    <p:extLst>
      <p:ext uri="{BB962C8B-B14F-4D97-AF65-F5344CB8AC3E}">
        <p14:creationId xmlns:p14="http://schemas.microsoft.com/office/powerpoint/2010/main" val="34747261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FF878649-3356-4335-8FA4-DB6CD9661D6B}"/>
              </a:ext>
            </a:extLst>
          </p:cNvPr>
          <p:cNvSpPr txBox="1"/>
          <p:nvPr/>
        </p:nvSpPr>
        <p:spPr>
          <a:xfrm>
            <a:off x="2875721" y="795995"/>
            <a:ext cx="6096000" cy="369332"/>
          </a:xfrm>
          <a:prstGeom prst="rect">
            <a:avLst/>
          </a:prstGeom>
          <a:noFill/>
        </p:spPr>
        <p:txBody>
          <a:bodyPr wrap="square">
            <a:spAutoFit/>
          </a:bodyPr>
          <a:lstStyle/>
          <a:p>
            <a:r>
              <a:rPr lang="es-ES" b="1" dirty="0">
                <a:solidFill>
                  <a:srgbClr val="7030A0"/>
                </a:solidFill>
              </a:rPr>
              <a:t>LA MATRIZ DEL GASTO SOCIAL</a:t>
            </a:r>
            <a:endParaRPr lang="es-MX" b="1" dirty="0">
              <a:solidFill>
                <a:srgbClr val="7030A0"/>
              </a:solidFill>
            </a:endParaRPr>
          </a:p>
        </p:txBody>
      </p:sp>
      <p:sp>
        <p:nvSpPr>
          <p:cNvPr id="6" name="CuadroTexto 5">
            <a:extLst>
              <a:ext uri="{FF2B5EF4-FFF2-40B4-BE49-F238E27FC236}">
                <a16:creationId xmlns:a16="http://schemas.microsoft.com/office/drawing/2014/main" id="{F0786358-F2A1-423B-A2B6-9F71B98405E4}"/>
              </a:ext>
            </a:extLst>
          </p:cNvPr>
          <p:cNvSpPr txBox="1"/>
          <p:nvPr/>
        </p:nvSpPr>
        <p:spPr>
          <a:xfrm>
            <a:off x="530087" y="1308149"/>
            <a:ext cx="6096000" cy="1200329"/>
          </a:xfrm>
          <a:prstGeom prst="rect">
            <a:avLst/>
          </a:prstGeom>
          <a:noFill/>
        </p:spPr>
        <p:txBody>
          <a:bodyPr wrap="square">
            <a:spAutoFit/>
          </a:bodyPr>
          <a:lstStyle/>
          <a:p>
            <a:r>
              <a:rPr lang="es-ES" dirty="0"/>
              <a:t>Si se consideran conjuntamente las "necesidades” y los "destinatarios” (población-objetivo por tramos de ingreso) de los programas sociales puede construirse una matriz: que muestra cómo se asigna el gasto público en el sector. </a:t>
            </a:r>
            <a:endParaRPr lang="es-MX" dirty="0"/>
          </a:p>
        </p:txBody>
      </p:sp>
      <p:sp>
        <p:nvSpPr>
          <p:cNvPr id="8" name="CuadroTexto 7">
            <a:extLst>
              <a:ext uri="{FF2B5EF4-FFF2-40B4-BE49-F238E27FC236}">
                <a16:creationId xmlns:a16="http://schemas.microsoft.com/office/drawing/2014/main" id="{8CA2D415-F1C0-4527-BE5C-6E56D6352E64}"/>
              </a:ext>
            </a:extLst>
          </p:cNvPr>
          <p:cNvSpPr txBox="1"/>
          <p:nvPr/>
        </p:nvSpPr>
        <p:spPr>
          <a:xfrm>
            <a:off x="4373217" y="2624796"/>
            <a:ext cx="6096000" cy="2862322"/>
          </a:xfrm>
          <a:prstGeom prst="rect">
            <a:avLst/>
          </a:prstGeom>
          <a:noFill/>
        </p:spPr>
        <p:txBody>
          <a:bodyPr wrap="square">
            <a:spAutoFit/>
          </a:bodyPr>
          <a:lstStyle/>
          <a:p>
            <a:r>
              <a:rPr lang="es-ES" dirty="0"/>
              <a:t>Esta clasificación de la población-objetivo se utiliza sólo a título de ejemplo, ya que otros tipos de criterios pueden ser igualmente válidos e, inclusive en ocasiones, encontrarse más fácilmente disponibles. Así sucede con la categorización según localización espacial, jerarquizando a la población por los distintos niveles de criticidad que se manifiestan como resultado de la utilización de indicadores que miden las necesidades básicas insatisfechas. Este es el tipo de resultados que se pretende alcanzar mediante la elaboración de los mapas de pobreza.</a:t>
            </a:r>
            <a:endParaRPr lang="es-MX" dirty="0"/>
          </a:p>
        </p:txBody>
      </p:sp>
    </p:spTree>
    <p:extLst>
      <p:ext uri="{BB962C8B-B14F-4D97-AF65-F5344CB8AC3E}">
        <p14:creationId xmlns:p14="http://schemas.microsoft.com/office/powerpoint/2010/main" val="25144430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2104B4C9-F055-4266-AD4C-2F07208B51EE}"/>
              </a:ext>
            </a:extLst>
          </p:cNvPr>
          <p:cNvSpPr txBox="1"/>
          <p:nvPr/>
        </p:nvSpPr>
        <p:spPr>
          <a:xfrm>
            <a:off x="649357" y="821708"/>
            <a:ext cx="9448800" cy="2031325"/>
          </a:xfrm>
          <a:prstGeom prst="rect">
            <a:avLst/>
          </a:prstGeom>
          <a:noFill/>
        </p:spPr>
        <p:txBody>
          <a:bodyPr wrap="square">
            <a:spAutoFit/>
          </a:bodyPr>
          <a:lstStyle/>
          <a:p>
            <a:r>
              <a:rPr lang="es-ES" dirty="0"/>
              <a:t>Los programas que generan los sistemas de prestación de servicios se pueden dividir en: </a:t>
            </a:r>
          </a:p>
          <a:p>
            <a:pPr marL="400050" indent="-400050">
              <a:buAutoNum type="romanLcParenR"/>
            </a:pPr>
            <a:r>
              <a:rPr lang="es-ES" dirty="0"/>
              <a:t>Permanentes, que producen estructuras estables para la entrega de satisfactores, como sucede, por ejemplo, con los efectores de salud articulados en un sistema con grados de complejidad creciente; </a:t>
            </a:r>
          </a:p>
          <a:p>
            <a:pPr marL="400050" indent="-400050">
              <a:buAutoNum type="romanLcParenR"/>
            </a:pPr>
            <a:r>
              <a:rPr lang="es-ES" dirty="0"/>
              <a:t>Temporarios, que normalmente se traducen en proyectos destinados a atender problemas específicos, que tienen poca o ninguna vinculación con la estructura permanente. Sería el caso, dentro del mismo sector salud, de programas tales como los de malaria, mal de </a:t>
            </a:r>
            <a:r>
              <a:rPr lang="es-ES" dirty="0" err="1"/>
              <a:t>chagas</a:t>
            </a:r>
            <a:r>
              <a:rPr lang="es-ES" dirty="0"/>
              <a:t>, </a:t>
            </a:r>
            <a:r>
              <a:rPr lang="es-ES" dirty="0" err="1"/>
              <a:t>etc</a:t>
            </a:r>
            <a:endParaRPr lang="es-MX" dirty="0"/>
          </a:p>
        </p:txBody>
      </p:sp>
      <p:sp>
        <p:nvSpPr>
          <p:cNvPr id="6" name="CuadroTexto 5">
            <a:extLst>
              <a:ext uri="{FF2B5EF4-FFF2-40B4-BE49-F238E27FC236}">
                <a16:creationId xmlns:a16="http://schemas.microsoft.com/office/drawing/2014/main" id="{0972CA1C-7BC9-452C-95A1-52ADE4A664F7}"/>
              </a:ext>
            </a:extLst>
          </p:cNvPr>
          <p:cNvSpPr txBox="1"/>
          <p:nvPr/>
        </p:nvSpPr>
        <p:spPr>
          <a:xfrm>
            <a:off x="3909391" y="4136840"/>
            <a:ext cx="6096000" cy="923330"/>
          </a:xfrm>
          <a:prstGeom prst="rect">
            <a:avLst/>
          </a:prstGeom>
          <a:noFill/>
        </p:spPr>
        <p:txBody>
          <a:bodyPr wrap="square">
            <a:spAutoFit/>
          </a:bodyPr>
          <a:lstStyle/>
          <a:p>
            <a:r>
              <a:rPr lang="es-ES" dirty="0"/>
              <a:t>Para tener una comprensión más adecuada de cómo funciona cada uno de los sectores, se debe distinguir, en cada uno de ellos, el tipo de necesidades específicas que atienden.</a:t>
            </a:r>
            <a:endParaRPr lang="es-MX" dirty="0"/>
          </a:p>
        </p:txBody>
      </p:sp>
    </p:spTree>
    <p:extLst>
      <p:ext uri="{BB962C8B-B14F-4D97-AF65-F5344CB8AC3E}">
        <p14:creationId xmlns:p14="http://schemas.microsoft.com/office/powerpoint/2010/main" val="6471022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59595C29-58D8-4BBD-97C6-D963ADB8707F}"/>
              </a:ext>
            </a:extLst>
          </p:cNvPr>
          <p:cNvSpPr txBox="1"/>
          <p:nvPr/>
        </p:nvSpPr>
        <p:spPr>
          <a:xfrm>
            <a:off x="2703444" y="2098599"/>
            <a:ext cx="6096000" cy="2031325"/>
          </a:xfrm>
          <a:prstGeom prst="rect">
            <a:avLst/>
          </a:prstGeom>
          <a:noFill/>
        </p:spPr>
        <p:txBody>
          <a:bodyPr wrap="square">
            <a:spAutoFit/>
          </a:bodyPr>
          <a:lstStyle/>
          <a:p>
            <a:r>
              <a:rPr lang="es-ES" dirty="0"/>
              <a:t>La planificación estratégica plantea un enfoque alternativo, dado que no se centra en sectores, sino en problemas clave. Por lo tanto, dimensiona la política social en áreas-problema prioritarias. Si se pretende aplicar el modelo descriptivo anterior, con el objetivo de determinar los grupos sociales que reciben los subsidios resultantes de la implementación de las políticas sociales.</a:t>
            </a:r>
            <a:endParaRPr lang="es-MX" dirty="0"/>
          </a:p>
        </p:txBody>
      </p:sp>
    </p:spTree>
    <p:extLst>
      <p:ext uri="{BB962C8B-B14F-4D97-AF65-F5344CB8AC3E}">
        <p14:creationId xmlns:p14="http://schemas.microsoft.com/office/powerpoint/2010/main" val="10615403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CABC81A3-0AC9-483F-862A-B510AE09AC85}"/>
              </a:ext>
            </a:extLst>
          </p:cNvPr>
          <p:cNvSpPr txBox="1"/>
          <p:nvPr/>
        </p:nvSpPr>
        <p:spPr>
          <a:xfrm>
            <a:off x="3048000" y="2278151"/>
            <a:ext cx="6096000" cy="2308324"/>
          </a:xfrm>
          <a:prstGeom prst="rect">
            <a:avLst/>
          </a:prstGeom>
          <a:noFill/>
        </p:spPr>
        <p:txBody>
          <a:bodyPr wrap="square">
            <a:spAutoFit/>
          </a:bodyPr>
          <a:lstStyle/>
          <a:p>
            <a:r>
              <a:rPr lang="es-ES" dirty="0"/>
              <a:t>En ella, en lugar de sectores hay </a:t>
            </a:r>
            <a:r>
              <a:rPr lang="es-ES" dirty="0" err="1"/>
              <a:t>problem</a:t>
            </a:r>
            <a:r>
              <a:rPr lang="es-ES" dirty="0"/>
              <a:t> as estratégicos, pero en éstos es posible determinar la contribución sectorial a los proyectos elaborados para la solución de los mismos. Si se trata de enfrentar la pobreza crítica, deben incluirse los aportes de los sectores salud, vivienda, educación, combinados en un programa integrado. Estos son los “componentes sectoriales" que, desagregados sistemáticamente, permiten establecer un sistema contable semejante.</a:t>
            </a:r>
            <a:endParaRPr lang="es-MX" dirty="0"/>
          </a:p>
        </p:txBody>
      </p:sp>
    </p:spTree>
    <p:extLst>
      <p:ext uri="{BB962C8B-B14F-4D97-AF65-F5344CB8AC3E}">
        <p14:creationId xmlns:p14="http://schemas.microsoft.com/office/powerpoint/2010/main" val="37830603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C9C3C771-3078-4B44-87D0-FFB6F40A53D0}"/>
              </a:ext>
            </a:extLst>
          </p:cNvPr>
          <p:cNvSpPr txBox="1"/>
          <p:nvPr/>
        </p:nvSpPr>
        <p:spPr>
          <a:xfrm>
            <a:off x="795130" y="1263137"/>
            <a:ext cx="6096000" cy="2308324"/>
          </a:xfrm>
          <a:prstGeom prst="rect">
            <a:avLst/>
          </a:prstGeom>
          <a:noFill/>
        </p:spPr>
        <p:txBody>
          <a:bodyPr wrap="square">
            <a:spAutoFit/>
          </a:bodyPr>
          <a:lstStyle/>
          <a:p>
            <a:r>
              <a:rPr lang="es-ES" dirty="0"/>
              <a:t>A tales efectos se elabora una política para solucionar un problema social, la que se expresa a través de planes, programas y proyectos. Los tomadores de decisiones diseñan la política y determinan los fines de los programas que operacionalmente la traducen. La magnitud de los recursos asignados, así como la selección de la población-objetivo y su ubicación en la distribución del ingreso de la sociedad, están en el ámbito de lo político.</a:t>
            </a:r>
            <a:endParaRPr lang="es-MX" dirty="0"/>
          </a:p>
        </p:txBody>
      </p:sp>
      <p:sp>
        <p:nvSpPr>
          <p:cNvPr id="6" name="CuadroTexto 5">
            <a:extLst>
              <a:ext uri="{FF2B5EF4-FFF2-40B4-BE49-F238E27FC236}">
                <a16:creationId xmlns:a16="http://schemas.microsoft.com/office/drawing/2014/main" id="{ADE25A5D-6255-45BC-8CB1-F07468E7C49E}"/>
              </a:ext>
            </a:extLst>
          </p:cNvPr>
          <p:cNvSpPr txBox="1"/>
          <p:nvPr/>
        </p:nvSpPr>
        <p:spPr>
          <a:xfrm>
            <a:off x="4280453" y="3770607"/>
            <a:ext cx="6096000" cy="1200329"/>
          </a:xfrm>
          <a:prstGeom prst="rect">
            <a:avLst/>
          </a:prstGeom>
          <a:noFill/>
        </p:spPr>
        <p:txBody>
          <a:bodyPr wrap="square">
            <a:spAutoFit/>
          </a:bodyPr>
          <a:lstStyle/>
          <a:p>
            <a:r>
              <a:rPr lang="es-ES" dirty="0"/>
              <a:t>La implementación es responsabilidad, en cambio, de los técnicos y supone la definición previa de tales objetivos, los que constituyen los parámetros básicos sin los cuales la acción técnica es imposible.</a:t>
            </a:r>
            <a:endParaRPr lang="es-MX" dirty="0"/>
          </a:p>
        </p:txBody>
      </p:sp>
    </p:spTree>
    <p:extLst>
      <p:ext uri="{BB962C8B-B14F-4D97-AF65-F5344CB8AC3E}">
        <p14:creationId xmlns:p14="http://schemas.microsoft.com/office/powerpoint/2010/main" val="3746751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2D0149D4-DE57-4226-B129-F7EBA8E2AB24}"/>
              </a:ext>
            </a:extLst>
          </p:cNvPr>
          <p:cNvSpPr txBox="1"/>
          <p:nvPr/>
        </p:nvSpPr>
        <p:spPr>
          <a:xfrm>
            <a:off x="3048000" y="2832149"/>
            <a:ext cx="6096000" cy="1200329"/>
          </a:xfrm>
          <a:prstGeom prst="rect">
            <a:avLst/>
          </a:prstGeom>
          <a:noFill/>
        </p:spPr>
        <p:txBody>
          <a:bodyPr wrap="square">
            <a:spAutoFit/>
          </a:bodyPr>
          <a:lstStyle/>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 ACTIVIDAD INVESTIGACIÓN</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Investiga sobre un programa permanente que se haya aplicado en algún estado y menciona las características principales de dicho programa.</a:t>
            </a:r>
            <a:endParaRPr lang="es-MX" dirty="0"/>
          </a:p>
        </p:txBody>
      </p:sp>
    </p:spTree>
    <p:extLst>
      <p:ext uri="{BB962C8B-B14F-4D97-AF65-F5344CB8AC3E}">
        <p14:creationId xmlns:p14="http://schemas.microsoft.com/office/powerpoint/2010/main" val="42935682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TotalTime>
  <Words>812</Words>
  <Application>Microsoft Office PowerPoint</Application>
  <PresentationFormat>Panorámica</PresentationFormat>
  <Paragraphs>20</Paragraphs>
  <Slides>10</Slides>
  <Notes>0</Notes>
  <HiddenSlides>0</HiddenSlides>
  <MMClips>1</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Bahnschrift Condensed</vt:lpstr>
      <vt:lpstr>Calibri</vt:lpstr>
      <vt:lpstr>Calibri Light</vt:lpstr>
      <vt:lpstr>Footlight MT Light</vt:lpstr>
      <vt:lpstr>Tema de Office</vt:lpstr>
      <vt:lpstr>EVALUACIÓN DE PROYECTOS SOCIALES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Y PROMOCIÓN SOCIAL</dc:title>
  <dc:creator>lizbeth quezada</dc:creator>
  <cp:lastModifiedBy>lizbeth quezada</cp:lastModifiedBy>
  <cp:revision>67</cp:revision>
  <dcterms:created xsi:type="dcterms:W3CDTF">2020-05-14T17:14:04Z</dcterms:created>
  <dcterms:modified xsi:type="dcterms:W3CDTF">2021-05-27T19:50:24Z</dcterms:modified>
</cp:coreProperties>
</file>