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61" r:id="rId6"/>
    <p:sldId id="262" r:id="rId7"/>
    <p:sldId id="263" r:id="rId8"/>
    <p:sldId id="264" r:id="rId9"/>
    <p:sldId id="265" r:id="rId10"/>
    <p:sldId id="267" r:id="rId11"/>
    <p:sldId id="266" r:id="rId12"/>
  </p:sldIdLst>
  <p:sldSz cx="12192000" cy="6858000"/>
  <p:notesSz cx="6858000" cy="91440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03/05/2021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5244648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03/05/2021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863551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C5BD3978-39DA-4D1A-8354-B0051C7D71DF}" type="datetimeFigureOut">
              <a:rPr lang="es-MX" smtClean="0"/>
              <a:t>03/05/2021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927619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C5BD3978-39DA-4D1A-8354-B0051C7D71DF}" type="datetimeFigureOut">
              <a:rPr lang="es-MX" smtClean="0"/>
              <a:t>03/05/2021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3635493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C5BD3978-39DA-4D1A-8354-B0051C7D71DF}" type="datetimeFigureOut">
              <a:rPr lang="es-MX" smtClean="0"/>
              <a:t>03/05/2021</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427323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C5BD3978-39DA-4D1A-8354-B0051C7D71DF}" type="datetimeFigureOut">
              <a:rPr lang="es-MX" smtClean="0"/>
              <a:t>03/05/2021</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3288763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5BD3978-39DA-4D1A-8354-B0051C7D71DF}" type="datetimeFigureOut">
              <a:rPr lang="es-MX" smtClean="0"/>
              <a:t>03/05/2021</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165609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BD3978-39DA-4D1A-8354-B0051C7D71DF}" type="datetimeFigureOut">
              <a:rPr lang="es-MX" smtClean="0"/>
              <a:t>03/05/2021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3477321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C5BD3978-39DA-4D1A-8354-B0051C7D71DF}" type="datetimeFigureOut">
              <a:rPr lang="es-MX" smtClean="0"/>
              <a:t>03/05/2021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19471735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03/05/2021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2860584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C5BD3978-39DA-4D1A-8354-B0051C7D71DF}" type="datetimeFigureOut">
              <a:rPr lang="es-MX" smtClean="0"/>
              <a:t>03/05/2021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3CC8818-FF1C-473C-81C7-2EFDA8A9AE0D}" type="slidenum">
              <a:rPr lang="es-MX" smtClean="0"/>
              <a:t>‹Nº›</a:t>
            </a:fld>
            <a:endParaRPr lang="es-MX"/>
          </a:p>
        </p:txBody>
      </p:sp>
    </p:spTree>
    <p:extLst>
      <p:ext uri="{BB962C8B-B14F-4D97-AF65-F5344CB8AC3E}">
        <p14:creationId xmlns:p14="http://schemas.microsoft.com/office/powerpoint/2010/main" val="6446153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9000" b="-19000"/>
          </a:stretch>
        </a:blip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5BD3978-39DA-4D1A-8354-B0051C7D71DF}" type="datetimeFigureOut">
              <a:rPr lang="es-MX" smtClean="0"/>
              <a:t>03/05/2021</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CC8818-FF1C-473C-81C7-2EFDA8A9AE0D}" type="slidenum">
              <a:rPr lang="es-MX" smtClean="0"/>
              <a:t>‹Nº›</a:t>
            </a:fld>
            <a:endParaRPr lang="es-MX"/>
          </a:p>
        </p:txBody>
      </p:sp>
    </p:spTree>
    <p:extLst>
      <p:ext uri="{BB962C8B-B14F-4D97-AF65-F5344CB8AC3E}">
        <p14:creationId xmlns:p14="http://schemas.microsoft.com/office/powerpoint/2010/main" val="20429184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https://www.youtube.com/embed/ub-2q90Eq_0?feature=oemb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9000" b="-19000"/>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356574" y="901146"/>
            <a:ext cx="9144000" cy="1299277"/>
          </a:xfrm>
        </p:spPr>
        <p:txBody>
          <a:bodyPr>
            <a:normAutofit/>
          </a:bodyPr>
          <a:lstStyle/>
          <a:p>
            <a:pPr>
              <a:lnSpc>
                <a:spcPct val="107000"/>
              </a:lnSpc>
              <a:spcAft>
                <a:spcPts val="800"/>
              </a:spcAft>
            </a:pPr>
            <a:r>
              <a:rPr lang="es-MX" sz="4000" b="1" dirty="0">
                <a:solidFill>
                  <a:schemeClr val="accent1">
                    <a:lumMod val="40000"/>
                    <a:lumOff val="60000"/>
                  </a:schemeClr>
                </a:solidFill>
                <a:effectLst/>
                <a:latin typeface="Footlight MT Light" panose="0204060206030A020304" pitchFamily="18" charset="0"/>
                <a:ea typeface="Calibri" panose="020F0502020204030204" pitchFamily="34" charset="0"/>
                <a:cs typeface="Times New Roman" panose="02020603050405020304" pitchFamily="18" charset="0"/>
              </a:rPr>
              <a:t>EVALUACIÓN DE PROYECTOS SOCIALES</a:t>
            </a:r>
            <a:endParaRPr lang="es-MX" sz="4000" dirty="0">
              <a:solidFill>
                <a:schemeClr val="accent1">
                  <a:lumMod val="40000"/>
                  <a:lumOff val="60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90219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6" name="CuadroTexto 5">
            <a:extLst>
              <a:ext uri="{FF2B5EF4-FFF2-40B4-BE49-F238E27FC236}">
                <a16:creationId xmlns:a16="http://schemas.microsoft.com/office/drawing/2014/main" id="{37F07A93-5C71-4FD1-AD9A-AEED824CE921}"/>
              </a:ext>
            </a:extLst>
          </p:cNvPr>
          <p:cNvSpPr txBox="1"/>
          <p:nvPr/>
        </p:nvSpPr>
        <p:spPr>
          <a:xfrm>
            <a:off x="2173357" y="1643558"/>
            <a:ext cx="7354956" cy="2677656"/>
          </a:xfrm>
          <a:prstGeom prst="rect">
            <a:avLst/>
          </a:prstGeom>
          <a:noFill/>
        </p:spPr>
        <p:txBody>
          <a:bodyPr wrap="square">
            <a:spAutoFit/>
          </a:bodyPr>
          <a:lstStyle/>
          <a:p>
            <a:r>
              <a:rPr lang="es-ES" sz="2800" b="0" i="0" dirty="0">
                <a:solidFill>
                  <a:srgbClr val="1A1A1A"/>
                </a:solidFill>
                <a:effectLst/>
                <a:latin typeface="Assistant" pitchFamily="2" charset="-79"/>
                <a:cs typeface="Assistant" pitchFamily="2" charset="-79"/>
              </a:rPr>
              <a:t>Evaluación de proyectos sociales y selección de indicadores Para</a:t>
            </a:r>
            <a:r>
              <a:rPr lang="es-ES" sz="2800" b="1" i="0" dirty="0">
                <a:solidFill>
                  <a:srgbClr val="1A1A1A"/>
                </a:solidFill>
                <a:effectLst/>
                <a:latin typeface="Assistant" pitchFamily="2" charset="-79"/>
                <a:cs typeface="Assistant" pitchFamily="2" charset="-79"/>
              </a:rPr>
              <a:t> conocer el progreso de un proyecto,</a:t>
            </a:r>
            <a:r>
              <a:rPr lang="es-ES" sz="2800" b="0" i="0" dirty="0">
                <a:solidFill>
                  <a:srgbClr val="1A1A1A"/>
                </a:solidFill>
                <a:effectLst/>
                <a:latin typeface="Assistant" pitchFamily="2" charset="-79"/>
                <a:cs typeface="Assistant" pitchFamily="2" charset="-79"/>
              </a:rPr>
              <a:t> el impacto de los cambios que se introducen y los efectos de una determinada manera de trabajar es preciso llevar a cabo un seguimiento.</a:t>
            </a:r>
            <a:endParaRPr lang="es-MX" sz="2800" dirty="0"/>
          </a:p>
        </p:txBody>
      </p:sp>
    </p:spTree>
    <p:extLst>
      <p:ext uri="{BB962C8B-B14F-4D97-AF65-F5344CB8AC3E}">
        <p14:creationId xmlns:p14="http://schemas.microsoft.com/office/powerpoint/2010/main" val="1807723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0CD1280-1452-41A1-8470-BA6003B14E16}"/>
              </a:ext>
            </a:extLst>
          </p:cNvPr>
          <p:cNvSpPr txBox="1"/>
          <p:nvPr/>
        </p:nvSpPr>
        <p:spPr>
          <a:xfrm>
            <a:off x="2146852" y="1509525"/>
            <a:ext cx="8242852" cy="3046988"/>
          </a:xfrm>
          <a:prstGeom prst="rect">
            <a:avLst/>
          </a:prstGeom>
          <a:noFill/>
        </p:spPr>
        <p:txBody>
          <a:bodyPr wrap="square">
            <a:spAutoFit/>
          </a:bodyPr>
          <a:lstStyle/>
          <a:p>
            <a:r>
              <a:rPr lang="es-ES" sz="2400" b="0" i="0" dirty="0">
                <a:solidFill>
                  <a:srgbClr val="1A1A1A"/>
                </a:solidFill>
                <a:effectLst/>
                <a:latin typeface="Assistant" pitchFamily="2" charset="-79"/>
                <a:cs typeface="Assistant" pitchFamily="2" charset="-79"/>
              </a:rPr>
              <a:t>La </a:t>
            </a:r>
            <a:r>
              <a:rPr lang="es-ES" sz="2400" b="1" i="0" dirty="0">
                <a:solidFill>
                  <a:srgbClr val="1A1A1A"/>
                </a:solidFill>
                <a:effectLst/>
                <a:latin typeface="Assistant" pitchFamily="2" charset="-79"/>
                <a:cs typeface="Assistant" pitchFamily="2" charset="-79"/>
              </a:rPr>
              <a:t>evaluación de proyectos sociales</a:t>
            </a:r>
            <a:r>
              <a:rPr lang="es-ES" sz="2400" b="0" i="0" dirty="0">
                <a:solidFill>
                  <a:srgbClr val="1A1A1A"/>
                </a:solidFill>
                <a:effectLst/>
                <a:latin typeface="Assistant" pitchFamily="2" charset="-79"/>
                <a:cs typeface="Assistant" pitchFamily="2" charset="-79"/>
              </a:rPr>
              <a:t> permite experimentar esta visión más completa de la realidad del proyecto, ayudando a entender las causas y las consecuencias de cada acción. Además de contar con los medios necesarios y los recursos humanos cualificados para encargarse de las mediciones, la </a:t>
            </a:r>
            <a:r>
              <a:rPr lang="es-ES" sz="2400" b="1" i="0" dirty="0">
                <a:solidFill>
                  <a:srgbClr val="1A1A1A"/>
                </a:solidFill>
                <a:effectLst/>
                <a:latin typeface="Assistant" pitchFamily="2" charset="-79"/>
                <a:cs typeface="Assistant" pitchFamily="2" charset="-79"/>
              </a:rPr>
              <a:t>evaluación de proyectos sociales</a:t>
            </a:r>
            <a:r>
              <a:rPr lang="es-ES" sz="2400" b="0" i="0" dirty="0">
                <a:solidFill>
                  <a:srgbClr val="1A1A1A"/>
                </a:solidFill>
                <a:effectLst/>
                <a:latin typeface="Assistant" pitchFamily="2" charset="-79"/>
                <a:cs typeface="Assistant" pitchFamily="2" charset="-79"/>
              </a:rPr>
              <a:t> necesita comenzar por el </a:t>
            </a:r>
            <a:r>
              <a:rPr lang="es-ES" sz="2400" b="1" i="0" dirty="0">
                <a:solidFill>
                  <a:srgbClr val="1A1A1A"/>
                </a:solidFill>
                <a:effectLst/>
                <a:latin typeface="Assistant" pitchFamily="2" charset="-79"/>
                <a:cs typeface="Assistant" pitchFamily="2" charset="-79"/>
              </a:rPr>
              <a:t>establecimiento de indicadores</a:t>
            </a:r>
            <a:r>
              <a:rPr lang="es-ES" sz="2400" b="0" i="0" dirty="0">
                <a:solidFill>
                  <a:srgbClr val="1A1A1A"/>
                </a:solidFill>
                <a:effectLst/>
                <a:latin typeface="Assistant" pitchFamily="2" charset="-79"/>
                <a:cs typeface="Assistant" pitchFamily="2" charset="-79"/>
              </a:rPr>
              <a:t>. Los indicadores pueden ser de tipo cuantitativo o cualitativo.</a:t>
            </a:r>
            <a:endParaRPr lang="es-MX" sz="2400" dirty="0"/>
          </a:p>
        </p:txBody>
      </p:sp>
    </p:spTree>
    <p:extLst>
      <p:ext uri="{BB962C8B-B14F-4D97-AF65-F5344CB8AC3E}">
        <p14:creationId xmlns:p14="http://schemas.microsoft.com/office/powerpoint/2010/main" val="17099709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6EC40E5D-142B-477E-AE17-4AC8D6212958}"/>
              </a:ext>
            </a:extLst>
          </p:cNvPr>
          <p:cNvSpPr txBox="1"/>
          <p:nvPr/>
        </p:nvSpPr>
        <p:spPr>
          <a:xfrm>
            <a:off x="2743199" y="1110663"/>
            <a:ext cx="7248939" cy="2677656"/>
          </a:xfrm>
          <a:prstGeom prst="rect">
            <a:avLst/>
          </a:prstGeom>
          <a:noFill/>
        </p:spPr>
        <p:txBody>
          <a:bodyPr wrap="square">
            <a:spAutoFit/>
          </a:bodyPr>
          <a:lstStyle/>
          <a:p>
            <a:r>
              <a:rPr lang="es-ES" sz="2400" dirty="0"/>
              <a:t>La situación del desarrollo social latinoamericano en la mitad de los años ochenta dista de ser halagüeña. La crisis económica que, desde principio de la década, afecta a todos los países, ha conducido al deterioro de las condiciones de vida de importantes segmentos de la población y hace temer por un futuro donde se viva una regresión social alarmante.</a:t>
            </a:r>
            <a:endParaRPr lang="es-MX" sz="2400" dirty="0"/>
          </a:p>
        </p:txBody>
      </p:sp>
    </p:spTree>
    <p:extLst>
      <p:ext uri="{BB962C8B-B14F-4D97-AF65-F5344CB8AC3E}">
        <p14:creationId xmlns:p14="http://schemas.microsoft.com/office/powerpoint/2010/main" val="11813540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9645AD6-45E8-464C-B1B4-FF84BB172FB0}"/>
              </a:ext>
            </a:extLst>
          </p:cNvPr>
          <p:cNvSpPr txBox="1"/>
          <p:nvPr/>
        </p:nvSpPr>
        <p:spPr>
          <a:xfrm>
            <a:off x="2690191" y="1782059"/>
            <a:ext cx="6096000" cy="2677656"/>
          </a:xfrm>
          <a:prstGeom prst="rect">
            <a:avLst/>
          </a:prstGeom>
          <a:noFill/>
        </p:spPr>
        <p:txBody>
          <a:bodyPr wrap="square">
            <a:spAutoFit/>
          </a:bodyPr>
          <a:lstStyle/>
          <a:p>
            <a:r>
              <a:rPr lang="es-ES" sz="2400" dirty="0"/>
              <a:t>Ante esta situación, los técnicos tienen la responsabilidad de plantear alternativas que vayan más allá de lo meramente declarativo y de los diagnósticos pesimistas, esbozando soluciones que estén fundamentadas teóricamente y que se apoyen, además, en el análisis de los éxitos y fracasos del pasado. </a:t>
            </a:r>
            <a:endParaRPr lang="es-MX" sz="2400" dirty="0"/>
          </a:p>
        </p:txBody>
      </p:sp>
    </p:spTree>
    <p:extLst>
      <p:ext uri="{BB962C8B-B14F-4D97-AF65-F5344CB8AC3E}">
        <p14:creationId xmlns:p14="http://schemas.microsoft.com/office/powerpoint/2010/main" val="33699805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9BD320A6-DA22-4F44-BB81-AB47A7FC329A}"/>
              </a:ext>
            </a:extLst>
          </p:cNvPr>
          <p:cNvSpPr txBox="1"/>
          <p:nvPr/>
        </p:nvSpPr>
        <p:spPr>
          <a:xfrm>
            <a:off x="2729948" y="1335950"/>
            <a:ext cx="6096000" cy="3046988"/>
          </a:xfrm>
          <a:prstGeom prst="rect">
            <a:avLst/>
          </a:prstGeom>
          <a:noFill/>
        </p:spPr>
        <p:txBody>
          <a:bodyPr wrap="square">
            <a:spAutoFit/>
          </a:bodyPr>
          <a:lstStyle/>
          <a:p>
            <a:r>
              <a:rPr lang="es-ES" sz="2400" dirty="0"/>
              <a:t>La evaluación de la política y los proyectos sociales constituye la esencia de este libro. Conviene recordar que la teoría y, más aún, la práctica de la evaluación, son relativamente recientes en el ámbito de las acciones para el desarrollo. Si bien sus inicios pueden ubicarse en la década de los cincuenta, su posterior evolución ha sido de carácter lento y desigual.</a:t>
            </a:r>
            <a:endParaRPr lang="es-MX" sz="2400" dirty="0"/>
          </a:p>
        </p:txBody>
      </p:sp>
    </p:spTree>
    <p:extLst>
      <p:ext uri="{BB962C8B-B14F-4D97-AF65-F5344CB8AC3E}">
        <p14:creationId xmlns:p14="http://schemas.microsoft.com/office/powerpoint/2010/main" val="195444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F00677F4-ED18-4128-8456-B8B920229617}"/>
              </a:ext>
            </a:extLst>
          </p:cNvPr>
          <p:cNvSpPr txBox="1"/>
          <p:nvPr/>
        </p:nvSpPr>
        <p:spPr>
          <a:xfrm>
            <a:off x="2120348" y="1295186"/>
            <a:ext cx="7792278" cy="3416320"/>
          </a:xfrm>
          <a:prstGeom prst="rect">
            <a:avLst/>
          </a:prstGeom>
          <a:noFill/>
        </p:spPr>
        <p:txBody>
          <a:bodyPr wrap="square">
            <a:spAutoFit/>
          </a:bodyPr>
          <a:lstStyle/>
          <a:p>
            <a:r>
              <a:rPr lang="es-ES" sz="2400" dirty="0"/>
              <a:t>Es evidente que no hay posibilidad de llevar adelante políticas sociales eficaces y eficientes, si no se evalúan los resultados de su aplicación. Por ello, disponer de evaluaciones </a:t>
            </a:r>
            <a:r>
              <a:rPr lang="es-ES" sz="2400" dirty="0" err="1"/>
              <a:t>ex-post</a:t>
            </a:r>
            <a:r>
              <a:rPr lang="es-ES" sz="2400" dirty="0"/>
              <a:t> bien fundamentadas de proyectos ya realizados o en curso resulta fundamental para mejorar el diseño, la evaluación </a:t>
            </a:r>
            <a:r>
              <a:rPr lang="es-ES" sz="2400" dirty="0" err="1"/>
              <a:t>ex-ante</a:t>
            </a:r>
            <a:r>
              <a:rPr lang="es-ES" sz="2400" dirty="0"/>
              <a:t> y la ejecución de los que se impulsen en el futuro. Asimismo, debe recordarse que la evaluación debe ser un elemento intrínseco de cualquier actividad de planificación.</a:t>
            </a:r>
            <a:endParaRPr lang="es-MX" sz="2400" dirty="0"/>
          </a:p>
        </p:txBody>
      </p:sp>
    </p:spTree>
    <p:extLst>
      <p:ext uri="{BB962C8B-B14F-4D97-AF65-F5344CB8AC3E}">
        <p14:creationId xmlns:p14="http://schemas.microsoft.com/office/powerpoint/2010/main" val="13876484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F5D7D833-DA27-47DA-93BF-B07657755C29}"/>
              </a:ext>
            </a:extLst>
          </p:cNvPr>
          <p:cNvSpPr txBox="1"/>
          <p:nvPr/>
        </p:nvSpPr>
        <p:spPr>
          <a:xfrm>
            <a:off x="2637182" y="1455220"/>
            <a:ext cx="6096000" cy="3046988"/>
          </a:xfrm>
          <a:prstGeom prst="rect">
            <a:avLst/>
          </a:prstGeom>
          <a:noFill/>
        </p:spPr>
        <p:txBody>
          <a:bodyPr wrap="square">
            <a:spAutoFit/>
          </a:bodyPr>
          <a:lstStyle/>
          <a:p>
            <a:r>
              <a:rPr lang="es-ES" sz="2400" dirty="0"/>
              <a:t>Sin embargo, la práctica muestra una situación totalmente diferente. La evaluación de programas y proyectos sociales es una actividad infrecuente, por no decir excepcional. Raramente se la realiza cuando se preparan los proyectos y, en general, los actores sociales involucrados en ellos suelen ser reacios a evaluar lo que realizaron. </a:t>
            </a:r>
            <a:endParaRPr lang="es-MX" sz="2400" dirty="0"/>
          </a:p>
        </p:txBody>
      </p:sp>
    </p:spTree>
    <p:extLst>
      <p:ext uri="{BB962C8B-B14F-4D97-AF65-F5344CB8AC3E}">
        <p14:creationId xmlns:p14="http://schemas.microsoft.com/office/powerpoint/2010/main" val="40288715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ocadillo: ovalado 2">
            <a:extLst>
              <a:ext uri="{FF2B5EF4-FFF2-40B4-BE49-F238E27FC236}">
                <a16:creationId xmlns:a16="http://schemas.microsoft.com/office/drawing/2014/main" id="{EEC4F480-6B63-461A-AC00-AB436F3D4F55}"/>
              </a:ext>
            </a:extLst>
          </p:cNvPr>
          <p:cNvSpPr/>
          <p:nvPr/>
        </p:nvSpPr>
        <p:spPr>
          <a:xfrm>
            <a:off x="159026" y="198783"/>
            <a:ext cx="11714922" cy="5844208"/>
          </a:xfrm>
          <a:prstGeom prst="wedgeEllipseCallou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
        <p:nvSpPr>
          <p:cNvPr id="4" name="CuadroTexto 3">
            <a:extLst>
              <a:ext uri="{FF2B5EF4-FFF2-40B4-BE49-F238E27FC236}">
                <a16:creationId xmlns:a16="http://schemas.microsoft.com/office/drawing/2014/main" id="{A5793511-4BE5-4D58-A4A9-611202408DC2}"/>
              </a:ext>
            </a:extLst>
          </p:cNvPr>
          <p:cNvSpPr txBox="1"/>
          <p:nvPr/>
        </p:nvSpPr>
        <p:spPr>
          <a:xfrm>
            <a:off x="2199862" y="1244481"/>
            <a:ext cx="7063408" cy="3970318"/>
          </a:xfrm>
          <a:prstGeom prst="rect">
            <a:avLst/>
          </a:prstGeom>
          <a:noFill/>
        </p:spPr>
        <p:txBody>
          <a:bodyPr wrap="square">
            <a:spAutoFit/>
          </a:bodyPr>
          <a:lstStyle/>
          <a:p>
            <a:r>
              <a:rPr lang="es-ES" dirty="0"/>
              <a:t>En esta línea resulta especialmente importante centrarse en los siguientes temas, entre otros de no menor trascendencia: </a:t>
            </a:r>
          </a:p>
          <a:p>
            <a:pPr marL="400050" indent="-400050">
              <a:buAutoNum type="romanLcParenR"/>
            </a:pPr>
            <a:r>
              <a:rPr lang="es-ES" dirty="0"/>
              <a:t>Elaborar metodologías adecuadas para el diseño y evaluación de proyectos sociales, ya que, en una situación donde hay escasez de recursos y mayores necesidades, será todavía más apremiante la tarea de comparar, elegir y descartar proyectos alternativos, buscando aumentar la racionalidad de las opciones adoptadas. </a:t>
            </a:r>
          </a:p>
          <a:p>
            <a:pPr marL="400050" indent="-400050">
              <a:buAutoNum type="romanLcParenR"/>
            </a:pPr>
            <a:r>
              <a:rPr lang="es-ES" dirty="0"/>
              <a:t>Hacer el seguimiento de la crisis y de las políticas que se han implementado para disminuir el impacto de aquélla sobre lo social.</a:t>
            </a:r>
          </a:p>
          <a:p>
            <a:pPr marL="400050" indent="-400050">
              <a:buAutoNum type="romanLcParenR"/>
            </a:pPr>
            <a:r>
              <a:rPr lang="es-ES" dirty="0"/>
              <a:t>Elaborar metodologías de sistemas de indicadores sociales. En la actualidad, los gobiernos carecen de información cierta y desagregada sobre el impacto que sus políticas producen en la población y, por lo tanto, están imposibilitados de reorientar los programas para alcanzar los objetivos buscados.</a:t>
            </a:r>
            <a:endParaRPr lang="es-MX" dirty="0"/>
          </a:p>
        </p:txBody>
      </p:sp>
    </p:spTree>
    <p:extLst>
      <p:ext uri="{BB962C8B-B14F-4D97-AF65-F5344CB8AC3E}">
        <p14:creationId xmlns:p14="http://schemas.microsoft.com/office/powerpoint/2010/main" val="35896623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A01F657-FD9A-4E30-9B2C-1A423526EB11}"/>
              </a:ext>
            </a:extLst>
          </p:cNvPr>
          <p:cNvSpPr>
            <a:spLocks noGrp="1"/>
          </p:cNvSpPr>
          <p:nvPr>
            <p:ph type="title"/>
          </p:nvPr>
        </p:nvSpPr>
        <p:spPr/>
        <p:txBody>
          <a:bodyPr/>
          <a:lstStyle/>
          <a:p>
            <a:endParaRPr lang="es-MX"/>
          </a:p>
        </p:txBody>
      </p:sp>
      <p:sp>
        <p:nvSpPr>
          <p:cNvPr id="3" name="Marcador de contenido 2">
            <a:extLst>
              <a:ext uri="{FF2B5EF4-FFF2-40B4-BE49-F238E27FC236}">
                <a16:creationId xmlns:a16="http://schemas.microsoft.com/office/drawing/2014/main" id="{863CFFC6-6532-4050-9A8C-E5BE520982AC}"/>
              </a:ext>
            </a:extLst>
          </p:cNvPr>
          <p:cNvSpPr>
            <a:spLocks noGrp="1"/>
          </p:cNvSpPr>
          <p:nvPr>
            <p:ph idx="1"/>
          </p:nvPr>
        </p:nvSpPr>
        <p:spPr/>
        <p:txBody>
          <a:bodyPr/>
          <a:lstStyle/>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ACTIVIDAD ENSAYO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 </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Realiza un ensayo de mínimo 2 cuartillas en donde menciones la importancia de los proyectos sociales, dicho ensayo debe tener la siguiente estructura:</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-Introducción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-Desarrollo</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dirty="0">
                <a:effectLst/>
                <a:latin typeface="Footlight MT Light" panose="0204060206030A020304" pitchFamily="18" charset="0"/>
                <a:ea typeface="Calibri" panose="020F0502020204030204" pitchFamily="34" charset="0"/>
                <a:cs typeface="Times New Roman" panose="02020603050405020304" pitchFamily="18" charset="0"/>
              </a:rPr>
              <a:t>-Conclusión</a:t>
            </a:r>
            <a:endParaRPr lang="es-MX"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s-MX" dirty="0"/>
          </a:p>
        </p:txBody>
      </p:sp>
    </p:spTree>
    <p:extLst>
      <p:ext uri="{BB962C8B-B14F-4D97-AF65-F5344CB8AC3E}">
        <p14:creationId xmlns:p14="http://schemas.microsoft.com/office/powerpoint/2010/main" val="7137789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Elementos multimedia en línea 1" title="EVALUACION SOCIAL DE PROYECTOS">
            <a:hlinkClick r:id="" action="ppaction://media"/>
            <a:extLst>
              <a:ext uri="{FF2B5EF4-FFF2-40B4-BE49-F238E27FC236}">
                <a16:creationId xmlns:a16="http://schemas.microsoft.com/office/drawing/2014/main" id="{E8B617D0-E3CB-479D-88C4-11EFB63F3996}"/>
              </a:ext>
            </a:extLst>
          </p:cNvPr>
          <p:cNvPicPr>
            <a:picLocks noRot="1" noChangeAspect="1"/>
          </p:cNvPicPr>
          <p:nvPr>
            <a:videoFile r:link="rId1"/>
          </p:nvPr>
        </p:nvPicPr>
        <p:blipFill>
          <a:blip r:embed="rId3"/>
          <a:stretch>
            <a:fillRect/>
          </a:stretch>
        </p:blipFill>
        <p:spPr>
          <a:xfrm>
            <a:off x="159026" y="89452"/>
            <a:ext cx="11267292" cy="6337852"/>
          </a:xfrm>
          <a:prstGeom prst="rect">
            <a:avLst/>
          </a:prstGeom>
        </p:spPr>
      </p:pic>
    </p:spTree>
    <p:extLst>
      <p:ext uri="{BB962C8B-B14F-4D97-AF65-F5344CB8AC3E}">
        <p14:creationId xmlns:p14="http://schemas.microsoft.com/office/powerpoint/2010/main" val="33903454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TotalTime>
  <Words>612</Words>
  <Application>Microsoft Office PowerPoint</Application>
  <PresentationFormat>Panorámica</PresentationFormat>
  <Paragraphs>18</Paragraphs>
  <Slides>11</Slides>
  <Notes>0</Notes>
  <HiddenSlides>0</HiddenSlides>
  <MMClips>1</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11</vt:i4>
      </vt:variant>
    </vt:vector>
  </HeadingPairs>
  <TitlesOfParts>
    <vt:vector size="17" baseType="lpstr">
      <vt:lpstr>Arial</vt:lpstr>
      <vt:lpstr>Assistant</vt:lpstr>
      <vt:lpstr>Calibri</vt:lpstr>
      <vt:lpstr>Calibri Light</vt:lpstr>
      <vt:lpstr>Footlight MT Light</vt:lpstr>
      <vt:lpstr>Tema de Office</vt:lpstr>
      <vt:lpstr>EVALUACIÓN DE PROYECTOS SOCIALES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Vermaris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ORGANIZACIÓN Y PROMOCIÓN SOCIAL</dc:title>
  <dc:creator>lizbeth quezada</dc:creator>
  <cp:lastModifiedBy>lizbeth quezada</cp:lastModifiedBy>
  <cp:revision>54</cp:revision>
  <dcterms:created xsi:type="dcterms:W3CDTF">2020-05-14T17:14:04Z</dcterms:created>
  <dcterms:modified xsi:type="dcterms:W3CDTF">2021-05-03T17:39:36Z</dcterms:modified>
</cp:coreProperties>
</file>