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D707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07/01/2021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07/01/2021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07/01/2021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07/01/2021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07/01/2021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07/01/2021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07/01/2021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07/01/2021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07/01/2021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07/01/2021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07/01/2021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07/01/2021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7_KY68QjmJo?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66421" y="1120461"/>
            <a:ext cx="9144000" cy="1140251"/>
          </a:xfrm>
        </p:spPr>
        <p:txBody>
          <a:bodyPr/>
          <a:lstStyle/>
          <a:p>
            <a:r>
              <a:rPr lang="es-MX" dirty="0">
                <a:solidFill>
                  <a:schemeClr val="bg1"/>
                </a:solidFill>
              </a:rPr>
              <a:t>SALUD PÚBLICA</a:t>
            </a:r>
          </a:p>
        </p:txBody>
      </p:sp>
      <p:sp>
        <p:nvSpPr>
          <p:cNvPr id="4" name="CuadroTexto 3">
            <a:extLst>
              <a:ext uri="{FF2B5EF4-FFF2-40B4-BE49-F238E27FC236}">
                <a16:creationId xmlns:a16="http://schemas.microsoft.com/office/drawing/2014/main" id="{92D925E1-7C74-44F4-807B-F7B62A04B1F6}"/>
              </a:ext>
            </a:extLst>
          </p:cNvPr>
          <p:cNvSpPr txBox="1"/>
          <p:nvPr/>
        </p:nvSpPr>
        <p:spPr>
          <a:xfrm>
            <a:off x="2676939" y="4837908"/>
            <a:ext cx="6467061" cy="523220"/>
          </a:xfrm>
          <a:prstGeom prst="rect">
            <a:avLst/>
          </a:prstGeom>
          <a:noFill/>
        </p:spPr>
        <p:txBody>
          <a:bodyPr wrap="square">
            <a:spAutoFit/>
          </a:bodyPr>
          <a:lstStyle/>
          <a:p>
            <a:r>
              <a:rPr lang="es-ES" sz="2800" dirty="0">
                <a:solidFill>
                  <a:schemeClr val="accent1">
                    <a:lumMod val="60000"/>
                    <a:lumOff val="40000"/>
                  </a:schemeClr>
                </a:solidFill>
                <a:latin typeface="Algerian" panose="04020705040A02060702" pitchFamily="82" charset="0"/>
              </a:rPr>
              <a:t>INTRODUCCIÓN A LA SALUD PÚBLICA</a:t>
            </a:r>
            <a:endParaRPr lang="es-MX" sz="2800" dirty="0">
              <a:solidFill>
                <a:schemeClr val="accent1">
                  <a:lumMod val="60000"/>
                  <a:lumOff val="40000"/>
                </a:schemeClr>
              </a:solidFill>
              <a:latin typeface="Algerian" panose="04020705040A02060702" pitchFamily="82" charset="0"/>
            </a:endParaRPr>
          </a:p>
        </p:txBody>
      </p:sp>
    </p:spTree>
    <p:extLst>
      <p:ext uri="{BB962C8B-B14F-4D97-AF65-F5344CB8AC3E}">
        <p14:creationId xmlns:p14="http://schemas.microsoft.com/office/powerpoint/2010/main" val="3290219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5E8B6FA1-01C2-4B8D-AEF6-BD4639072694}"/>
              </a:ext>
            </a:extLst>
          </p:cNvPr>
          <p:cNvSpPr txBox="1"/>
          <p:nvPr/>
        </p:nvSpPr>
        <p:spPr>
          <a:xfrm>
            <a:off x="3048000" y="636969"/>
            <a:ext cx="6096000" cy="584775"/>
          </a:xfrm>
          <a:prstGeom prst="rect">
            <a:avLst/>
          </a:prstGeom>
          <a:noFill/>
        </p:spPr>
        <p:txBody>
          <a:bodyPr wrap="square">
            <a:spAutoFit/>
          </a:bodyPr>
          <a:lstStyle/>
          <a:p>
            <a:pPr algn="l" fontAlgn="t"/>
            <a:r>
              <a:rPr lang="es-MX" sz="3200" b="1" i="0" dirty="0">
                <a:solidFill>
                  <a:srgbClr val="660066"/>
                </a:solidFill>
                <a:effectLst/>
                <a:latin typeface="Ravie" panose="04040805050809020602" pitchFamily="82" charset="0"/>
              </a:rPr>
              <a:t>SALUD MENTAL</a:t>
            </a:r>
          </a:p>
        </p:txBody>
      </p:sp>
      <p:sp>
        <p:nvSpPr>
          <p:cNvPr id="6" name="CuadroTexto 5">
            <a:extLst>
              <a:ext uri="{FF2B5EF4-FFF2-40B4-BE49-F238E27FC236}">
                <a16:creationId xmlns:a16="http://schemas.microsoft.com/office/drawing/2014/main" id="{B8868350-92E7-4D31-BBD6-A7184228CD53}"/>
              </a:ext>
            </a:extLst>
          </p:cNvPr>
          <p:cNvSpPr txBox="1"/>
          <p:nvPr/>
        </p:nvSpPr>
        <p:spPr>
          <a:xfrm>
            <a:off x="914400" y="1844597"/>
            <a:ext cx="8229600" cy="3693319"/>
          </a:xfrm>
          <a:prstGeom prst="rect">
            <a:avLst/>
          </a:prstGeom>
          <a:noFill/>
        </p:spPr>
        <p:txBody>
          <a:bodyPr wrap="square">
            <a:spAutoFit/>
          </a:bodyPr>
          <a:lstStyle/>
          <a:p>
            <a:pPr algn="l" fontAlgn="t"/>
            <a:r>
              <a:rPr lang="es-ES" b="0" i="0" dirty="0">
                <a:solidFill>
                  <a:srgbClr val="404040"/>
                </a:solidFill>
                <a:effectLst/>
                <a:latin typeface="Open Sans"/>
              </a:rPr>
              <a:t>La salud mental es un estado de equilibrio y bienestar psíquico, emocional y social en el que la persona tiene conciencia de sus capacidades y puede hacer frente a las exigencias normales de la vida y ser productivo para la sociedad. Sin embargo, en la Organización Mundial de la Salud no se ha establecido una definición para este término.</a:t>
            </a:r>
          </a:p>
          <a:p>
            <a:pPr algn="l" fontAlgn="t"/>
            <a:endParaRPr lang="es-ES" b="0" i="0" dirty="0">
              <a:solidFill>
                <a:srgbClr val="404040"/>
              </a:solidFill>
              <a:effectLst/>
              <a:latin typeface="Open Sans"/>
            </a:endParaRPr>
          </a:p>
          <a:p>
            <a:pPr algn="l" fontAlgn="t"/>
            <a:r>
              <a:rPr lang="es-ES" b="0" i="0" dirty="0">
                <a:solidFill>
                  <a:srgbClr val="404040"/>
                </a:solidFill>
                <a:effectLst/>
                <a:latin typeface="Open Sans"/>
              </a:rPr>
              <a:t>La salud mental hace referencia a las emociones, sentimientos, actitudes y comportamientos de una persona y sus relaciones sociales.</a:t>
            </a:r>
          </a:p>
          <a:p>
            <a:pPr algn="l" fontAlgn="t"/>
            <a:r>
              <a:rPr lang="es-ES" b="0" i="0" dirty="0">
                <a:solidFill>
                  <a:srgbClr val="404040"/>
                </a:solidFill>
                <a:effectLst/>
                <a:latin typeface="Open Sans"/>
              </a:rPr>
              <a:t>La autopercepción, la autonomía y el bienestar subjetivo (cómo cree la persona que se siente) influyen de forma directa en la salud mental.</a:t>
            </a:r>
          </a:p>
          <a:p>
            <a:pPr algn="l" fontAlgn="t"/>
            <a:endParaRPr lang="es-ES" b="0" i="0" dirty="0">
              <a:solidFill>
                <a:srgbClr val="404040"/>
              </a:solidFill>
              <a:effectLst/>
              <a:latin typeface="Open Sans"/>
            </a:endParaRPr>
          </a:p>
          <a:p>
            <a:pPr algn="l" fontAlgn="t"/>
            <a:r>
              <a:rPr lang="es-ES" b="0" i="0" dirty="0">
                <a:solidFill>
                  <a:srgbClr val="404040"/>
                </a:solidFill>
                <a:effectLst/>
                <a:latin typeface="Open Sans"/>
              </a:rPr>
              <a:t>Algunos de las condiciones clínicas relacionadas con la salud mental son la depresión, la ansiedad, la esquizofrenia y los trastornos alimenticios.</a:t>
            </a:r>
          </a:p>
        </p:txBody>
      </p:sp>
    </p:spTree>
    <p:extLst>
      <p:ext uri="{BB962C8B-B14F-4D97-AF65-F5344CB8AC3E}">
        <p14:creationId xmlns:p14="http://schemas.microsoft.com/office/powerpoint/2010/main" val="3395628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2" name="Elementos multimedia en línea 1" title="¿Qué es la Salud Pública?">
            <a:hlinkClick r:id="" action="ppaction://media"/>
            <a:extLst>
              <a:ext uri="{FF2B5EF4-FFF2-40B4-BE49-F238E27FC236}">
                <a16:creationId xmlns:a16="http://schemas.microsoft.com/office/drawing/2014/main" id="{24BCFD57-C737-4099-A3AD-03D9648825A3}"/>
              </a:ext>
            </a:extLst>
          </p:cNvPr>
          <p:cNvPicPr>
            <a:picLocks noRot="1" noChangeAspect="1"/>
          </p:cNvPicPr>
          <p:nvPr>
            <a:videoFile r:link="rId1"/>
          </p:nvPr>
        </p:nvPicPr>
        <p:blipFill>
          <a:blip r:embed="rId3"/>
          <a:stretch>
            <a:fillRect/>
          </a:stretch>
        </p:blipFill>
        <p:spPr>
          <a:xfrm>
            <a:off x="662609" y="426521"/>
            <a:ext cx="8057321" cy="5961027"/>
          </a:xfrm>
          <a:prstGeom prst="rect">
            <a:avLst/>
          </a:prstGeom>
        </p:spPr>
      </p:pic>
    </p:spTree>
    <p:extLst>
      <p:ext uri="{BB962C8B-B14F-4D97-AF65-F5344CB8AC3E}">
        <p14:creationId xmlns:p14="http://schemas.microsoft.com/office/powerpoint/2010/main" val="372709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CuadroTexto 9">
            <a:extLst>
              <a:ext uri="{FF2B5EF4-FFF2-40B4-BE49-F238E27FC236}">
                <a16:creationId xmlns:a16="http://schemas.microsoft.com/office/drawing/2014/main" id="{4C896936-30F4-4116-B8CD-480791BC5A82}"/>
              </a:ext>
            </a:extLst>
          </p:cNvPr>
          <p:cNvSpPr txBox="1"/>
          <p:nvPr/>
        </p:nvSpPr>
        <p:spPr>
          <a:xfrm>
            <a:off x="596348" y="477943"/>
            <a:ext cx="6096000" cy="369332"/>
          </a:xfrm>
          <a:prstGeom prst="rect">
            <a:avLst/>
          </a:prstGeom>
          <a:noFill/>
        </p:spPr>
        <p:txBody>
          <a:bodyPr wrap="square">
            <a:spAutoFit/>
          </a:bodyPr>
          <a:lstStyle/>
          <a:p>
            <a:r>
              <a:rPr lang="es-MX" b="1" i="0" dirty="0">
                <a:effectLst/>
                <a:latin typeface="Reforma Blanca"/>
              </a:rPr>
              <a:t>¿QUÉ ES SALUD PÚBLICA?</a:t>
            </a:r>
            <a:endParaRPr lang="es-MX" b="1" dirty="0"/>
          </a:p>
        </p:txBody>
      </p:sp>
      <p:sp>
        <p:nvSpPr>
          <p:cNvPr id="12" name="CuadroTexto 11">
            <a:extLst>
              <a:ext uri="{FF2B5EF4-FFF2-40B4-BE49-F238E27FC236}">
                <a16:creationId xmlns:a16="http://schemas.microsoft.com/office/drawing/2014/main" id="{DEC95C37-373E-42F4-8C64-B5EC8EE05E7D}"/>
              </a:ext>
            </a:extLst>
          </p:cNvPr>
          <p:cNvSpPr txBox="1"/>
          <p:nvPr/>
        </p:nvSpPr>
        <p:spPr>
          <a:xfrm>
            <a:off x="1020417" y="1447154"/>
            <a:ext cx="8123583" cy="3139321"/>
          </a:xfrm>
          <a:prstGeom prst="rect">
            <a:avLst/>
          </a:prstGeom>
          <a:noFill/>
        </p:spPr>
        <p:txBody>
          <a:bodyPr wrap="square">
            <a:spAutoFit/>
          </a:bodyPr>
          <a:lstStyle/>
          <a:p>
            <a:pPr algn="l"/>
            <a:r>
              <a:rPr lang="es-ES" b="0" i="0" dirty="0">
                <a:effectLst/>
                <a:latin typeface="Reforma Blanca"/>
              </a:rPr>
              <a:t>La salud Pública es la ciencia y arte de impedir las enfermedades, prolongar la vida y fomentar la salud mediante el esfuerzo organizado de la comunidad para:</a:t>
            </a:r>
          </a:p>
          <a:p>
            <a:pPr marL="285750" indent="-285750" algn="l">
              <a:buFont typeface="Wingdings" panose="05000000000000000000" pitchFamily="2" charset="2"/>
              <a:buChar char="v"/>
            </a:pPr>
            <a:r>
              <a:rPr lang="es-ES" dirty="0">
                <a:latin typeface="Reforma Blanca"/>
              </a:rPr>
              <a:t>E</a:t>
            </a:r>
            <a:r>
              <a:rPr lang="es-ES" b="0" i="0" dirty="0">
                <a:effectLst/>
                <a:latin typeface="Reforma Blanca"/>
              </a:rPr>
              <a:t>l saneamiento del medio</a:t>
            </a:r>
          </a:p>
          <a:p>
            <a:pPr marL="285750" indent="-285750" algn="l">
              <a:buFont typeface="Wingdings" panose="05000000000000000000" pitchFamily="2" charset="2"/>
              <a:buChar char="v"/>
            </a:pPr>
            <a:r>
              <a:rPr lang="es-ES" dirty="0">
                <a:latin typeface="Reforma Blanca"/>
              </a:rPr>
              <a:t>E</a:t>
            </a:r>
            <a:r>
              <a:rPr lang="es-ES" b="0" i="0" dirty="0">
                <a:effectLst/>
                <a:latin typeface="Reforma Blanca"/>
              </a:rPr>
              <a:t>l control de las infecciones transmisibles</a:t>
            </a:r>
          </a:p>
          <a:p>
            <a:pPr marL="285750" indent="-285750" algn="l">
              <a:buFont typeface="Wingdings" panose="05000000000000000000" pitchFamily="2" charset="2"/>
              <a:buChar char="v"/>
            </a:pPr>
            <a:r>
              <a:rPr lang="es-ES" dirty="0">
                <a:latin typeface="Reforma Blanca"/>
              </a:rPr>
              <a:t>L</a:t>
            </a:r>
            <a:r>
              <a:rPr lang="es-ES" b="0" i="0" dirty="0">
                <a:effectLst/>
                <a:latin typeface="Reforma Blanca"/>
              </a:rPr>
              <a:t>a educación de los individuos en higiene personal</a:t>
            </a:r>
          </a:p>
          <a:p>
            <a:pPr marL="285750" indent="-285750" algn="l">
              <a:buFont typeface="Wingdings" panose="05000000000000000000" pitchFamily="2" charset="2"/>
              <a:buChar char="v"/>
            </a:pPr>
            <a:r>
              <a:rPr lang="es-ES" dirty="0">
                <a:latin typeface="Reforma Blanca"/>
              </a:rPr>
              <a:t>L</a:t>
            </a:r>
            <a:r>
              <a:rPr lang="es-ES" b="0" i="0" dirty="0">
                <a:effectLst/>
                <a:latin typeface="Reforma Blanca"/>
              </a:rPr>
              <a:t>a organización de los servicios médicos y de enfermería para el diagnóstico precoz y El tratamiento preventivo de las enfermedades</a:t>
            </a:r>
          </a:p>
          <a:p>
            <a:pPr marL="285750" indent="-285750" algn="l">
              <a:buFont typeface="Wingdings" panose="05000000000000000000" pitchFamily="2" charset="2"/>
              <a:buChar char="v"/>
            </a:pPr>
            <a:r>
              <a:rPr lang="es-ES" dirty="0">
                <a:latin typeface="Reforma Blanca"/>
              </a:rPr>
              <a:t>E</a:t>
            </a:r>
            <a:r>
              <a:rPr lang="es-ES" b="0" i="0" dirty="0">
                <a:effectLst/>
                <a:latin typeface="Reforma Blanca"/>
              </a:rPr>
              <a:t>l desarrollo de un mecanismo social que asegure a cada uno un nivel de vida adecuado para la conservación de la salud, organizando estos beneficios de modo tal que cada ciudadano se encuentre en condiciones de gozar de su derecho natural a la salud y la longevidad.</a:t>
            </a:r>
          </a:p>
        </p:txBody>
      </p:sp>
    </p:spTree>
    <p:extLst>
      <p:ext uri="{BB962C8B-B14F-4D97-AF65-F5344CB8AC3E}">
        <p14:creationId xmlns:p14="http://schemas.microsoft.com/office/powerpoint/2010/main" val="3413394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7DC481C0-8B66-4987-A8E0-729C55223F6F}"/>
              </a:ext>
            </a:extLst>
          </p:cNvPr>
          <p:cNvSpPr txBox="1"/>
          <p:nvPr/>
        </p:nvSpPr>
        <p:spPr>
          <a:xfrm>
            <a:off x="649356" y="906916"/>
            <a:ext cx="9369287" cy="5078313"/>
          </a:xfrm>
          <a:prstGeom prst="rect">
            <a:avLst/>
          </a:prstGeom>
          <a:noFill/>
        </p:spPr>
        <p:txBody>
          <a:bodyPr wrap="square">
            <a:spAutoFit/>
          </a:bodyPr>
          <a:lstStyle/>
          <a:p>
            <a:pPr algn="l"/>
            <a:r>
              <a:rPr lang="es-ES" b="0" i="0" dirty="0">
                <a:solidFill>
                  <a:srgbClr val="494949"/>
                </a:solidFill>
                <a:effectLst/>
                <a:latin typeface="Reforma Blanca"/>
              </a:rPr>
              <a:t>Como ciencia, es el sistema de conocimientos ordenados cuya veracidad se comprueba y se puntualiza constantemente en el curso de la práctica.</a:t>
            </a:r>
          </a:p>
          <a:p>
            <a:pPr algn="l"/>
            <a:r>
              <a:rPr lang="es-ES" b="0" i="0" dirty="0">
                <a:solidFill>
                  <a:srgbClr val="494949"/>
                </a:solidFill>
                <a:effectLst/>
                <a:latin typeface="Reforma Blanca"/>
              </a:rPr>
              <a:t>La fuerza del conocimiento científico que la sustenta radica en el carácter general, universal, necesario y objetivo de su veracidad.</a:t>
            </a:r>
          </a:p>
          <a:p>
            <a:pPr algn="l"/>
            <a:r>
              <a:rPr lang="es-ES" b="0" i="0" dirty="0">
                <a:solidFill>
                  <a:srgbClr val="494949"/>
                </a:solidFill>
                <a:effectLst/>
                <a:latin typeface="Reforma Blanca"/>
              </a:rPr>
              <a:t>Esta ciencia aprehende a la salud en conceptos mediante los recursos del pensamiento lógico y formula sus conclusiones basándose en hechos.</a:t>
            </a:r>
          </a:p>
          <a:p>
            <a:pPr algn="l"/>
            <a:r>
              <a:rPr lang="es-ES" b="0" i="0" dirty="0">
                <a:solidFill>
                  <a:srgbClr val="494949"/>
                </a:solidFill>
                <a:effectLst/>
                <a:latin typeface="Reforma Blanca"/>
              </a:rPr>
              <a:t>La fuerza de esta ciencia se encuentra en sus generalizaciones, en el hecho de que tras lo casual y caótico, halla e investiga leyes objetivas sin cuyo conocimiento no es posible desplegar una actividad práctica consciente y orientada hacía un determinado objetivo.</a:t>
            </a:r>
          </a:p>
          <a:p>
            <a:pPr algn="l"/>
            <a:r>
              <a:rPr lang="es-ES" b="0" i="0" dirty="0">
                <a:solidFill>
                  <a:srgbClr val="494949"/>
                </a:solidFill>
                <a:effectLst/>
                <a:latin typeface="Reforma Blanca"/>
              </a:rPr>
              <a:t>La fuerza motriz que la impulsa estriba en las necesidades de desarrollar de la producción material que documente las necesidades del avance de la sociedad en este aspecto.</a:t>
            </a:r>
          </a:p>
          <a:p>
            <a:pPr algn="l"/>
            <a:r>
              <a:rPr lang="es-ES" b="0" i="0" dirty="0">
                <a:solidFill>
                  <a:srgbClr val="494949"/>
                </a:solidFill>
                <a:effectLst/>
                <a:latin typeface="Reforma Blanca"/>
              </a:rPr>
              <a:t>Concepto de hombre, de salud y de proceso de salud-enfermedad</a:t>
            </a:r>
          </a:p>
          <a:p>
            <a:pPr algn="l"/>
            <a:r>
              <a:rPr lang="es-ES" b="0" i="0" dirty="0">
                <a:solidFill>
                  <a:srgbClr val="494949"/>
                </a:solidFill>
                <a:effectLst/>
                <a:latin typeface="Reforma Blanca"/>
              </a:rPr>
              <a:t>Desde la primera clase en la asignatura se relaciona la capacidad de reflexión que posee el hombre a cerca de si mismo como sujeto de hecho y de derecho, el sentido de su vida, del conocimiento y de sus capacidades para desarrollar prácticas tendientes a mejorar la calidad y su estilo de vida, asociadas por lo tanto a la promoción de la salud y la prevención de la enfermedad.</a:t>
            </a:r>
          </a:p>
          <a:p>
            <a:br>
              <a:rPr lang="es-ES" dirty="0"/>
            </a:br>
            <a:endParaRPr lang="es-MX" dirty="0"/>
          </a:p>
        </p:txBody>
      </p:sp>
    </p:spTree>
    <p:extLst>
      <p:ext uri="{BB962C8B-B14F-4D97-AF65-F5344CB8AC3E}">
        <p14:creationId xmlns:p14="http://schemas.microsoft.com/office/powerpoint/2010/main" val="180177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5CDA58A4-5B95-4DDB-806E-815BA1E4CAAB}"/>
              </a:ext>
            </a:extLst>
          </p:cNvPr>
          <p:cNvSpPr txBox="1"/>
          <p:nvPr/>
        </p:nvSpPr>
        <p:spPr>
          <a:xfrm>
            <a:off x="795130" y="892651"/>
            <a:ext cx="6096000" cy="2031325"/>
          </a:xfrm>
          <a:prstGeom prst="rect">
            <a:avLst/>
          </a:prstGeom>
          <a:noFill/>
        </p:spPr>
        <p:txBody>
          <a:bodyPr wrap="square">
            <a:spAutoFit/>
          </a:bodyPr>
          <a:lstStyle/>
          <a:p>
            <a:pPr algn="l" fontAlgn="t"/>
            <a:r>
              <a:rPr lang="es-ES" b="0" i="0" dirty="0">
                <a:solidFill>
                  <a:srgbClr val="7030A0"/>
                </a:solidFill>
                <a:effectLst/>
                <a:latin typeface="Roboto"/>
              </a:rPr>
              <a:t>Según J.H. Hanlon</a:t>
            </a:r>
          </a:p>
          <a:p>
            <a:pPr algn="l" fontAlgn="t"/>
            <a:r>
              <a:rPr lang="es-ES" b="0" i="0" dirty="0">
                <a:solidFill>
                  <a:srgbClr val="7030A0"/>
                </a:solidFill>
                <a:effectLst/>
                <a:latin typeface="Open Sans"/>
              </a:rPr>
              <a:t>“La </a:t>
            </a:r>
            <a:r>
              <a:rPr lang="es-ES" b="1" i="0" dirty="0">
                <a:solidFill>
                  <a:srgbClr val="7030A0"/>
                </a:solidFill>
                <a:effectLst/>
                <a:latin typeface="Open Sans"/>
              </a:rPr>
              <a:t>salud pública</a:t>
            </a:r>
            <a:r>
              <a:rPr lang="es-ES" b="0" i="0" dirty="0">
                <a:solidFill>
                  <a:srgbClr val="7030A0"/>
                </a:solidFill>
                <a:effectLst/>
                <a:latin typeface="Open Sans"/>
              </a:rPr>
              <a:t> se dedica al logro común del más alto nivel físico, mental y social de bienestar y longevidad, compatible con los conocimientos y recursos disponibles en un tiempo y lugar determinados. Busca este propósito como una contribución al efectivo y total desarrollo y vida del individuo y de su sociedad” (1973).</a:t>
            </a:r>
          </a:p>
        </p:txBody>
      </p:sp>
      <p:sp>
        <p:nvSpPr>
          <p:cNvPr id="6" name="CuadroTexto 5">
            <a:extLst>
              <a:ext uri="{FF2B5EF4-FFF2-40B4-BE49-F238E27FC236}">
                <a16:creationId xmlns:a16="http://schemas.microsoft.com/office/drawing/2014/main" id="{18FA3380-2E1B-45CA-9981-0955AA4DD001}"/>
              </a:ext>
            </a:extLst>
          </p:cNvPr>
          <p:cNvSpPr txBox="1"/>
          <p:nvPr/>
        </p:nvSpPr>
        <p:spPr>
          <a:xfrm>
            <a:off x="2160105" y="3109441"/>
            <a:ext cx="7089913" cy="3416320"/>
          </a:xfrm>
          <a:prstGeom prst="rect">
            <a:avLst/>
          </a:prstGeom>
          <a:noFill/>
        </p:spPr>
        <p:txBody>
          <a:bodyPr wrap="square">
            <a:spAutoFit/>
          </a:bodyPr>
          <a:lstStyle/>
          <a:p>
            <a:pPr algn="l" fontAlgn="t"/>
            <a:r>
              <a:rPr lang="es-ES" b="0" i="0" dirty="0">
                <a:solidFill>
                  <a:srgbClr val="00B0F0"/>
                </a:solidFill>
                <a:effectLst/>
                <a:latin typeface="Roboto"/>
              </a:rPr>
              <a:t>Según Milton Terris</a:t>
            </a:r>
          </a:p>
          <a:p>
            <a:pPr algn="l" fontAlgn="t"/>
            <a:r>
              <a:rPr lang="es-ES" b="0" i="0" dirty="0">
                <a:solidFill>
                  <a:srgbClr val="00B0F0"/>
                </a:solidFill>
                <a:effectLst/>
                <a:latin typeface="Open Sans"/>
              </a:rPr>
              <a:t>“La </a:t>
            </a:r>
            <a:r>
              <a:rPr lang="es-ES" b="1" i="0" dirty="0">
                <a:solidFill>
                  <a:srgbClr val="00B0F0"/>
                </a:solidFill>
                <a:effectLst/>
                <a:latin typeface="Open Sans"/>
              </a:rPr>
              <a:t>salud pública</a:t>
            </a:r>
            <a:r>
              <a:rPr lang="es-ES" b="0" i="0" dirty="0">
                <a:solidFill>
                  <a:srgbClr val="00B0F0"/>
                </a:solidFill>
                <a:effectLst/>
                <a:latin typeface="Open Sans"/>
              </a:rPr>
              <a:t> es la ciencia y el arte de prevenir las dolencias y las discapacidades, prolongar la vida y fomentar la salud y la eficiencia física y mental, mediante esfuerzos organizados de la comunidad para sanear el medio ambiente, controlar las enfermedades infecciosas y no infecciosas, así como las lesiones; educar al individuo en los principios de la higiene personal, organizar los servicios para el diagnóstico y tratamiento de las enfermedades y para la rehabilitación, así como desarrollar la maquinaria social que le asegure a cada miembro de la comunidad un nivel de vida adecuado para el mantenimiento de la salud” (1992).</a:t>
            </a:r>
          </a:p>
        </p:txBody>
      </p:sp>
    </p:spTree>
    <p:extLst>
      <p:ext uri="{BB962C8B-B14F-4D97-AF65-F5344CB8AC3E}">
        <p14:creationId xmlns:p14="http://schemas.microsoft.com/office/powerpoint/2010/main" val="182824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FFF578F4-2A8F-49B1-952A-CBA48A61778B}"/>
              </a:ext>
            </a:extLst>
          </p:cNvPr>
          <p:cNvSpPr txBox="1"/>
          <p:nvPr/>
        </p:nvSpPr>
        <p:spPr>
          <a:xfrm>
            <a:off x="1126435" y="597718"/>
            <a:ext cx="8017565" cy="3970318"/>
          </a:xfrm>
          <a:prstGeom prst="rect">
            <a:avLst/>
          </a:prstGeom>
          <a:noFill/>
        </p:spPr>
        <p:txBody>
          <a:bodyPr wrap="square">
            <a:spAutoFit/>
          </a:bodyPr>
          <a:lstStyle/>
          <a:p>
            <a:pPr algn="l" fontAlgn="t"/>
            <a:r>
              <a:rPr lang="es-ES" b="1" i="0" dirty="0">
                <a:solidFill>
                  <a:schemeClr val="accent1">
                    <a:lumMod val="50000"/>
                  </a:schemeClr>
                </a:solidFill>
                <a:effectLst/>
                <a:latin typeface="Roboto"/>
              </a:rPr>
              <a:t>SALUD PÚBLICA EN MÉXICO</a:t>
            </a:r>
          </a:p>
          <a:p>
            <a:pPr algn="l" fontAlgn="t"/>
            <a:endParaRPr lang="es-ES" b="0" i="0" dirty="0">
              <a:solidFill>
                <a:srgbClr val="404040"/>
              </a:solidFill>
              <a:effectLst/>
              <a:latin typeface="Open Sans"/>
            </a:endParaRPr>
          </a:p>
          <a:p>
            <a:pPr algn="l" fontAlgn="t"/>
            <a:endParaRPr lang="es-ES" dirty="0">
              <a:solidFill>
                <a:srgbClr val="404040"/>
              </a:solidFill>
              <a:latin typeface="Open Sans"/>
            </a:endParaRPr>
          </a:p>
          <a:p>
            <a:pPr algn="l" fontAlgn="t"/>
            <a:endParaRPr lang="es-ES" b="0" i="0" dirty="0">
              <a:solidFill>
                <a:srgbClr val="404040"/>
              </a:solidFill>
              <a:effectLst/>
              <a:latin typeface="Open Sans"/>
            </a:endParaRPr>
          </a:p>
          <a:p>
            <a:pPr algn="l" fontAlgn="t"/>
            <a:endParaRPr lang="es-ES" dirty="0">
              <a:solidFill>
                <a:srgbClr val="404040"/>
              </a:solidFill>
              <a:latin typeface="Open Sans"/>
            </a:endParaRPr>
          </a:p>
          <a:p>
            <a:pPr algn="l" fontAlgn="t"/>
            <a:endParaRPr lang="es-ES" b="0" i="0" dirty="0">
              <a:solidFill>
                <a:srgbClr val="404040"/>
              </a:solidFill>
              <a:effectLst/>
              <a:latin typeface="Open Sans"/>
            </a:endParaRPr>
          </a:p>
          <a:p>
            <a:pPr algn="l" fontAlgn="t"/>
            <a:r>
              <a:rPr lang="es-ES" b="0" i="0" dirty="0">
                <a:solidFill>
                  <a:srgbClr val="404040"/>
                </a:solidFill>
                <a:effectLst/>
                <a:latin typeface="Open Sans"/>
              </a:rPr>
              <a:t>En México, el organismo estatal encargado de la administración de la </a:t>
            </a:r>
            <a:r>
              <a:rPr lang="es-ES" b="1" i="0" dirty="0">
                <a:solidFill>
                  <a:srgbClr val="404040"/>
                </a:solidFill>
                <a:effectLst/>
                <a:latin typeface="Open Sans"/>
              </a:rPr>
              <a:t>salud pública </a:t>
            </a:r>
            <a:r>
              <a:rPr lang="es-ES" b="0" i="0" dirty="0">
                <a:solidFill>
                  <a:srgbClr val="404040"/>
                </a:solidFill>
                <a:effectLst/>
                <a:latin typeface="Open Sans"/>
              </a:rPr>
              <a:t>es la </a:t>
            </a:r>
            <a:r>
              <a:rPr lang="es-ES" b="1" i="0" dirty="0">
                <a:solidFill>
                  <a:srgbClr val="404040"/>
                </a:solidFill>
                <a:effectLst/>
                <a:latin typeface="Open Sans"/>
              </a:rPr>
              <a:t>Secretaría de Salud</a:t>
            </a:r>
            <a:r>
              <a:rPr lang="es-ES" b="0" i="0" dirty="0">
                <a:solidFill>
                  <a:srgbClr val="404040"/>
                </a:solidFill>
                <a:effectLst/>
                <a:latin typeface="Open Sans"/>
              </a:rPr>
              <a:t>. Algunas de sus funciones son la creación de políticas públicas en materia de salud, coordinación de programas de salud, administración del Sistema Nacional de Salud, prevención, control y erradicación de enfermedades, creación de establecimientos de asistencia pública, elaboración de campañas educativas, y, en general, velar por la calidad del sistema sanitario, el derecho y el acceso a los servicios de salud, el bienestar colectivo y la calidad de vida.</a:t>
            </a:r>
          </a:p>
        </p:txBody>
      </p:sp>
    </p:spTree>
    <p:extLst>
      <p:ext uri="{BB962C8B-B14F-4D97-AF65-F5344CB8AC3E}">
        <p14:creationId xmlns:p14="http://schemas.microsoft.com/office/powerpoint/2010/main" val="3514470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7EE7B20C-7E2F-4544-B5DA-21429A47C20F}"/>
              </a:ext>
            </a:extLst>
          </p:cNvPr>
          <p:cNvSpPr txBox="1"/>
          <p:nvPr/>
        </p:nvSpPr>
        <p:spPr>
          <a:xfrm>
            <a:off x="3048000" y="638264"/>
            <a:ext cx="6096000" cy="1569660"/>
          </a:xfrm>
          <a:prstGeom prst="rect">
            <a:avLst/>
          </a:prstGeom>
          <a:noFill/>
        </p:spPr>
        <p:txBody>
          <a:bodyPr wrap="square">
            <a:spAutoFit/>
          </a:bodyPr>
          <a:lstStyle/>
          <a:p>
            <a:pPr algn="l" fontAlgn="t"/>
            <a:r>
              <a:rPr lang="es-MX" sz="3200" b="1" i="0" dirty="0">
                <a:solidFill>
                  <a:srgbClr val="A34340"/>
                </a:solidFill>
                <a:effectLst/>
                <a:latin typeface="Chiller" panose="04020404031007020602" pitchFamily="82" charset="0"/>
              </a:rPr>
              <a:t>QUÉ ES LA SALUD:</a:t>
            </a:r>
          </a:p>
          <a:p>
            <a:br>
              <a:rPr lang="es-MX" sz="3200" b="1" dirty="0">
                <a:latin typeface="Chiller" panose="04020404031007020602" pitchFamily="82" charset="0"/>
              </a:rPr>
            </a:br>
            <a:endParaRPr lang="es-MX" sz="3200" b="1" dirty="0">
              <a:latin typeface="Chiller" panose="04020404031007020602" pitchFamily="82" charset="0"/>
            </a:endParaRPr>
          </a:p>
        </p:txBody>
      </p:sp>
      <p:sp>
        <p:nvSpPr>
          <p:cNvPr id="7" name="CuadroTexto 6">
            <a:extLst>
              <a:ext uri="{FF2B5EF4-FFF2-40B4-BE49-F238E27FC236}">
                <a16:creationId xmlns:a16="http://schemas.microsoft.com/office/drawing/2014/main" id="{25AEF185-A93E-4190-8BD4-3C8E984D2769}"/>
              </a:ext>
            </a:extLst>
          </p:cNvPr>
          <p:cNvSpPr txBox="1"/>
          <p:nvPr/>
        </p:nvSpPr>
        <p:spPr>
          <a:xfrm>
            <a:off x="1311965" y="1724153"/>
            <a:ext cx="7832035" cy="2862322"/>
          </a:xfrm>
          <a:prstGeom prst="rect">
            <a:avLst/>
          </a:prstGeom>
          <a:noFill/>
        </p:spPr>
        <p:txBody>
          <a:bodyPr wrap="square">
            <a:spAutoFit/>
          </a:bodyPr>
          <a:lstStyle/>
          <a:p>
            <a:pPr algn="l" fontAlgn="t"/>
            <a:r>
              <a:rPr lang="es-ES" sz="2000" b="0" i="0" dirty="0">
                <a:solidFill>
                  <a:srgbClr val="404040"/>
                </a:solidFill>
                <a:effectLst/>
                <a:latin typeface="Open Sans"/>
              </a:rPr>
              <a:t>Salud es el estado general de un organismo vivo, en tanto ejecuta sus funciones vitales de una forma eficiente, lo cual le permite desenvolverse adecuadamente en su entorno.</a:t>
            </a:r>
          </a:p>
          <a:p>
            <a:pPr algn="l" fontAlgn="t"/>
            <a:r>
              <a:rPr lang="es-ES" sz="2000" b="0" i="0" dirty="0">
                <a:solidFill>
                  <a:srgbClr val="404040"/>
                </a:solidFill>
                <a:effectLst/>
                <a:latin typeface="Open Sans"/>
              </a:rPr>
              <a:t>Según la Organización Mundial de la Salud (OMS), el concepto de salud está vinculado a un estado de bienestar físico, mental y social, y no sólo a la ausencia de enfermedades.</a:t>
            </a:r>
          </a:p>
          <a:p>
            <a:pPr algn="l" fontAlgn="t"/>
            <a:r>
              <a:rPr lang="es-ES" sz="2000" b="0" i="0" dirty="0">
                <a:solidFill>
                  <a:srgbClr val="404040"/>
                </a:solidFill>
                <a:effectLst/>
                <a:latin typeface="Open Sans"/>
              </a:rPr>
              <a:t>La salud también se define en dos niveles: un nivel subjetivo (el sujeto cree que está en bienestar) y un nivel objetivo (cuando existen datos que permiten verificar dicho estado).</a:t>
            </a:r>
          </a:p>
        </p:txBody>
      </p:sp>
    </p:spTree>
    <p:extLst>
      <p:ext uri="{BB962C8B-B14F-4D97-AF65-F5344CB8AC3E}">
        <p14:creationId xmlns:p14="http://schemas.microsoft.com/office/powerpoint/2010/main" val="944398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B636B87B-95E6-400B-83B5-B1CFDFB48627}"/>
              </a:ext>
            </a:extLst>
          </p:cNvPr>
          <p:cNvSpPr txBox="1"/>
          <p:nvPr/>
        </p:nvSpPr>
        <p:spPr>
          <a:xfrm>
            <a:off x="808382" y="477941"/>
            <a:ext cx="8203096" cy="1077218"/>
          </a:xfrm>
          <a:prstGeom prst="rect">
            <a:avLst/>
          </a:prstGeom>
          <a:noFill/>
        </p:spPr>
        <p:txBody>
          <a:bodyPr wrap="square">
            <a:spAutoFit/>
          </a:bodyPr>
          <a:lstStyle/>
          <a:p>
            <a:pPr algn="l" fontAlgn="t"/>
            <a:r>
              <a:rPr lang="es-ES" sz="3200" b="0" i="0" dirty="0">
                <a:solidFill>
                  <a:srgbClr val="00B050"/>
                </a:solidFill>
                <a:effectLst/>
                <a:latin typeface="Old English Text MT" panose="03040902040508030806" pitchFamily="66" charset="0"/>
              </a:rPr>
              <a:t>FACTORES QUE AFECTAN LA SALUD</a:t>
            </a:r>
          </a:p>
        </p:txBody>
      </p:sp>
      <p:sp>
        <p:nvSpPr>
          <p:cNvPr id="6" name="CuadroTexto 5">
            <a:extLst>
              <a:ext uri="{FF2B5EF4-FFF2-40B4-BE49-F238E27FC236}">
                <a16:creationId xmlns:a16="http://schemas.microsoft.com/office/drawing/2014/main" id="{797100F1-653B-4A3C-AC57-9B49F0D6AA51}"/>
              </a:ext>
            </a:extLst>
          </p:cNvPr>
          <p:cNvSpPr txBox="1"/>
          <p:nvPr/>
        </p:nvSpPr>
        <p:spPr>
          <a:xfrm>
            <a:off x="808382" y="2019541"/>
            <a:ext cx="8428383" cy="2308324"/>
          </a:xfrm>
          <a:prstGeom prst="rect">
            <a:avLst/>
          </a:prstGeom>
          <a:noFill/>
        </p:spPr>
        <p:txBody>
          <a:bodyPr wrap="square">
            <a:spAutoFit/>
          </a:bodyPr>
          <a:lstStyle/>
          <a:p>
            <a:pPr algn="l" fontAlgn="t"/>
            <a:r>
              <a:rPr lang="es-ES" b="0" i="0" dirty="0">
                <a:solidFill>
                  <a:srgbClr val="404040"/>
                </a:solidFill>
                <a:effectLst/>
                <a:latin typeface="Open Sans"/>
              </a:rPr>
              <a:t>En 1974, en Canadá se presentó un informe llamado “una nueva perspectiva sobre la salud de los canadienses, conocido como informe Lalonde, en honor al ministro de salud de ese entonces, Mark Lalonde, quien presentó el estudio.</a:t>
            </a:r>
          </a:p>
          <a:p>
            <a:pPr algn="l" fontAlgn="t"/>
            <a:endParaRPr lang="es-ES" b="0" i="0" dirty="0">
              <a:solidFill>
                <a:srgbClr val="404040"/>
              </a:solidFill>
              <a:effectLst/>
              <a:latin typeface="Open Sans"/>
            </a:endParaRPr>
          </a:p>
          <a:p>
            <a:pPr algn="l" fontAlgn="t"/>
            <a:r>
              <a:rPr lang="es-ES" b="0" i="0" dirty="0">
                <a:solidFill>
                  <a:srgbClr val="404040"/>
                </a:solidFill>
                <a:effectLst/>
                <a:latin typeface="Open Sans"/>
              </a:rPr>
              <a:t>Dicho reporte sirvió para determinar la existencia de cuatro factores que tenían una marcada incidencia en la salud de la población, a saber:</a:t>
            </a:r>
          </a:p>
          <a:p>
            <a:br>
              <a:rPr lang="es-ES" dirty="0"/>
            </a:br>
            <a:endParaRPr lang="es-MX" dirty="0"/>
          </a:p>
        </p:txBody>
      </p:sp>
    </p:spTree>
    <p:extLst>
      <p:ext uri="{BB962C8B-B14F-4D97-AF65-F5344CB8AC3E}">
        <p14:creationId xmlns:p14="http://schemas.microsoft.com/office/powerpoint/2010/main" val="2282817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2966B39C-07BD-434A-8D9B-3AC7F4915789}"/>
              </a:ext>
            </a:extLst>
          </p:cNvPr>
          <p:cNvSpPr txBox="1"/>
          <p:nvPr/>
        </p:nvSpPr>
        <p:spPr>
          <a:xfrm>
            <a:off x="702366" y="527567"/>
            <a:ext cx="6096000" cy="1754326"/>
          </a:xfrm>
          <a:prstGeom prst="rect">
            <a:avLst/>
          </a:prstGeom>
          <a:noFill/>
        </p:spPr>
        <p:txBody>
          <a:bodyPr wrap="square">
            <a:spAutoFit/>
          </a:bodyPr>
          <a:lstStyle/>
          <a:p>
            <a:pPr algn="l" fontAlgn="t"/>
            <a:r>
              <a:rPr lang="es-ES" b="1" i="0" dirty="0">
                <a:solidFill>
                  <a:schemeClr val="accent5">
                    <a:lumMod val="75000"/>
                  </a:schemeClr>
                </a:solidFill>
                <a:effectLst/>
                <a:latin typeface="Roboto"/>
              </a:rPr>
              <a:t>Biología humana</a:t>
            </a:r>
          </a:p>
          <a:p>
            <a:pPr algn="l" fontAlgn="t"/>
            <a:r>
              <a:rPr lang="es-ES" b="0" i="0" dirty="0">
                <a:solidFill>
                  <a:schemeClr val="accent5">
                    <a:lumMod val="75000"/>
                  </a:schemeClr>
                </a:solidFill>
                <a:effectLst/>
                <a:latin typeface="Open Sans"/>
              </a:rPr>
              <a:t>Aquí se incluyen los factores genéticos que pueden influir en la aparición de enfermedades o condiciones que alteren el estado de salud.</a:t>
            </a:r>
          </a:p>
          <a:p>
            <a:br>
              <a:rPr lang="es-ES" dirty="0">
                <a:solidFill>
                  <a:schemeClr val="accent5">
                    <a:lumMod val="75000"/>
                  </a:schemeClr>
                </a:solidFill>
              </a:rPr>
            </a:br>
            <a:endParaRPr lang="es-MX" dirty="0">
              <a:solidFill>
                <a:schemeClr val="accent5">
                  <a:lumMod val="75000"/>
                </a:schemeClr>
              </a:solidFill>
            </a:endParaRPr>
          </a:p>
        </p:txBody>
      </p:sp>
      <p:sp>
        <p:nvSpPr>
          <p:cNvPr id="6" name="CuadroTexto 5">
            <a:extLst>
              <a:ext uri="{FF2B5EF4-FFF2-40B4-BE49-F238E27FC236}">
                <a16:creationId xmlns:a16="http://schemas.microsoft.com/office/drawing/2014/main" id="{EF6B8DFC-730F-4E7A-922B-0046F36CE19E}"/>
              </a:ext>
            </a:extLst>
          </p:cNvPr>
          <p:cNvSpPr txBox="1"/>
          <p:nvPr/>
        </p:nvSpPr>
        <p:spPr>
          <a:xfrm>
            <a:off x="2199860" y="2105909"/>
            <a:ext cx="6096000" cy="2308324"/>
          </a:xfrm>
          <a:prstGeom prst="rect">
            <a:avLst/>
          </a:prstGeom>
          <a:noFill/>
        </p:spPr>
        <p:txBody>
          <a:bodyPr wrap="square">
            <a:spAutoFit/>
          </a:bodyPr>
          <a:lstStyle/>
          <a:p>
            <a:pPr algn="l" fontAlgn="t"/>
            <a:r>
              <a:rPr lang="es-ES" b="1" i="0" dirty="0">
                <a:solidFill>
                  <a:schemeClr val="accent2">
                    <a:lumMod val="75000"/>
                  </a:schemeClr>
                </a:solidFill>
                <a:effectLst/>
                <a:latin typeface="Roboto"/>
              </a:rPr>
              <a:t>Ambiente</a:t>
            </a:r>
          </a:p>
          <a:p>
            <a:pPr algn="l" fontAlgn="t"/>
            <a:r>
              <a:rPr lang="es-ES" b="0" i="0" dirty="0">
                <a:solidFill>
                  <a:schemeClr val="accent2">
                    <a:lumMod val="75000"/>
                  </a:schemeClr>
                </a:solidFill>
                <a:effectLst/>
                <a:latin typeface="Open Sans"/>
              </a:rPr>
              <a:t>Tiene que ver con aspectos como la contaminación ambiental, las condiciones de los espacios o estructuras físicas (vivienda, lugar de trabajo, áreas públicas), así como factores socio culturales que influyen en los hábitos de vida.</a:t>
            </a:r>
          </a:p>
          <a:p>
            <a:br>
              <a:rPr lang="es-ES" dirty="0">
                <a:solidFill>
                  <a:schemeClr val="accent2">
                    <a:lumMod val="75000"/>
                  </a:schemeClr>
                </a:solidFill>
              </a:rPr>
            </a:br>
            <a:endParaRPr lang="es-MX" dirty="0">
              <a:solidFill>
                <a:schemeClr val="accent2">
                  <a:lumMod val="75000"/>
                </a:schemeClr>
              </a:solidFill>
            </a:endParaRPr>
          </a:p>
        </p:txBody>
      </p:sp>
      <p:sp>
        <p:nvSpPr>
          <p:cNvPr id="9" name="CuadroTexto 8">
            <a:extLst>
              <a:ext uri="{FF2B5EF4-FFF2-40B4-BE49-F238E27FC236}">
                <a16:creationId xmlns:a16="http://schemas.microsoft.com/office/drawing/2014/main" id="{234BE1B2-F219-4121-A2F9-134B4EFBEB18}"/>
              </a:ext>
            </a:extLst>
          </p:cNvPr>
          <p:cNvSpPr txBox="1"/>
          <p:nvPr/>
        </p:nvSpPr>
        <p:spPr>
          <a:xfrm>
            <a:off x="3498574" y="4096254"/>
            <a:ext cx="6096000" cy="1754326"/>
          </a:xfrm>
          <a:prstGeom prst="rect">
            <a:avLst/>
          </a:prstGeom>
          <a:noFill/>
        </p:spPr>
        <p:txBody>
          <a:bodyPr wrap="square">
            <a:spAutoFit/>
          </a:bodyPr>
          <a:lstStyle/>
          <a:p>
            <a:pPr algn="l" fontAlgn="t"/>
            <a:r>
              <a:rPr lang="es-ES" b="1" i="0" dirty="0">
                <a:solidFill>
                  <a:srgbClr val="7030A0"/>
                </a:solidFill>
                <a:effectLst/>
                <a:latin typeface="Roboto"/>
              </a:rPr>
              <a:t>Forma de vida</a:t>
            </a:r>
          </a:p>
          <a:p>
            <a:pPr algn="l" fontAlgn="t"/>
            <a:r>
              <a:rPr lang="es-ES" b="0" i="0" dirty="0">
                <a:solidFill>
                  <a:srgbClr val="7030A0"/>
                </a:solidFill>
                <a:effectLst/>
                <a:latin typeface="Open Sans"/>
              </a:rPr>
              <a:t>Se refiere a los hábitos personales (alimentación, higiene, actividad física, relaciones sociales, actividad sexual).</a:t>
            </a:r>
          </a:p>
          <a:p>
            <a:pPr algn="l" fontAlgn="t"/>
            <a:r>
              <a:rPr lang="es-ES" b="0" i="0" dirty="0">
                <a:solidFill>
                  <a:srgbClr val="7030A0"/>
                </a:solidFill>
                <a:effectLst/>
                <a:latin typeface="Open Sans"/>
              </a:rPr>
              <a:t>Organización del cuidado de la salud</a:t>
            </a:r>
          </a:p>
          <a:p>
            <a:pPr algn="l" fontAlgn="t"/>
            <a:r>
              <a:rPr lang="es-ES" b="0" i="0" dirty="0">
                <a:solidFill>
                  <a:srgbClr val="7030A0"/>
                </a:solidFill>
                <a:effectLst/>
                <a:latin typeface="Open Sans"/>
              </a:rPr>
              <a:t>Incluye el acceso y utilización del sistema de salud (tanto público como privado), así como la calidad del mismo.</a:t>
            </a:r>
          </a:p>
        </p:txBody>
      </p:sp>
    </p:spTree>
    <p:extLst>
      <p:ext uri="{BB962C8B-B14F-4D97-AF65-F5344CB8AC3E}">
        <p14:creationId xmlns:p14="http://schemas.microsoft.com/office/powerpoint/2010/main" val="4225041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pentágono 7">
            <a:extLst>
              <a:ext uri="{FF2B5EF4-FFF2-40B4-BE49-F238E27FC236}">
                <a16:creationId xmlns:a16="http://schemas.microsoft.com/office/drawing/2014/main" id="{584C529F-59FD-4D96-A506-18D645B5D2AF}"/>
              </a:ext>
            </a:extLst>
          </p:cNvPr>
          <p:cNvSpPr/>
          <p:nvPr/>
        </p:nvSpPr>
        <p:spPr>
          <a:xfrm>
            <a:off x="477078" y="291548"/>
            <a:ext cx="11237844" cy="6255026"/>
          </a:xfrm>
          <a:prstGeom prst="homePlate">
            <a:avLst/>
          </a:prstGeom>
          <a:noFill/>
          <a:ln w="57150">
            <a:solidFill>
              <a:srgbClr val="D707C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876BF810-5352-4D85-91D9-2DB1D2960840}"/>
              </a:ext>
            </a:extLst>
          </p:cNvPr>
          <p:cNvSpPr txBox="1"/>
          <p:nvPr/>
        </p:nvSpPr>
        <p:spPr>
          <a:xfrm>
            <a:off x="3048000" y="620404"/>
            <a:ext cx="6096000" cy="646331"/>
          </a:xfrm>
          <a:prstGeom prst="rect">
            <a:avLst/>
          </a:prstGeom>
          <a:noFill/>
        </p:spPr>
        <p:txBody>
          <a:bodyPr wrap="square">
            <a:spAutoFit/>
          </a:bodyPr>
          <a:lstStyle/>
          <a:p>
            <a:pPr algn="l" fontAlgn="t"/>
            <a:r>
              <a:rPr lang="es-MX" sz="3600" b="1" i="0" dirty="0">
                <a:solidFill>
                  <a:srgbClr val="92D050"/>
                </a:solidFill>
                <a:effectLst/>
                <a:latin typeface="Pristina" panose="03060402040406080204" pitchFamily="66" charset="0"/>
              </a:rPr>
              <a:t>SALUD E HIGIENE</a:t>
            </a:r>
          </a:p>
        </p:txBody>
      </p:sp>
      <p:sp>
        <p:nvSpPr>
          <p:cNvPr id="6" name="CuadroTexto 5">
            <a:extLst>
              <a:ext uri="{FF2B5EF4-FFF2-40B4-BE49-F238E27FC236}">
                <a16:creationId xmlns:a16="http://schemas.microsoft.com/office/drawing/2014/main" id="{3B1B0FDA-F500-4BF5-8577-999FBE3DE3E2}"/>
              </a:ext>
            </a:extLst>
          </p:cNvPr>
          <p:cNvSpPr txBox="1"/>
          <p:nvPr/>
        </p:nvSpPr>
        <p:spPr>
          <a:xfrm>
            <a:off x="1537252" y="1955418"/>
            <a:ext cx="7779026" cy="3139321"/>
          </a:xfrm>
          <a:prstGeom prst="rect">
            <a:avLst/>
          </a:prstGeom>
          <a:noFill/>
        </p:spPr>
        <p:txBody>
          <a:bodyPr wrap="square">
            <a:spAutoFit/>
          </a:bodyPr>
          <a:lstStyle/>
          <a:p>
            <a:pPr algn="l" fontAlgn="t"/>
            <a:r>
              <a:rPr lang="es-ES" b="0" i="0" dirty="0">
                <a:solidFill>
                  <a:srgbClr val="404040"/>
                </a:solidFill>
                <a:effectLst/>
                <a:latin typeface="Open Sans"/>
              </a:rPr>
              <a:t>Existe una relación directa entre la aplicación de normas higiénicas y la preservación de la salud. La higiene hace referencia a todas las medidas de aseo y cuidado, tanto de cuerpo humano como de los espacios físicos.</a:t>
            </a:r>
          </a:p>
          <a:p>
            <a:pPr algn="l" fontAlgn="t"/>
            <a:endParaRPr lang="es-ES" b="0" i="0" dirty="0">
              <a:solidFill>
                <a:srgbClr val="404040"/>
              </a:solidFill>
              <a:effectLst/>
              <a:latin typeface="Open Sans"/>
            </a:endParaRPr>
          </a:p>
          <a:p>
            <a:pPr algn="l" fontAlgn="t"/>
            <a:endParaRPr lang="es-ES" dirty="0">
              <a:solidFill>
                <a:srgbClr val="404040"/>
              </a:solidFill>
              <a:latin typeface="Open Sans"/>
            </a:endParaRPr>
          </a:p>
          <a:p>
            <a:pPr algn="l" fontAlgn="t"/>
            <a:r>
              <a:rPr lang="es-ES" b="0" i="0" dirty="0">
                <a:solidFill>
                  <a:srgbClr val="404040"/>
                </a:solidFill>
                <a:effectLst/>
                <a:latin typeface="Open Sans"/>
              </a:rPr>
              <a:t>En este sentido, hábitos como el baño diario, el cepillado y cuidado dental y la eliminación de desechos del ambiente son solo algunas medidas que previenen la aparición de enfermedades y por tanto, constituyen un factor esencial en el mantenimiento de la salud individual y colectiva.</a:t>
            </a:r>
          </a:p>
          <a:p>
            <a:br>
              <a:rPr lang="es-ES" dirty="0"/>
            </a:br>
            <a:endParaRPr lang="es-MX" dirty="0"/>
          </a:p>
        </p:txBody>
      </p:sp>
    </p:spTree>
    <p:extLst>
      <p:ext uri="{BB962C8B-B14F-4D97-AF65-F5344CB8AC3E}">
        <p14:creationId xmlns:p14="http://schemas.microsoft.com/office/powerpoint/2010/main" val="3790897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3293</TotalTime>
  <Words>1180</Words>
  <Application>Microsoft Office PowerPoint</Application>
  <PresentationFormat>Panorámica</PresentationFormat>
  <Paragraphs>61</Paragraphs>
  <Slides>11</Slides>
  <Notes>0</Notes>
  <HiddenSlides>0</HiddenSlides>
  <MMClips>1</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11</vt:i4>
      </vt:variant>
    </vt:vector>
  </HeadingPairs>
  <TitlesOfParts>
    <vt:vector size="24" baseType="lpstr">
      <vt:lpstr>Algerian</vt:lpstr>
      <vt:lpstr>Arial</vt:lpstr>
      <vt:lpstr>Calibri</vt:lpstr>
      <vt:lpstr>Calibri Light</vt:lpstr>
      <vt:lpstr>Chiller</vt:lpstr>
      <vt:lpstr>Old English Text MT</vt:lpstr>
      <vt:lpstr>Open Sans</vt:lpstr>
      <vt:lpstr>Pristina</vt:lpstr>
      <vt:lpstr>Ravie</vt:lpstr>
      <vt:lpstr>Reforma Blanca</vt:lpstr>
      <vt:lpstr>Roboto</vt:lpstr>
      <vt:lpstr>Wingdings</vt:lpstr>
      <vt:lpstr>Tema de Office</vt:lpstr>
      <vt:lpstr>SALUD PÚBLICA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116</cp:revision>
  <dcterms:created xsi:type="dcterms:W3CDTF">2020-05-14T17:14:04Z</dcterms:created>
  <dcterms:modified xsi:type="dcterms:W3CDTF">2021-01-08T03:19:00Z</dcterms:modified>
</cp:coreProperties>
</file>