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3978-39DA-4D1A-8354-B0051C7D71DF}" type="datetimeFigureOut">
              <a:rPr lang="es-MX" smtClean="0"/>
              <a:t>28/05/2021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8818-FF1C-473C-81C7-2EFDA8A9A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4464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3978-39DA-4D1A-8354-B0051C7D71DF}" type="datetimeFigureOut">
              <a:rPr lang="es-MX" smtClean="0"/>
              <a:t>28/05/2021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8818-FF1C-473C-81C7-2EFDA8A9A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63551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3978-39DA-4D1A-8354-B0051C7D71DF}" type="datetimeFigureOut">
              <a:rPr lang="es-MX" smtClean="0"/>
              <a:t>28/05/2021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8818-FF1C-473C-81C7-2EFDA8A9A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2761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3978-39DA-4D1A-8354-B0051C7D71DF}" type="datetimeFigureOut">
              <a:rPr lang="es-MX" smtClean="0"/>
              <a:t>28/05/2021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8818-FF1C-473C-81C7-2EFDA8A9A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35493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3978-39DA-4D1A-8354-B0051C7D71DF}" type="datetimeFigureOut">
              <a:rPr lang="es-MX" smtClean="0"/>
              <a:t>28/05/2021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8818-FF1C-473C-81C7-2EFDA8A9A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27323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3978-39DA-4D1A-8354-B0051C7D71DF}" type="datetimeFigureOut">
              <a:rPr lang="es-MX" smtClean="0"/>
              <a:t>28/05/2021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8818-FF1C-473C-81C7-2EFDA8A9A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28876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3978-39DA-4D1A-8354-B0051C7D71DF}" type="datetimeFigureOut">
              <a:rPr lang="es-MX" smtClean="0"/>
              <a:t>28/05/2021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8818-FF1C-473C-81C7-2EFDA8A9A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65609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3978-39DA-4D1A-8354-B0051C7D71DF}" type="datetimeFigureOut">
              <a:rPr lang="es-MX" smtClean="0"/>
              <a:t>28/05/2021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8818-FF1C-473C-81C7-2EFDA8A9A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7321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3978-39DA-4D1A-8354-B0051C7D71DF}" type="datetimeFigureOut">
              <a:rPr lang="es-MX" smtClean="0"/>
              <a:t>28/05/2021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8818-FF1C-473C-81C7-2EFDA8A9A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47173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3978-39DA-4D1A-8354-B0051C7D71DF}" type="datetimeFigureOut">
              <a:rPr lang="es-MX" smtClean="0"/>
              <a:t>28/05/2021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8818-FF1C-473C-81C7-2EFDA8A9A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60584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3978-39DA-4D1A-8354-B0051C7D71DF}" type="datetimeFigureOut">
              <a:rPr lang="es-MX" smtClean="0"/>
              <a:t>28/05/2021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C8818-FF1C-473C-81C7-2EFDA8A9A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44615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3978-39DA-4D1A-8354-B0051C7D71DF}" type="datetimeFigureOut">
              <a:rPr lang="es-MX" smtClean="0"/>
              <a:t>28/05/2021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C8818-FF1C-473C-81C7-2EFDA8A9AE0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42918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runahr.com/recursos/aspectos-legales/accidentes-y-enfermedades-de-trabajo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runahr.com/recursos/hr-management/como-puedo-determinar-las-necesidades-de-capacitacion-de-mi-empresa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8C95BzMDFQ8?feature=oembe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356574" y="901146"/>
            <a:ext cx="9144000" cy="1299277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MX" sz="4000" b="1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Footlight MT Light" panose="0204060206030A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EDUCACIÓN SOCIAL</a:t>
            </a:r>
            <a:endParaRPr lang="es-MX" sz="4000" dirty="0"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1428877-CD9C-4A88-988B-00FBCF4F94D7}"/>
              </a:ext>
            </a:extLst>
          </p:cNvPr>
          <p:cNvSpPr/>
          <p:nvPr/>
        </p:nvSpPr>
        <p:spPr>
          <a:xfrm>
            <a:off x="231565" y="4657578"/>
            <a:ext cx="113940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ADIESTRAMIENTO EN TRABAJO SOCIAL</a:t>
            </a:r>
          </a:p>
        </p:txBody>
      </p:sp>
    </p:spTree>
    <p:extLst>
      <p:ext uri="{BB962C8B-B14F-4D97-AF65-F5344CB8AC3E}">
        <p14:creationId xmlns:p14="http://schemas.microsoft.com/office/powerpoint/2010/main" val="3290219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diagonales cortadas 2">
            <a:extLst>
              <a:ext uri="{FF2B5EF4-FFF2-40B4-BE49-F238E27FC236}">
                <a16:creationId xmlns:a16="http://schemas.microsoft.com/office/drawing/2014/main" id="{E3B34EEB-AE97-464C-9EF9-BABF201080F6}"/>
              </a:ext>
            </a:extLst>
          </p:cNvPr>
          <p:cNvSpPr/>
          <p:nvPr/>
        </p:nvSpPr>
        <p:spPr>
          <a:xfrm>
            <a:off x="530087" y="477078"/>
            <a:ext cx="11012556" cy="5738192"/>
          </a:xfrm>
          <a:prstGeom prst="snip2Diag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41FE94A-8405-4CD2-AF4D-6B6E17CA781B}"/>
              </a:ext>
            </a:extLst>
          </p:cNvPr>
          <p:cNvSpPr txBox="1"/>
          <p:nvPr/>
        </p:nvSpPr>
        <p:spPr>
          <a:xfrm>
            <a:off x="3048000" y="2139652"/>
            <a:ext cx="60960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b="0" i="0" dirty="0">
                <a:solidFill>
                  <a:srgbClr val="352C60"/>
                </a:solidFill>
                <a:effectLst/>
                <a:latin typeface="proxima_nova_regular"/>
              </a:rPr>
              <a:t>Mientras que la capacitación se enfoca en estudios que aumentan la competitividad del colaborador y/o empresa; el adiestramiento se enfoca en actualizar y perfeccionar los conocimientos y habilidades del equipo. Adicionalmente, también incluye la instrucción que se le da a los trabajadores cuando se implementan nuevas tecnologías para mejorar procesos o aumentar la productividad. </a:t>
            </a:r>
          </a:p>
          <a:p>
            <a:br>
              <a:rPr lang="es-ES" dirty="0"/>
            </a:b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07723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diagonales cortadas 2">
            <a:extLst>
              <a:ext uri="{FF2B5EF4-FFF2-40B4-BE49-F238E27FC236}">
                <a16:creationId xmlns:a16="http://schemas.microsoft.com/office/drawing/2014/main" id="{E3B34EEB-AE97-464C-9EF9-BABF201080F6}"/>
              </a:ext>
            </a:extLst>
          </p:cNvPr>
          <p:cNvSpPr/>
          <p:nvPr/>
        </p:nvSpPr>
        <p:spPr>
          <a:xfrm>
            <a:off x="530087" y="477078"/>
            <a:ext cx="11012556" cy="5738192"/>
          </a:xfrm>
          <a:prstGeom prst="snip2Diag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CD941C5-D9A9-4AE1-B5B2-05ADE03F3E09}"/>
              </a:ext>
            </a:extLst>
          </p:cNvPr>
          <p:cNvSpPr txBox="1"/>
          <p:nvPr/>
        </p:nvSpPr>
        <p:spPr>
          <a:xfrm>
            <a:off x="3048000" y="2001152"/>
            <a:ext cx="6096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b="0" i="0" dirty="0">
                <a:solidFill>
                  <a:srgbClr val="352C60"/>
                </a:solidFill>
                <a:effectLst/>
                <a:latin typeface="proxima_nova_regular"/>
              </a:rPr>
              <a:t>Es decir que si una empresa decide contratar un nuevo programa para llevar el manejo del inventario y brinda cursos para que su personal lo maneje de forma eficiente; estaríamos hablando de un adiestramiento. Otro ejemplo común es cuando el patrón decide invertir en cursos para que sus trabajadores aprendan a manejar de forma avanzada bases de datos en Excel y Access. Esto también consiste en adiestramiento del personal en nuevas tecnologías. </a:t>
            </a:r>
          </a:p>
          <a:p>
            <a:br>
              <a:rPr lang="es-ES" dirty="0"/>
            </a:b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1001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diagonales cortadas 2">
            <a:extLst>
              <a:ext uri="{FF2B5EF4-FFF2-40B4-BE49-F238E27FC236}">
                <a16:creationId xmlns:a16="http://schemas.microsoft.com/office/drawing/2014/main" id="{E3B34EEB-AE97-464C-9EF9-BABF201080F6}"/>
              </a:ext>
            </a:extLst>
          </p:cNvPr>
          <p:cNvSpPr/>
          <p:nvPr/>
        </p:nvSpPr>
        <p:spPr>
          <a:xfrm>
            <a:off x="530087" y="477078"/>
            <a:ext cx="11012556" cy="5738192"/>
          </a:xfrm>
          <a:prstGeom prst="snip2Diag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CAA1AF3-FE4D-4DBA-A59F-5F7294557067}"/>
              </a:ext>
            </a:extLst>
          </p:cNvPr>
          <p:cNvSpPr txBox="1"/>
          <p:nvPr/>
        </p:nvSpPr>
        <p:spPr>
          <a:xfrm>
            <a:off x="3048000" y="2139652"/>
            <a:ext cx="60960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b="0" i="0" dirty="0">
                <a:solidFill>
                  <a:srgbClr val="352C60"/>
                </a:solidFill>
                <a:effectLst/>
                <a:latin typeface="proxima_nova_regular"/>
              </a:rPr>
              <a:t>El adiestramiento también incluye instrucción hacia los colaboradores respecto a los riesgos y peligros a los que están expuestos al realizar sus actividades. Dentro de este rubro, se incluye de forma adicional la educación con respecto a las disposiciones oficiales en temas de seguridad, salubridad y medio ambiente de trabajo que apliquen en su caso. El objetivo de estos cursos es evitar posibles </a:t>
            </a:r>
            <a:r>
              <a:rPr lang="es-ES" b="0" i="0" u="none" strike="noStrike" dirty="0">
                <a:solidFill>
                  <a:srgbClr val="007BFF"/>
                </a:solidFill>
                <a:effectLst/>
                <a:latin typeface="proxima_nova_regular"/>
                <a:hlinkClick r:id="rId2"/>
              </a:rPr>
              <a:t>accidentes de trabajo</a:t>
            </a:r>
            <a:r>
              <a:rPr lang="es-ES" b="0" i="0" dirty="0">
                <a:solidFill>
                  <a:srgbClr val="352C60"/>
                </a:solidFill>
                <a:effectLst/>
                <a:latin typeface="proxima_nova_regular"/>
              </a:rPr>
              <a:t>. </a:t>
            </a:r>
          </a:p>
          <a:p>
            <a:br>
              <a:rPr lang="es-ES" dirty="0"/>
            </a:b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8467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diagonales cortadas 2">
            <a:extLst>
              <a:ext uri="{FF2B5EF4-FFF2-40B4-BE49-F238E27FC236}">
                <a16:creationId xmlns:a16="http://schemas.microsoft.com/office/drawing/2014/main" id="{E3B34EEB-AE97-464C-9EF9-BABF201080F6}"/>
              </a:ext>
            </a:extLst>
          </p:cNvPr>
          <p:cNvSpPr/>
          <p:nvPr/>
        </p:nvSpPr>
        <p:spPr>
          <a:xfrm>
            <a:off x="530087" y="477078"/>
            <a:ext cx="11012556" cy="5738192"/>
          </a:xfrm>
          <a:prstGeom prst="snip2Diag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6EFF61B-052C-4F7E-A3C8-896DF8208179}"/>
              </a:ext>
            </a:extLst>
          </p:cNvPr>
          <p:cNvSpPr txBox="1"/>
          <p:nvPr/>
        </p:nvSpPr>
        <p:spPr>
          <a:xfrm>
            <a:off x="1974573" y="642730"/>
            <a:ext cx="728869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0" i="0" dirty="0">
                <a:solidFill>
                  <a:srgbClr val="352C60"/>
                </a:solidFill>
                <a:effectLst/>
                <a:latin typeface="proxima_nova_regular"/>
              </a:rPr>
              <a:t>LAS OBLIGACIONES DE LOS TRABAJADORES</a:t>
            </a:r>
          </a:p>
          <a:p>
            <a:pPr algn="l"/>
            <a:r>
              <a:rPr lang="es-ES" b="0" i="0" dirty="0">
                <a:solidFill>
                  <a:srgbClr val="352C60"/>
                </a:solidFill>
                <a:effectLst/>
                <a:latin typeface="proxima_nova_regular"/>
              </a:rPr>
              <a:t>Al recibir capacitación y adiestramiento por parte de la empresa, los trabajadores también adquieren obligaciones. Aquí te las enlistamos:</a:t>
            </a:r>
          </a:p>
          <a:p>
            <a:pPr algn="l"/>
            <a:endParaRPr lang="es-ES" dirty="0">
              <a:solidFill>
                <a:srgbClr val="352C60"/>
              </a:solidFill>
              <a:latin typeface="proxima_nova_regular"/>
            </a:endParaRPr>
          </a:p>
          <a:p>
            <a:pPr algn="l"/>
            <a:endParaRPr lang="es-ES" b="0" i="0" dirty="0">
              <a:solidFill>
                <a:srgbClr val="352C60"/>
              </a:solidFill>
              <a:effectLst/>
              <a:latin typeface="proxima_nova_regular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352C60"/>
                </a:solidFill>
                <a:effectLst/>
                <a:latin typeface="proxima_nova_regular"/>
              </a:rPr>
              <a:t>Deberán asistir de forma puntual a los cursos, sesiones y otras actividades que formen parte del proceso de capacitación y/o adiestramiento. 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s-ES" dirty="0">
              <a:solidFill>
                <a:srgbClr val="352C60"/>
              </a:solidFill>
              <a:latin typeface="proxima_nova_regular"/>
            </a:endParaRPr>
          </a:p>
          <a:p>
            <a:pPr algn="l"/>
            <a:endParaRPr lang="es-ES" b="0" i="0" dirty="0">
              <a:solidFill>
                <a:srgbClr val="352C60"/>
              </a:solidFill>
              <a:effectLst/>
              <a:latin typeface="proxima_nova_regular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352C60"/>
                </a:solidFill>
                <a:effectLst/>
                <a:latin typeface="proxima_nova_regular"/>
              </a:rPr>
              <a:t>Cumplir con las instrucciones del personal encargado de brindar los cursos y con los respectivos programas de estudios. 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s-ES" dirty="0">
              <a:solidFill>
                <a:srgbClr val="352C60"/>
              </a:solidFill>
              <a:latin typeface="proxima_nova_regular"/>
            </a:endParaRPr>
          </a:p>
          <a:p>
            <a:pPr algn="l"/>
            <a:endParaRPr lang="es-ES" b="0" i="0" dirty="0">
              <a:solidFill>
                <a:srgbClr val="352C60"/>
              </a:solidFill>
              <a:effectLst/>
              <a:latin typeface="proxima_nova_regular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352C60"/>
                </a:solidFill>
                <a:effectLst/>
                <a:latin typeface="proxima_nova_regular"/>
              </a:rPr>
              <a:t>En caso de que sea necesario, deberán presentar los exámenes de habilidades o conocimientos correspondientes a dicha capacitación y/o adiestramiento. </a:t>
            </a:r>
          </a:p>
        </p:txBody>
      </p:sp>
    </p:spTree>
    <p:extLst>
      <p:ext uri="{BB962C8B-B14F-4D97-AF65-F5344CB8AC3E}">
        <p14:creationId xmlns:p14="http://schemas.microsoft.com/office/powerpoint/2010/main" val="1988141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diagonales cortadas 2">
            <a:extLst>
              <a:ext uri="{FF2B5EF4-FFF2-40B4-BE49-F238E27FC236}">
                <a16:creationId xmlns:a16="http://schemas.microsoft.com/office/drawing/2014/main" id="{E3B34EEB-AE97-464C-9EF9-BABF201080F6}"/>
              </a:ext>
            </a:extLst>
          </p:cNvPr>
          <p:cNvSpPr/>
          <p:nvPr/>
        </p:nvSpPr>
        <p:spPr>
          <a:xfrm>
            <a:off x="530087" y="477078"/>
            <a:ext cx="11012556" cy="5738192"/>
          </a:xfrm>
          <a:prstGeom prst="snip2Diag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E8A5E09-1AEC-4B1E-B8EE-4512D1BAABD0}"/>
              </a:ext>
            </a:extLst>
          </p:cNvPr>
          <p:cNvSpPr txBox="1"/>
          <p:nvPr/>
        </p:nvSpPr>
        <p:spPr>
          <a:xfrm>
            <a:off x="1610139" y="612844"/>
            <a:ext cx="8613913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b="0" i="0" dirty="0">
                <a:solidFill>
                  <a:srgbClr val="352C60"/>
                </a:solidFill>
                <a:effectLst/>
                <a:latin typeface="proxima_nova_regular"/>
              </a:rPr>
              <a:t>¿CÓMO APLICAR LA CAPACITACIÓN Y EL ADIESTRAMIENTO EN EMPRESAS GRANDES?</a:t>
            </a:r>
          </a:p>
          <a:p>
            <a:pPr algn="l"/>
            <a:r>
              <a:rPr lang="es-ES" b="0" i="0" dirty="0">
                <a:solidFill>
                  <a:srgbClr val="352C60"/>
                </a:solidFill>
                <a:effectLst/>
                <a:latin typeface="proxima_nova_regular"/>
              </a:rPr>
              <a:t>El artículo 153-E de la LFT hace la distinción con respecto a las organizaciones que cuentan con más de 50 colaboradores. En estos casos deben crearse Comisiones Mixtas de Capacitación, Adiestramiento y Productividad. Estas deberán estar integradas por el mismo número de representantes, tanto de los trabajadores como de los patrones. Los objetivos de estas Comisiones son:</a:t>
            </a:r>
          </a:p>
          <a:p>
            <a:pPr algn="l"/>
            <a:endParaRPr lang="es-ES" b="0" i="0" dirty="0">
              <a:solidFill>
                <a:srgbClr val="352C60"/>
              </a:solidFill>
              <a:effectLst/>
              <a:latin typeface="proxima_nova_regular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352C60"/>
                </a:solidFill>
                <a:effectLst/>
                <a:latin typeface="proxima_nova_regular"/>
              </a:rPr>
              <a:t>Vigilar, operar y mejorar los programas de capacitación y adiestramiento. 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s-ES" b="0" i="0" dirty="0">
              <a:solidFill>
                <a:srgbClr val="352C60"/>
              </a:solidFill>
              <a:effectLst/>
              <a:latin typeface="proxima_nova_regular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352C60"/>
                </a:solidFill>
                <a:effectLst/>
                <a:latin typeface="proxima_nova_regular"/>
              </a:rPr>
              <a:t>Proponer los cambios necesarios en la organización de la empresa o las relaciones laborales. Estos deberán ir acorde con las mejores prácticas tecnológicas y para la empresa para aumentar la productividad. 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s-ES" b="0" i="0" dirty="0">
              <a:solidFill>
                <a:srgbClr val="352C60"/>
              </a:solidFill>
              <a:effectLst/>
              <a:latin typeface="proxima_nova_regular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352C60"/>
                </a:solidFill>
                <a:effectLst/>
                <a:latin typeface="proxima_nova_regular"/>
              </a:rPr>
              <a:t>Sugerir nuevas medidas para impulsar la capacitación, medición y aumento de la productividad. También para garantizar un reparto equitativo de los beneficios. 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s-ES" b="0" i="0" dirty="0">
              <a:solidFill>
                <a:srgbClr val="352C60"/>
              </a:solidFill>
              <a:effectLst/>
              <a:latin typeface="proxima_nova_regular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352C60"/>
                </a:solidFill>
                <a:effectLst/>
                <a:latin typeface="proxima_nova_regular"/>
              </a:rPr>
              <a:t>Supervisar el correcto cumplimiento de los acuerdos de productividad. 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s-ES" b="0" i="0" dirty="0">
              <a:solidFill>
                <a:srgbClr val="352C60"/>
              </a:solidFill>
              <a:effectLst/>
              <a:latin typeface="proxima_nova_regular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solidFill>
                  <a:srgbClr val="352C60"/>
                </a:solidFill>
                <a:effectLst/>
                <a:latin typeface="proxima_nova_regular"/>
              </a:rPr>
              <a:t>Resolver discrepancias presentadas por los trabajadores con respecto a la distribución de los beneficios de la productividad. </a:t>
            </a:r>
          </a:p>
        </p:txBody>
      </p:sp>
    </p:spTree>
    <p:extLst>
      <p:ext uri="{BB962C8B-B14F-4D97-AF65-F5344CB8AC3E}">
        <p14:creationId xmlns:p14="http://schemas.microsoft.com/office/powerpoint/2010/main" val="2519687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diagonales cortadas 2">
            <a:extLst>
              <a:ext uri="{FF2B5EF4-FFF2-40B4-BE49-F238E27FC236}">
                <a16:creationId xmlns:a16="http://schemas.microsoft.com/office/drawing/2014/main" id="{E3B34EEB-AE97-464C-9EF9-BABF201080F6}"/>
              </a:ext>
            </a:extLst>
          </p:cNvPr>
          <p:cNvSpPr/>
          <p:nvPr/>
        </p:nvSpPr>
        <p:spPr>
          <a:xfrm>
            <a:off x="530087" y="477078"/>
            <a:ext cx="11012556" cy="5738192"/>
          </a:xfrm>
          <a:prstGeom prst="snip2Diag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E1629B9-0DEA-4C2D-A1BF-B0442677B93F}"/>
              </a:ext>
            </a:extLst>
          </p:cNvPr>
          <p:cNvSpPr txBox="1"/>
          <p:nvPr/>
        </p:nvSpPr>
        <p:spPr>
          <a:xfrm>
            <a:off x="1623391" y="1232452"/>
            <a:ext cx="894521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0" i="0" dirty="0">
                <a:solidFill>
                  <a:srgbClr val="352C60"/>
                </a:solidFill>
                <a:effectLst/>
                <a:latin typeface="proxima_nova_regular"/>
              </a:rPr>
              <a:t>¿CÓMO DEBE BRINDARSE LA CAPACITACIÓN Y/O EL ADIESTRAMIENTO</a:t>
            </a:r>
          </a:p>
          <a:p>
            <a:pPr algn="l"/>
            <a:r>
              <a:rPr lang="es-ES" b="0" i="0" dirty="0">
                <a:solidFill>
                  <a:srgbClr val="352C60"/>
                </a:solidFill>
                <a:effectLst/>
                <a:latin typeface="proxima_nova_regular"/>
              </a:rPr>
              <a:t>La LFT plantea que la </a:t>
            </a:r>
            <a:r>
              <a:rPr lang="es-ES" b="0" i="0" u="none" strike="noStrike" dirty="0">
                <a:solidFill>
                  <a:srgbClr val="007BFF"/>
                </a:solidFill>
                <a:effectLst/>
                <a:latin typeface="proxima_nova_regular"/>
                <a:hlinkClick r:id="rId2"/>
              </a:rPr>
              <a:t>capacitación</a:t>
            </a:r>
            <a:r>
              <a:rPr lang="es-ES" b="0" i="0" dirty="0">
                <a:solidFill>
                  <a:srgbClr val="352C60"/>
                </a:solidFill>
                <a:effectLst/>
                <a:latin typeface="proxima_nova_regular"/>
              </a:rPr>
              <a:t> y/o el adiestramiento pueden brindarse dentro o fuera de la empresa. También establece que puede ofrecerse a través de instrucción propia (es decir que algún miembro de la empresa lo haga), por medio de terceros como instructores o instituciones especializados en la materia o por adhesión a los sistemas generales establecidos. </a:t>
            </a:r>
          </a:p>
          <a:p>
            <a:pPr algn="l"/>
            <a:r>
              <a:rPr lang="es-ES" b="0" i="0" dirty="0">
                <a:solidFill>
                  <a:srgbClr val="352C60"/>
                </a:solidFill>
                <a:effectLst/>
                <a:latin typeface="proxima_nova_regular"/>
              </a:rPr>
              <a:t>Es importante que aquellos que brinden capacitaciones o adiestramientos estén registrados ante la Secretaría de Trabajo y Previsión Social y autorizados por ella. Hay que aclarar que los programas de estudio pueden formarse de acuerdo a las necesidades y requisitos de cada organización.</a:t>
            </a:r>
          </a:p>
        </p:txBody>
      </p:sp>
    </p:spTree>
    <p:extLst>
      <p:ext uri="{BB962C8B-B14F-4D97-AF65-F5344CB8AC3E}">
        <p14:creationId xmlns:p14="http://schemas.microsoft.com/office/powerpoint/2010/main" val="85155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diagonales cortadas 2">
            <a:extLst>
              <a:ext uri="{FF2B5EF4-FFF2-40B4-BE49-F238E27FC236}">
                <a16:creationId xmlns:a16="http://schemas.microsoft.com/office/drawing/2014/main" id="{E3B34EEB-AE97-464C-9EF9-BABF201080F6}"/>
              </a:ext>
            </a:extLst>
          </p:cNvPr>
          <p:cNvSpPr/>
          <p:nvPr/>
        </p:nvSpPr>
        <p:spPr>
          <a:xfrm>
            <a:off x="530087" y="477078"/>
            <a:ext cx="11012556" cy="5738192"/>
          </a:xfrm>
          <a:prstGeom prst="snip2Diag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50000D9-D418-46AE-8867-0E0C2DB2E42A}"/>
              </a:ext>
            </a:extLst>
          </p:cNvPr>
          <p:cNvSpPr txBox="1"/>
          <p:nvPr/>
        </p:nvSpPr>
        <p:spPr>
          <a:xfrm>
            <a:off x="3048000" y="2970648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dirty="0">
                <a:effectLst/>
                <a:latin typeface="Footlight MT Light" panose="0204060206030A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ACTIVIDAD VENTAJAS Y DESVENTAJAS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MX" sz="1800" dirty="0">
                <a:effectLst/>
                <a:latin typeface="Footlight MT Light" panose="0204060206030A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Realiza un cuadro en donde enlistes las ventajas y desventajas del adiestramiento (mínimo 15 de cada uno)</a:t>
            </a:r>
            <a:endParaRPr lang="es-MX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90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diagonales cortadas 2">
            <a:extLst>
              <a:ext uri="{FF2B5EF4-FFF2-40B4-BE49-F238E27FC236}">
                <a16:creationId xmlns:a16="http://schemas.microsoft.com/office/drawing/2014/main" id="{E3B34EEB-AE97-464C-9EF9-BABF201080F6}"/>
              </a:ext>
            </a:extLst>
          </p:cNvPr>
          <p:cNvSpPr/>
          <p:nvPr/>
        </p:nvSpPr>
        <p:spPr>
          <a:xfrm>
            <a:off x="530087" y="477078"/>
            <a:ext cx="11012556" cy="5738192"/>
          </a:xfrm>
          <a:prstGeom prst="snip2Diag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" name="Elementos multimedia en línea 1" title="Técnicas e Instrumentos del Trabajo Social">
            <a:hlinkClick r:id="" action="ppaction://media"/>
            <a:extLst>
              <a:ext uri="{FF2B5EF4-FFF2-40B4-BE49-F238E27FC236}">
                <a16:creationId xmlns:a16="http://schemas.microsoft.com/office/drawing/2014/main" id="{E28293BC-DA37-41E7-B361-233917FF97A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49357" y="531346"/>
            <a:ext cx="10045147" cy="5405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013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626</Words>
  <Application>Microsoft Office PowerPoint</Application>
  <PresentationFormat>Panorámica</PresentationFormat>
  <Paragraphs>36</Paragraphs>
  <Slides>9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Footlight MT Light</vt:lpstr>
      <vt:lpstr>proxima_nova_regular</vt:lpstr>
      <vt:lpstr>Tema de Office</vt:lpstr>
      <vt:lpstr>EDUCACIÓN SOCIAL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Vermaris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ORGANIZACIÓN Y PROMOCIÓN SOCIAL</dc:title>
  <dc:creator>lizbeth quezada</dc:creator>
  <cp:lastModifiedBy>lizbeth quezada</cp:lastModifiedBy>
  <cp:revision>83</cp:revision>
  <dcterms:created xsi:type="dcterms:W3CDTF">2020-05-14T17:14:04Z</dcterms:created>
  <dcterms:modified xsi:type="dcterms:W3CDTF">2021-05-28T19:14:54Z</dcterms:modified>
</cp:coreProperties>
</file>