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27/05/2021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27/05/2021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27/05/2021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27/05/2021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27/05/2021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27/05/2021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stbwBtOx5ME?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56574" y="901146"/>
            <a:ext cx="9144000" cy="1299277"/>
          </a:xfrm>
        </p:spPr>
        <p:txBody>
          <a:bodyPr>
            <a:normAutofit/>
          </a:bodyPr>
          <a:lstStyle/>
          <a:p>
            <a:pPr>
              <a:lnSpc>
                <a:spcPct val="107000"/>
              </a:lnSpc>
              <a:spcAft>
                <a:spcPts val="800"/>
              </a:spcAft>
            </a:pPr>
            <a:r>
              <a:rPr lang="es-MX" sz="4000" b="1" dirty="0">
                <a:solidFill>
                  <a:schemeClr val="accent1">
                    <a:lumMod val="40000"/>
                    <a:lumOff val="60000"/>
                  </a:schemeClr>
                </a:solidFill>
                <a:effectLst/>
                <a:latin typeface="Footlight MT Light" panose="0204060206030A020304" pitchFamily="18" charset="0"/>
                <a:ea typeface="Calibri" panose="020F0502020204030204" pitchFamily="34" charset="0"/>
                <a:cs typeface="Times New Roman" panose="02020603050405020304" pitchFamily="18" charset="0"/>
              </a:rPr>
              <a:t>EVALUACIÓN DE PROYECTOS SOCIALES</a:t>
            </a:r>
            <a:endParaRPr lang="es-MX" sz="4000" dirty="0">
              <a:solidFill>
                <a:schemeClr val="accent1">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C414ECC4-6126-4354-B6A9-1F6CFA543C3E}"/>
              </a:ext>
            </a:extLst>
          </p:cNvPr>
          <p:cNvSpPr txBox="1"/>
          <p:nvPr/>
        </p:nvSpPr>
        <p:spPr>
          <a:xfrm>
            <a:off x="2880574" y="4527131"/>
            <a:ext cx="6096000" cy="2062103"/>
          </a:xfrm>
          <a:prstGeom prst="rect">
            <a:avLst/>
          </a:prstGeom>
          <a:noFill/>
        </p:spPr>
        <p:txBody>
          <a:bodyPr wrap="square">
            <a:spAutoFit/>
          </a:bodyPr>
          <a:lstStyle/>
          <a:p>
            <a:r>
              <a:rPr lang="es-ES" sz="3200" b="1" dirty="0">
                <a:solidFill>
                  <a:schemeClr val="tx2">
                    <a:lumMod val="20000"/>
                    <a:lumOff val="80000"/>
                  </a:schemeClr>
                </a:solidFill>
              </a:rPr>
              <a:t>ACTORES SOCIALES Y RACIONALIDADES INVOLUCRADOS EN LA POLITICA SOCIAL Y EN LA EVALUACIÓN</a:t>
            </a:r>
            <a:endParaRPr lang="es-MX" sz="3200" b="1" dirty="0">
              <a:solidFill>
                <a:schemeClr val="tx2">
                  <a:lumMod val="20000"/>
                  <a:lumOff val="80000"/>
                </a:schemeClr>
              </a:solidFill>
            </a:endParaRPr>
          </a:p>
        </p:txBody>
      </p:sp>
    </p:spTree>
    <p:extLst>
      <p:ext uri="{BB962C8B-B14F-4D97-AF65-F5344CB8AC3E}">
        <p14:creationId xmlns:p14="http://schemas.microsoft.com/office/powerpoint/2010/main" val="329021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3" name="Elementos multimedia en línea 2" title="Actores sociales">
            <a:hlinkClick r:id="" action="ppaction://media"/>
            <a:extLst>
              <a:ext uri="{FF2B5EF4-FFF2-40B4-BE49-F238E27FC236}">
                <a16:creationId xmlns:a16="http://schemas.microsoft.com/office/drawing/2014/main" id="{99F7B537-8BBD-4899-B477-363138028AD5}"/>
              </a:ext>
            </a:extLst>
          </p:cNvPr>
          <p:cNvPicPr>
            <a:picLocks noRot="1" noChangeAspect="1"/>
          </p:cNvPicPr>
          <p:nvPr>
            <a:videoFile r:link="rId1"/>
          </p:nvPr>
        </p:nvPicPr>
        <p:blipFill>
          <a:blip r:embed="rId3"/>
          <a:stretch>
            <a:fillRect/>
          </a:stretch>
        </p:blipFill>
        <p:spPr>
          <a:xfrm>
            <a:off x="490330" y="538833"/>
            <a:ext cx="10893287" cy="5000576"/>
          </a:xfrm>
          <a:prstGeom prst="rect">
            <a:avLst/>
          </a:prstGeom>
        </p:spPr>
      </p:pic>
    </p:spTree>
    <p:extLst>
      <p:ext uri="{BB962C8B-B14F-4D97-AF65-F5344CB8AC3E}">
        <p14:creationId xmlns:p14="http://schemas.microsoft.com/office/powerpoint/2010/main" val="3839250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a:extLst>
              <a:ext uri="{FF2B5EF4-FFF2-40B4-BE49-F238E27FC236}">
                <a16:creationId xmlns:a16="http://schemas.microsoft.com/office/drawing/2014/main" id="{23965A7A-289E-451B-9F4D-F0715DB4D3E6}"/>
              </a:ext>
            </a:extLst>
          </p:cNvPr>
          <p:cNvSpPr txBox="1"/>
          <p:nvPr/>
        </p:nvSpPr>
        <p:spPr>
          <a:xfrm>
            <a:off x="3405809" y="981525"/>
            <a:ext cx="6096000" cy="369332"/>
          </a:xfrm>
          <a:prstGeom prst="rect">
            <a:avLst/>
          </a:prstGeom>
          <a:noFill/>
        </p:spPr>
        <p:txBody>
          <a:bodyPr wrap="square">
            <a:spAutoFit/>
          </a:bodyPr>
          <a:lstStyle/>
          <a:p>
            <a:r>
              <a:rPr lang="es-ES" b="1" dirty="0">
                <a:solidFill>
                  <a:srgbClr val="FF0000"/>
                </a:solidFill>
              </a:rPr>
              <a:t>DIVERSIDAD DE ACTORES Y DE RACIONALIDADES</a:t>
            </a:r>
            <a:endParaRPr lang="es-MX" b="1" dirty="0">
              <a:solidFill>
                <a:srgbClr val="FF0000"/>
              </a:solidFill>
            </a:endParaRPr>
          </a:p>
        </p:txBody>
      </p:sp>
      <p:sp>
        <p:nvSpPr>
          <p:cNvPr id="8" name="CuadroTexto 7">
            <a:extLst>
              <a:ext uri="{FF2B5EF4-FFF2-40B4-BE49-F238E27FC236}">
                <a16:creationId xmlns:a16="http://schemas.microsoft.com/office/drawing/2014/main" id="{43225BA7-A22B-45F5-8702-8F77012682FE}"/>
              </a:ext>
            </a:extLst>
          </p:cNvPr>
          <p:cNvSpPr txBox="1"/>
          <p:nvPr/>
        </p:nvSpPr>
        <p:spPr>
          <a:xfrm>
            <a:off x="3048000" y="1585654"/>
            <a:ext cx="6096000" cy="3693319"/>
          </a:xfrm>
          <a:prstGeom prst="rect">
            <a:avLst/>
          </a:prstGeom>
          <a:noFill/>
        </p:spPr>
        <p:txBody>
          <a:bodyPr wrap="square">
            <a:spAutoFit/>
          </a:bodyPr>
          <a:lstStyle/>
          <a:p>
            <a:r>
              <a:rPr lang="es-ES" dirty="0"/>
              <a:t>En la realización de las actividades gubernamentales conviven una pluralidad de actores sociales, a través de los cuales se expresan, además, diferentes racionalidades. Ello hace que, en muchas ocasiones, se produzcan desencuentros, que se explican no sólo por problemas de naturaleza personal o por actitudes que pueden no ser las más adecuadas para enfrentar determinado problema, sino que encuentran su razón última justamente en esas diferentes racionalidades que subyacen al comportamiento de los actores. Así, se ha dicho que la difícil relación entre los políticos y los científicos sociales es un problema básico de la política social, por cuanto esos grupos no comparten valores, ni recompensas, ni el lenguaje que utilizan.</a:t>
            </a:r>
            <a:endParaRPr lang="es-MX" dirty="0"/>
          </a:p>
        </p:txBody>
      </p:sp>
    </p:spTree>
    <p:extLst>
      <p:ext uri="{BB962C8B-B14F-4D97-AF65-F5344CB8AC3E}">
        <p14:creationId xmlns:p14="http://schemas.microsoft.com/office/powerpoint/2010/main" val="1807723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CuadroTexto 5">
            <a:extLst>
              <a:ext uri="{FF2B5EF4-FFF2-40B4-BE49-F238E27FC236}">
                <a16:creationId xmlns:a16="http://schemas.microsoft.com/office/drawing/2014/main" id="{6E3F875D-FEDA-4674-9D0E-E23E6817E75B}"/>
              </a:ext>
            </a:extLst>
          </p:cNvPr>
          <p:cNvSpPr txBox="1"/>
          <p:nvPr/>
        </p:nvSpPr>
        <p:spPr>
          <a:xfrm>
            <a:off x="2875721" y="1170947"/>
            <a:ext cx="6096000" cy="2862322"/>
          </a:xfrm>
          <a:prstGeom prst="rect">
            <a:avLst/>
          </a:prstGeom>
          <a:noFill/>
        </p:spPr>
        <p:txBody>
          <a:bodyPr wrap="square">
            <a:spAutoFit/>
          </a:bodyPr>
          <a:lstStyle/>
          <a:p>
            <a:r>
              <a:rPr lang="es-ES" dirty="0"/>
              <a:t>Como una manera de contribuir a aclarar lo dicho, conviene desarrollar algunas ideas que, en su oportunidad, presentó Medina Echavarría  sobre este punto. En el Cuadro 7 se muestran los tipos de acción racional que derivan de la combinación de las dimensiones "racionalidad”, con sus dos posibilidades, técnica y política, y "preocupación por el resultado de la acción”, con sus orientaciones funcional y sustancial. Surgen así cuatro tipos de acción racional, siempre presentes en la vida gubernamental, porque todas son necesarias para el desarrollo de la misma.</a:t>
            </a:r>
            <a:endParaRPr lang="es-MX" dirty="0"/>
          </a:p>
        </p:txBody>
      </p:sp>
    </p:spTree>
    <p:extLst>
      <p:ext uri="{BB962C8B-B14F-4D97-AF65-F5344CB8AC3E}">
        <p14:creationId xmlns:p14="http://schemas.microsoft.com/office/powerpoint/2010/main" val="3236004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18E22BC2-198C-4605-B111-E13C07718F7C}"/>
              </a:ext>
            </a:extLst>
          </p:cNvPr>
          <p:cNvSpPr txBox="1"/>
          <p:nvPr/>
        </p:nvSpPr>
        <p:spPr>
          <a:xfrm>
            <a:off x="3392556" y="875508"/>
            <a:ext cx="6096000" cy="369332"/>
          </a:xfrm>
          <a:prstGeom prst="rect">
            <a:avLst/>
          </a:prstGeom>
          <a:noFill/>
        </p:spPr>
        <p:txBody>
          <a:bodyPr wrap="square">
            <a:spAutoFit/>
          </a:bodyPr>
          <a:lstStyle/>
          <a:p>
            <a:r>
              <a:rPr lang="es-ES" b="1" dirty="0">
                <a:solidFill>
                  <a:srgbClr val="FF0000"/>
                </a:solidFill>
              </a:rPr>
              <a:t>LA DECISIÓN POLÍTICA Y SU APOYO TÉCNICO</a:t>
            </a:r>
            <a:endParaRPr lang="es-MX" b="1" dirty="0">
              <a:solidFill>
                <a:srgbClr val="FF0000"/>
              </a:solidFill>
            </a:endParaRPr>
          </a:p>
        </p:txBody>
      </p:sp>
      <p:sp>
        <p:nvSpPr>
          <p:cNvPr id="6" name="CuadroTexto 5">
            <a:extLst>
              <a:ext uri="{FF2B5EF4-FFF2-40B4-BE49-F238E27FC236}">
                <a16:creationId xmlns:a16="http://schemas.microsoft.com/office/drawing/2014/main" id="{E5F936DB-3997-45E4-B8EE-98BDC517D333}"/>
              </a:ext>
            </a:extLst>
          </p:cNvPr>
          <p:cNvSpPr txBox="1"/>
          <p:nvPr/>
        </p:nvSpPr>
        <p:spPr>
          <a:xfrm>
            <a:off x="781878" y="1656522"/>
            <a:ext cx="6096000" cy="923330"/>
          </a:xfrm>
          <a:prstGeom prst="rect">
            <a:avLst/>
          </a:prstGeom>
          <a:noFill/>
        </p:spPr>
        <p:txBody>
          <a:bodyPr wrap="square">
            <a:spAutoFit/>
          </a:bodyPr>
          <a:lstStyle/>
          <a:p>
            <a:r>
              <a:rPr lang="es-ES" dirty="0"/>
              <a:t>Sin poner en cuestión lo enunciado precedentemente, conviene reflexionar más extensamente sobre las relaciones entre la decisión política y el apoyo técnico que ella requiere.</a:t>
            </a:r>
            <a:endParaRPr lang="es-MX" dirty="0"/>
          </a:p>
        </p:txBody>
      </p:sp>
      <p:sp>
        <p:nvSpPr>
          <p:cNvPr id="8" name="CuadroTexto 7">
            <a:extLst>
              <a:ext uri="{FF2B5EF4-FFF2-40B4-BE49-F238E27FC236}">
                <a16:creationId xmlns:a16="http://schemas.microsoft.com/office/drawing/2014/main" id="{BFE0A1E2-2052-49BA-BD72-FA650E90D3E4}"/>
              </a:ext>
            </a:extLst>
          </p:cNvPr>
          <p:cNvSpPr txBox="1"/>
          <p:nvPr/>
        </p:nvSpPr>
        <p:spPr>
          <a:xfrm>
            <a:off x="4214191" y="2945152"/>
            <a:ext cx="6096000" cy="2308324"/>
          </a:xfrm>
          <a:prstGeom prst="rect">
            <a:avLst/>
          </a:prstGeom>
          <a:noFill/>
        </p:spPr>
        <p:txBody>
          <a:bodyPr wrap="square">
            <a:spAutoFit/>
          </a:bodyPr>
          <a:lstStyle/>
          <a:p>
            <a:r>
              <a:rPr lang="es-ES" dirty="0"/>
              <a:t>En la formulación y ejecución de la política social hay actores que poseen racionalidades diferentes y ello genera, conflictos. Hay ámbitos, entonces, que corresponden a los políticos y también existen los que corresponden a la actividad de los técnicos. No es fácil, empero, decidir cuándo termina uno y empieza el otro. Esas dificultades llevan, en muchos casos, a que se niegue la necesidad de respetar la existencia de uno u otro</a:t>
            </a:r>
            <a:endParaRPr lang="es-MX" dirty="0"/>
          </a:p>
        </p:txBody>
      </p:sp>
    </p:spTree>
    <p:extLst>
      <p:ext uri="{BB962C8B-B14F-4D97-AF65-F5344CB8AC3E}">
        <p14:creationId xmlns:p14="http://schemas.microsoft.com/office/powerpoint/2010/main" val="3018121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D1B5B7CF-5A59-4541-8D36-029B5CB44648}"/>
              </a:ext>
            </a:extLst>
          </p:cNvPr>
          <p:cNvSpPr txBox="1"/>
          <p:nvPr/>
        </p:nvSpPr>
        <p:spPr>
          <a:xfrm>
            <a:off x="1033669" y="714395"/>
            <a:ext cx="6096000" cy="2308324"/>
          </a:xfrm>
          <a:prstGeom prst="rect">
            <a:avLst/>
          </a:prstGeom>
          <a:noFill/>
        </p:spPr>
        <p:txBody>
          <a:bodyPr wrap="square">
            <a:spAutoFit/>
          </a:bodyPr>
          <a:lstStyle/>
          <a:p>
            <a:r>
              <a:rPr lang="es-ES" dirty="0"/>
              <a:t>En ocasiones la política social carece de sustrato técnico, y se basa en decisiones adoptadas por los actores políticos, sin base suficiente para obtener resultados eficaces. En otras ocasiones, en cambio, se tiende a supervalorar el papel de los técnicos, considerando que las decisiones sólo deben inspirarse en sus recomendaciones y considerando a los políticos como intrusos que tienden a perjudicar el buen diseño de las políticas.</a:t>
            </a:r>
            <a:endParaRPr lang="es-MX" dirty="0"/>
          </a:p>
        </p:txBody>
      </p:sp>
      <p:sp>
        <p:nvSpPr>
          <p:cNvPr id="6" name="CuadroTexto 5">
            <a:extLst>
              <a:ext uri="{FF2B5EF4-FFF2-40B4-BE49-F238E27FC236}">
                <a16:creationId xmlns:a16="http://schemas.microsoft.com/office/drawing/2014/main" id="{43593A68-1EBF-405A-9FBD-FF30D66F8D00}"/>
              </a:ext>
            </a:extLst>
          </p:cNvPr>
          <p:cNvSpPr txBox="1"/>
          <p:nvPr/>
        </p:nvSpPr>
        <p:spPr>
          <a:xfrm>
            <a:off x="4770783" y="3429000"/>
            <a:ext cx="6096000" cy="1754326"/>
          </a:xfrm>
          <a:prstGeom prst="rect">
            <a:avLst/>
          </a:prstGeom>
          <a:noFill/>
        </p:spPr>
        <p:txBody>
          <a:bodyPr wrap="square">
            <a:spAutoFit/>
          </a:bodyPr>
          <a:lstStyle/>
          <a:p>
            <a:r>
              <a:rPr lang="es-ES" dirty="0"/>
              <a:t>Conviene reconocer, por tanto, la existencia de esas dos racionalidades (entre otras que están presentes) y fijar algunos criterios para clarificar posiciones respecto a cada una de ellas. En tal sentido, puede afirmarse que "las decisiones últimas de la sociedad son de carácter político; pero la preparación de cualquier decisión tiene que ser técnica”</a:t>
            </a:r>
            <a:endParaRPr lang="es-MX" dirty="0"/>
          </a:p>
        </p:txBody>
      </p:sp>
    </p:spTree>
    <p:extLst>
      <p:ext uri="{BB962C8B-B14F-4D97-AF65-F5344CB8AC3E}">
        <p14:creationId xmlns:p14="http://schemas.microsoft.com/office/powerpoint/2010/main" val="39948294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2D66D97F-BDA0-4571-9ECF-DEECAD8F4B83}"/>
              </a:ext>
            </a:extLst>
          </p:cNvPr>
          <p:cNvSpPr txBox="1"/>
          <p:nvPr/>
        </p:nvSpPr>
        <p:spPr>
          <a:xfrm>
            <a:off x="3233531" y="888760"/>
            <a:ext cx="6096000" cy="369332"/>
          </a:xfrm>
          <a:prstGeom prst="rect">
            <a:avLst/>
          </a:prstGeom>
          <a:noFill/>
        </p:spPr>
        <p:txBody>
          <a:bodyPr wrap="square">
            <a:spAutoFit/>
          </a:bodyPr>
          <a:lstStyle/>
          <a:p>
            <a:r>
              <a:rPr lang="es-ES" b="1" dirty="0">
                <a:solidFill>
                  <a:srgbClr val="FF0000"/>
                </a:solidFill>
              </a:rPr>
              <a:t>CONFLICTOS DE ROLES EN LA EVALUACIÓN</a:t>
            </a:r>
            <a:endParaRPr lang="es-MX" b="1" dirty="0">
              <a:solidFill>
                <a:srgbClr val="FF0000"/>
              </a:solidFill>
            </a:endParaRPr>
          </a:p>
        </p:txBody>
      </p:sp>
      <p:sp>
        <p:nvSpPr>
          <p:cNvPr id="6" name="CuadroTexto 5">
            <a:extLst>
              <a:ext uri="{FF2B5EF4-FFF2-40B4-BE49-F238E27FC236}">
                <a16:creationId xmlns:a16="http://schemas.microsoft.com/office/drawing/2014/main" id="{DD985204-3DA4-4E8E-9810-B2C430722D68}"/>
              </a:ext>
            </a:extLst>
          </p:cNvPr>
          <p:cNvSpPr txBox="1"/>
          <p:nvPr/>
        </p:nvSpPr>
        <p:spPr>
          <a:xfrm>
            <a:off x="1895059" y="1780546"/>
            <a:ext cx="7434471" cy="1754326"/>
          </a:xfrm>
          <a:prstGeom prst="rect">
            <a:avLst/>
          </a:prstGeom>
          <a:noFill/>
        </p:spPr>
        <p:txBody>
          <a:bodyPr wrap="square">
            <a:spAutoFit/>
          </a:bodyPr>
          <a:lstStyle/>
          <a:p>
            <a:r>
              <a:rPr lang="es-ES" dirty="0"/>
              <a:t>En las tareas de evaluación hay conflictos de roles, que se producen dadas las diferentes racionalidades implicadas en el proceso de decisión, diseño e implementación de los proyectos. </a:t>
            </a:r>
          </a:p>
          <a:p>
            <a:r>
              <a:rPr lang="es-ES" dirty="0"/>
              <a:t>En este campo se ha generado una amplia literatura, cuya revisión puede ser interesante para complementar la visión precedente extraída del análisis de los procesos de planificación.</a:t>
            </a:r>
            <a:endParaRPr lang="es-MX" dirty="0"/>
          </a:p>
        </p:txBody>
      </p:sp>
    </p:spTree>
    <p:extLst>
      <p:ext uri="{BB962C8B-B14F-4D97-AF65-F5344CB8AC3E}">
        <p14:creationId xmlns:p14="http://schemas.microsoft.com/office/powerpoint/2010/main" val="41713249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80DCDBCF-4EBD-49F2-A633-1E8C821E4201}"/>
              </a:ext>
            </a:extLst>
          </p:cNvPr>
          <p:cNvSpPr txBox="1"/>
          <p:nvPr/>
        </p:nvSpPr>
        <p:spPr>
          <a:xfrm>
            <a:off x="755374" y="1550505"/>
            <a:ext cx="8388626" cy="2308324"/>
          </a:xfrm>
          <a:prstGeom prst="rect">
            <a:avLst/>
          </a:prstGeom>
          <a:noFill/>
        </p:spPr>
        <p:txBody>
          <a:bodyPr wrap="square">
            <a:spAutoFit/>
          </a:bodyPr>
          <a:lstStyle/>
          <a:p>
            <a:r>
              <a:rPr lang="es-ES" dirty="0"/>
              <a:t>Es probable que ello sea exagerado. No cabe duda que el político tiene necesidad de responder a las presiones provenientes de grupos que se organizan para defender sus intereses, pero tampoco puede olvidarse que en muchas ocasiones los políticos resisten exitosamente dichas presiones, e incluso consiguen impulsar políticas destinadas,, justamente, a la satisfacción de las necesidades de grupos que no están dotados de capacidad de presión. Sin embargo, las decisiones del político implican tomar en consideración múltiples factores que están al margen de los que afectan el desempeño de otros que hacen a la política social. </a:t>
            </a:r>
            <a:endParaRPr lang="es-MX" dirty="0"/>
          </a:p>
        </p:txBody>
      </p:sp>
    </p:spTree>
    <p:extLst>
      <p:ext uri="{BB962C8B-B14F-4D97-AF65-F5344CB8AC3E}">
        <p14:creationId xmlns:p14="http://schemas.microsoft.com/office/powerpoint/2010/main" val="1977694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1AB72A9C-2F5F-4BB3-9CAE-C6B29B32A6A3}"/>
              </a:ext>
            </a:extLst>
          </p:cNvPr>
          <p:cNvSpPr txBox="1"/>
          <p:nvPr/>
        </p:nvSpPr>
        <p:spPr>
          <a:xfrm>
            <a:off x="516835" y="728870"/>
            <a:ext cx="7315200" cy="2308324"/>
          </a:xfrm>
          <a:prstGeom prst="rect">
            <a:avLst/>
          </a:prstGeom>
          <a:noFill/>
        </p:spPr>
        <p:txBody>
          <a:bodyPr wrap="square">
            <a:spAutoFit/>
          </a:bodyPr>
          <a:lstStyle/>
          <a:p>
            <a:r>
              <a:rPr lang="es-ES" dirty="0"/>
              <a:t>Puede haber ocasiones en que se produzcan alianzas naturales entre políticos y evaluadores. Así sucedería cuando éstos demuestran la conveniencia de reducir los recursos que se destinan a cierto proyecto, lo que podrá servir al político para resistir las presiones de los administradores en el momento de negociarse la asignación de los recursos. Pero en otras circunstancias también pueden darse conflictos. Si la evaluación es negativa, sin duda los políticos que apoyaron la realización del proyecto se sentirán atacados. </a:t>
            </a:r>
            <a:endParaRPr lang="es-MX" dirty="0"/>
          </a:p>
        </p:txBody>
      </p:sp>
      <p:sp>
        <p:nvSpPr>
          <p:cNvPr id="6" name="CuadroTexto 5">
            <a:extLst>
              <a:ext uri="{FF2B5EF4-FFF2-40B4-BE49-F238E27FC236}">
                <a16:creationId xmlns:a16="http://schemas.microsoft.com/office/drawing/2014/main" id="{227A1D53-F932-4BFC-A34A-7EB34B8ED580}"/>
              </a:ext>
            </a:extLst>
          </p:cNvPr>
          <p:cNvSpPr txBox="1"/>
          <p:nvPr/>
        </p:nvSpPr>
        <p:spPr>
          <a:xfrm>
            <a:off x="4996070" y="2901003"/>
            <a:ext cx="6096000" cy="2308324"/>
          </a:xfrm>
          <a:prstGeom prst="rect">
            <a:avLst/>
          </a:prstGeom>
          <a:noFill/>
        </p:spPr>
        <p:txBody>
          <a:bodyPr wrap="square">
            <a:spAutoFit/>
          </a:bodyPr>
          <a:lstStyle/>
          <a:p>
            <a:r>
              <a:rPr lang="es-ES" dirty="0"/>
              <a:t>El posible conflicto del evaluador con el burócrata surgirá en la búsqueda de la eficacia y la eficiencia. Probablemente aquél hará sugerencias que tienden a sacar al burócrata de su ritmo de trabajo tradicional y del cumplimiento estricto de las normas, que es lo que le garantiza su permanencia en el puesto y le otorga seguridad. Para defenderse, éste argumentará que en realidad lo que debe cambiarse es la norma que rige el comportamiento y que a ello debería tender la evaluación. </a:t>
            </a:r>
            <a:endParaRPr lang="es-MX" dirty="0"/>
          </a:p>
        </p:txBody>
      </p:sp>
    </p:spTree>
    <p:extLst>
      <p:ext uri="{BB962C8B-B14F-4D97-AF65-F5344CB8AC3E}">
        <p14:creationId xmlns:p14="http://schemas.microsoft.com/office/powerpoint/2010/main" val="32471055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grama de flujo: documento 1">
            <a:extLst>
              <a:ext uri="{FF2B5EF4-FFF2-40B4-BE49-F238E27FC236}">
                <a16:creationId xmlns:a16="http://schemas.microsoft.com/office/drawing/2014/main" id="{90D9750B-BD4C-4BF7-88D5-2ECC95EC42C3}"/>
              </a:ext>
            </a:extLst>
          </p:cNvPr>
          <p:cNvSpPr/>
          <p:nvPr/>
        </p:nvSpPr>
        <p:spPr>
          <a:xfrm>
            <a:off x="304800" y="463826"/>
            <a:ext cx="11237843" cy="6215270"/>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412A5A10-FFD8-4F1D-8AEA-DE7276CEB586}"/>
              </a:ext>
            </a:extLst>
          </p:cNvPr>
          <p:cNvSpPr txBox="1"/>
          <p:nvPr/>
        </p:nvSpPr>
        <p:spPr>
          <a:xfrm>
            <a:off x="3048000" y="2970648"/>
            <a:ext cx="6096000" cy="923330"/>
          </a:xfrm>
          <a:prstGeom prst="rect">
            <a:avLst/>
          </a:prstGeom>
          <a:noFill/>
        </p:spPr>
        <p:txBody>
          <a:bodyPr wrap="square">
            <a:spAutoFit/>
          </a:bodyPr>
          <a:lstStyle/>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ACTIVIDAD ANÁLSIS</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Realiza un análisis del tema Actores sociales, mínimo cuartilla y media, </a:t>
            </a:r>
            <a:r>
              <a:rPr lang="es-MX" sz="1800" dirty="0" err="1">
                <a:effectLst/>
                <a:latin typeface="Footlight MT Light" panose="0204060206030A020304" pitchFamily="18" charset="0"/>
                <a:ea typeface="Calibri" panose="020F0502020204030204" pitchFamily="34" charset="0"/>
                <a:cs typeface="Times New Roman" panose="02020603050405020304" pitchFamily="18" charset="0"/>
              </a:rPr>
              <a:t>arial</a:t>
            </a: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12, 1.5 interlineado y justificado</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47155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TotalTime>
  <Words>866</Words>
  <Application>Microsoft Office PowerPoint</Application>
  <PresentationFormat>Panorámica</PresentationFormat>
  <Paragraphs>18</Paragraphs>
  <Slides>10</Slides>
  <Notes>0</Notes>
  <HiddenSlides>0</HiddenSlides>
  <MMClips>1</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Calibri</vt:lpstr>
      <vt:lpstr>Calibri Light</vt:lpstr>
      <vt:lpstr>Footlight MT Light</vt:lpstr>
      <vt:lpstr>Tema de Office</vt:lpstr>
      <vt:lpstr>EVALUACIÓN DE PROYECTOS SOCIALES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65</cp:revision>
  <dcterms:created xsi:type="dcterms:W3CDTF">2020-05-14T17:14:04Z</dcterms:created>
  <dcterms:modified xsi:type="dcterms:W3CDTF">2021-05-27T20:06:31Z</dcterms:modified>
</cp:coreProperties>
</file>