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7" r:id="rId11"/>
    <p:sldId id="266" r:id="rId1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24/03/2022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524464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24/03/2022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86355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C5BD3978-39DA-4D1A-8354-B0051C7D71DF}" type="datetimeFigureOut">
              <a:rPr lang="es-MX" smtClean="0"/>
              <a:t>24/03/2022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92761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C5BD3978-39DA-4D1A-8354-B0051C7D71DF}" type="datetimeFigureOut">
              <a:rPr lang="es-MX" smtClean="0"/>
              <a:t>24/03/2022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3635493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C5BD3978-39DA-4D1A-8354-B0051C7D71DF}" type="datetimeFigureOut">
              <a:rPr lang="es-MX" smtClean="0"/>
              <a:t>24/03/2022</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427323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C5BD3978-39DA-4D1A-8354-B0051C7D71DF}" type="datetimeFigureOut">
              <a:rPr lang="es-MX" smtClean="0"/>
              <a:t>24/03/2022</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328876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5BD3978-39DA-4D1A-8354-B0051C7D71DF}" type="datetimeFigureOut">
              <a:rPr lang="es-MX" smtClean="0"/>
              <a:t>24/03/2022</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165609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BD3978-39DA-4D1A-8354-B0051C7D71DF}" type="datetimeFigureOut">
              <a:rPr lang="es-MX" smtClean="0"/>
              <a:t>24/03/2022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3477321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BD3978-39DA-4D1A-8354-B0051C7D71DF}" type="datetimeFigureOut">
              <a:rPr lang="es-MX" smtClean="0"/>
              <a:t>24/03/2022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94717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24/03/2022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860584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24/03/2022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64461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9000" b="-19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D3978-39DA-4D1A-8354-B0051C7D71DF}" type="datetimeFigureOut">
              <a:rPr lang="es-MX" smtClean="0"/>
              <a:t>24/03/2022</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C8818-FF1C-473C-81C7-2EFDA8A9AE0D}" type="slidenum">
              <a:rPr lang="es-MX" smtClean="0"/>
              <a:t>‹Nº›</a:t>
            </a:fld>
            <a:endParaRPr lang="es-MX"/>
          </a:p>
        </p:txBody>
      </p:sp>
    </p:spTree>
    <p:extLst>
      <p:ext uri="{BB962C8B-B14F-4D97-AF65-F5344CB8AC3E}">
        <p14:creationId xmlns:p14="http://schemas.microsoft.com/office/powerpoint/2010/main" val="2042918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iKrRi07lSw4?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356574" y="901146"/>
            <a:ext cx="9144000" cy="1299277"/>
          </a:xfrm>
        </p:spPr>
        <p:txBody>
          <a:bodyPr>
            <a:normAutofit/>
          </a:bodyPr>
          <a:lstStyle/>
          <a:p>
            <a:pPr>
              <a:lnSpc>
                <a:spcPct val="107000"/>
              </a:lnSpc>
              <a:spcAft>
                <a:spcPts val="800"/>
              </a:spcAft>
            </a:pPr>
            <a:r>
              <a:rPr lang="es-MX" sz="4000" b="1" dirty="0">
                <a:solidFill>
                  <a:schemeClr val="accent1">
                    <a:lumMod val="40000"/>
                    <a:lumOff val="60000"/>
                  </a:schemeClr>
                </a:solidFill>
                <a:effectLst/>
                <a:latin typeface="Footlight MT Light" panose="0204060206030A020304" pitchFamily="18" charset="0"/>
                <a:ea typeface="Calibri" panose="020F0502020204030204" pitchFamily="34" charset="0"/>
                <a:cs typeface="Times New Roman" panose="02020603050405020304" pitchFamily="18" charset="0"/>
              </a:rPr>
              <a:t>PSICOLOGÍA SOCIAL</a:t>
            </a:r>
            <a:endParaRPr lang="es-MX" sz="40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0219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37F07A93-5C71-4FD1-AD9A-AEED824CE921}"/>
              </a:ext>
            </a:extLst>
          </p:cNvPr>
          <p:cNvSpPr txBox="1"/>
          <p:nvPr/>
        </p:nvSpPr>
        <p:spPr>
          <a:xfrm>
            <a:off x="1630017" y="1073714"/>
            <a:ext cx="9409043" cy="3785652"/>
          </a:xfrm>
          <a:prstGeom prst="rect">
            <a:avLst/>
          </a:prstGeom>
          <a:noFill/>
        </p:spPr>
        <p:txBody>
          <a:bodyPr wrap="square">
            <a:spAutoFit/>
          </a:bodyPr>
          <a:lstStyle/>
          <a:p>
            <a:r>
              <a:rPr lang="es-ES" sz="2400" dirty="0"/>
              <a:t>DEFINICIÓN DE PSICOLOGÍA SOCIAL </a:t>
            </a:r>
          </a:p>
          <a:p>
            <a:endParaRPr lang="es-ES" sz="2400" dirty="0"/>
          </a:p>
          <a:p>
            <a:r>
              <a:rPr lang="es-ES" sz="2400" dirty="0"/>
              <a:t>La psicología social es una de las ramas fundamentales de la moderna ciencia de la Psicología, caracterizándose la Psicología por ser la ciencia que se ocupa del estudio de la mente, y la Psicología social, por dedicarse a los aspectos sociales de la vida mental. Por tanto, aunque la Psicología como ciencia surgió en el siglo XIX, con la fundación del primer laboratorio de Psicología (1879) por Wundt, hubo que esperar a principios del siglo XX para que los métodos de investigación empíricos y experimentales de la ciencia comenzasen a aplicarse a la Psicología social.</a:t>
            </a:r>
            <a:endParaRPr lang="es-MX" sz="2400" dirty="0"/>
          </a:p>
        </p:txBody>
      </p:sp>
    </p:spTree>
    <p:extLst>
      <p:ext uri="{BB962C8B-B14F-4D97-AF65-F5344CB8AC3E}">
        <p14:creationId xmlns:p14="http://schemas.microsoft.com/office/powerpoint/2010/main" val="1807723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0CD1280-1452-41A1-8470-BA6003B14E16}"/>
              </a:ext>
            </a:extLst>
          </p:cNvPr>
          <p:cNvSpPr txBox="1"/>
          <p:nvPr/>
        </p:nvSpPr>
        <p:spPr>
          <a:xfrm>
            <a:off x="2146852" y="1509525"/>
            <a:ext cx="8242852" cy="3046988"/>
          </a:xfrm>
          <a:prstGeom prst="rect">
            <a:avLst/>
          </a:prstGeom>
          <a:noFill/>
        </p:spPr>
        <p:txBody>
          <a:bodyPr wrap="square">
            <a:spAutoFit/>
          </a:bodyPr>
          <a:lstStyle/>
          <a:p>
            <a:r>
              <a:rPr lang="es-ES" sz="2400" dirty="0"/>
              <a:t>CORRIENTES Y TEORÍAS EN PSICOLOGÍA SOCIAL. </a:t>
            </a:r>
          </a:p>
          <a:p>
            <a:endParaRPr lang="es-ES" sz="2400" dirty="0"/>
          </a:p>
          <a:p>
            <a:endParaRPr lang="es-ES" sz="2400" dirty="0"/>
          </a:p>
          <a:p>
            <a:endParaRPr lang="es-ES" sz="2400" dirty="0"/>
          </a:p>
          <a:p>
            <a:r>
              <a:rPr lang="es-ES" sz="2400" dirty="0"/>
              <a:t>La existencia de múltiples escuelas y múltiples formas de agruparlas hace que no haya teorías psicosociales de amplio alcance que sean aplicables a todos los temas o problemas de la materia</a:t>
            </a:r>
            <a:endParaRPr lang="es-MX" sz="2400" dirty="0"/>
          </a:p>
        </p:txBody>
      </p:sp>
    </p:spTree>
    <p:extLst>
      <p:ext uri="{BB962C8B-B14F-4D97-AF65-F5344CB8AC3E}">
        <p14:creationId xmlns:p14="http://schemas.microsoft.com/office/powerpoint/2010/main" val="1709970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6EC40E5D-142B-477E-AE17-4AC8D6212958}"/>
              </a:ext>
            </a:extLst>
          </p:cNvPr>
          <p:cNvSpPr txBox="1"/>
          <p:nvPr/>
        </p:nvSpPr>
        <p:spPr>
          <a:xfrm>
            <a:off x="1643270" y="1597393"/>
            <a:ext cx="8746434" cy="3046988"/>
          </a:xfrm>
          <a:prstGeom prst="rect">
            <a:avLst/>
          </a:prstGeom>
          <a:noFill/>
        </p:spPr>
        <p:txBody>
          <a:bodyPr wrap="square">
            <a:spAutoFit/>
          </a:bodyPr>
          <a:lstStyle/>
          <a:p>
            <a:r>
              <a:rPr lang="es-ES" sz="2400" dirty="0"/>
              <a:t>De forma que, en su gran mayoría, las teorías existentes son de alcance medio, es decir, que tienen aplicación a algunos y/o varios temas, pero no alcanzan a explicar toda la temática que abarca la Psicología Social. Todo ello, desemboca en la impresión de dispersión o caos. En realidad es que la complejidad de la conducta social es tan grande y las posibilidades de centrar el interés de cada autor muy variada (</a:t>
            </a:r>
            <a:r>
              <a:rPr lang="es-ES" sz="2400" dirty="0" err="1"/>
              <a:t>piaget</a:t>
            </a:r>
            <a:r>
              <a:rPr lang="es-ES" sz="2400" dirty="0"/>
              <a:t>). Las Principales orientaciones generales con sus teorías de alcance medio más significativas: </a:t>
            </a:r>
            <a:endParaRPr lang="es-MX" sz="2400" dirty="0"/>
          </a:p>
        </p:txBody>
      </p:sp>
    </p:spTree>
    <p:extLst>
      <p:ext uri="{BB962C8B-B14F-4D97-AF65-F5344CB8AC3E}">
        <p14:creationId xmlns:p14="http://schemas.microsoft.com/office/powerpoint/2010/main" val="1181354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9645AD6-45E8-464C-B1B4-FF84BB172FB0}"/>
              </a:ext>
            </a:extLst>
          </p:cNvPr>
          <p:cNvSpPr txBox="1"/>
          <p:nvPr/>
        </p:nvSpPr>
        <p:spPr>
          <a:xfrm>
            <a:off x="1987826" y="1228061"/>
            <a:ext cx="8958470" cy="3785652"/>
          </a:xfrm>
          <a:prstGeom prst="rect">
            <a:avLst/>
          </a:prstGeom>
          <a:noFill/>
        </p:spPr>
        <p:txBody>
          <a:bodyPr wrap="square">
            <a:spAutoFit/>
          </a:bodyPr>
          <a:lstStyle/>
          <a:p>
            <a:r>
              <a:rPr lang="es-ES" sz="2400" b="1" dirty="0"/>
              <a:t>Orientación conductista </a:t>
            </a:r>
          </a:p>
          <a:p>
            <a:endParaRPr lang="es-ES" sz="2400" dirty="0"/>
          </a:p>
          <a:p>
            <a:r>
              <a:rPr lang="es-ES" sz="2400" dirty="0"/>
              <a:t>Postula que el hombre está determinado fundamentalmente por el medio y por las consecuencias inmediatas de placer o dolor del comportamiento. Por tanto, se rechaza la introspección y se parte del paradigma individuo-respuesta, y su relación funcional está guiada por el concepto de refuerzo. </a:t>
            </a:r>
          </a:p>
          <a:p>
            <a:endParaRPr lang="es-ES" sz="2400" dirty="0"/>
          </a:p>
          <a:p>
            <a:endParaRPr lang="es-ES" sz="2400" dirty="0"/>
          </a:p>
          <a:p>
            <a:r>
              <a:rPr lang="es-ES" sz="2400" dirty="0"/>
              <a:t>Del conductismo parten tres teorías psicosociales:</a:t>
            </a:r>
            <a:endParaRPr lang="es-MX" sz="2400" dirty="0"/>
          </a:p>
        </p:txBody>
      </p:sp>
    </p:spTree>
    <p:extLst>
      <p:ext uri="{BB962C8B-B14F-4D97-AF65-F5344CB8AC3E}">
        <p14:creationId xmlns:p14="http://schemas.microsoft.com/office/powerpoint/2010/main" val="3369980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9BD320A6-DA22-4F44-BB81-AB47A7FC329A}"/>
              </a:ext>
            </a:extLst>
          </p:cNvPr>
          <p:cNvSpPr txBox="1"/>
          <p:nvPr/>
        </p:nvSpPr>
        <p:spPr>
          <a:xfrm>
            <a:off x="1537252" y="1600994"/>
            <a:ext cx="8322365" cy="2308324"/>
          </a:xfrm>
          <a:prstGeom prst="rect">
            <a:avLst/>
          </a:prstGeom>
          <a:noFill/>
        </p:spPr>
        <p:txBody>
          <a:bodyPr wrap="square">
            <a:spAutoFit/>
          </a:bodyPr>
          <a:lstStyle/>
          <a:p>
            <a:r>
              <a:rPr lang="es-ES" sz="2400" b="1" dirty="0"/>
              <a:t>1) teorías del refuerzo:</a:t>
            </a:r>
            <a:r>
              <a:rPr lang="es-ES" sz="2400" dirty="0"/>
              <a:t> cierto mecanicismo de las consecuencias "homo </a:t>
            </a:r>
            <a:r>
              <a:rPr lang="es-ES" sz="2400" dirty="0" err="1"/>
              <a:t>mecanicus</a:t>
            </a:r>
            <a:r>
              <a:rPr lang="es-ES" sz="2400" dirty="0"/>
              <a:t>", conducta guiada por sus consecuencias. Máximo representante </a:t>
            </a:r>
            <a:r>
              <a:rPr lang="es-ES" sz="2400" dirty="0" err="1"/>
              <a:t>allport</a:t>
            </a:r>
            <a:r>
              <a:rPr lang="es-ES" sz="2400" dirty="0"/>
              <a:t> (1924). Rechazo de la idea de mente grupal incluso de cualquier tipo de realidad grupal. Las leyes del aprendizaje que rigen la conducta individual sirven para explicar la interacción social. </a:t>
            </a:r>
            <a:endParaRPr lang="es-MX" sz="2400" dirty="0"/>
          </a:p>
        </p:txBody>
      </p:sp>
    </p:spTree>
    <p:extLst>
      <p:ext uri="{BB962C8B-B14F-4D97-AF65-F5344CB8AC3E}">
        <p14:creationId xmlns:p14="http://schemas.microsoft.com/office/powerpoint/2010/main" val="19544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F00677F4-ED18-4128-8456-B8B920229617}"/>
              </a:ext>
            </a:extLst>
          </p:cNvPr>
          <p:cNvSpPr txBox="1"/>
          <p:nvPr/>
        </p:nvSpPr>
        <p:spPr>
          <a:xfrm>
            <a:off x="2358887" y="815009"/>
            <a:ext cx="7792278" cy="4154984"/>
          </a:xfrm>
          <a:prstGeom prst="rect">
            <a:avLst/>
          </a:prstGeom>
          <a:noFill/>
        </p:spPr>
        <p:txBody>
          <a:bodyPr wrap="square">
            <a:spAutoFit/>
          </a:bodyPr>
          <a:lstStyle/>
          <a:p>
            <a:r>
              <a:rPr lang="es-ES" sz="2400" b="1" dirty="0"/>
              <a:t>2) teorías del aprendizaje social e imitación:</a:t>
            </a:r>
            <a:r>
              <a:rPr lang="es-ES" sz="2400" dirty="0"/>
              <a:t> el prototipo es a. Bandura (1974): no es el refuerzo propio, sino la observación e imitación de la conducta ajena, el origen de la mayoría de las conductas sociales. </a:t>
            </a:r>
          </a:p>
          <a:p>
            <a:endParaRPr lang="es-ES" sz="2400" dirty="0"/>
          </a:p>
          <a:p>
            <a:r>
              <a:rPr lang="es-ES" sz="2400" dirty="0"/>
              <a:t>Tres sistemas posibles implicados en la regulación de las conductas.</a:t>
            </a:r>
          </a:p>
          <a:p>
            <a:endParaRPr lang="es-ES" sz="2400" dirty="0"/>
          </a:p>
          <a:p>
            <a:pPr marL="342900" indent="-342900">
              <a:buFont typeface="Wingdings" panose="05000000000000000000" pitchFamily="2" charset="2"/>
              <a:buChar char="Ø"/>
            </a:pPr>
            <a:r>
              <a:rPr lang="es-ES" sz="2400" dirty="0"/>
              <a:t>Acontecimientos o estímulos externos </a:t>
            </a:r>
          </a:p>
          <a:p>
            <a:pPr marL="342900" indent="-342900">
              <a:buFont typeface="Wingdings" panose="05000000000000000000" pitchFamily="2" charset="2"/>
              <a:buChar char="Ø"/>
            </a:pPr>
            <a:r>
              <a:rPr lang="es-ES" sz="2400" dirty="0"/>
              <a:t>Las consecuencias de las conductas en forma de refuerzos.</a:t>
            </a:r>
          </a:p>
          <a:p>
            <a:pPr marL="342900" indent="-342900">
              <a:buFont typeface="Wingdings" panose="05000000000000000000" pitchFamily="2" charset="2"/>
              <a:buChar char="Ø"/>
            </a:pPr>
            <a:r>
              <a:rPr lang="es-ES" sz="2400" dirty="0"/>
              <a:t>Los procesos cognitivos mediacionales </a:t>
            </a:r>
            <a:endParaRPr lang="es-MX" sz="2400" dirty="0"/>
          </a:p>
        </p:txBody>
      </p:sp>
    </p:spTree>
    <p:extLst>
      <p:ext uri="{BB962C8B-B14F-4D97-AF65-F5344CB8AC3E}">
        <p14:creationId xmlns:p14="http://schemas.microsoft.com/office/powerpoint/2010/main" val="1387648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F5D7D833-DA27-47DA-93BF-B07657755C29}"/>
              </a:ext>
            </a:extLst>
          </p:cNvPr>
          <p:cNvSpPr txBox="1"/>
          <p:nvPr/>
        </p:nvSpPr>
        <p:spPr>
          <a:xfrm>
            <a:off x="2637181" y="1455220"/>
            <a:ext cx="8282609" cy="3046988"/>
          </a:xfrm>
          <a:prstGeom prst="rect">
            <a:avLst/>
          </a:prstGeom>
          <a:noFill/>
        </p:spPr>
        <p:txBody>
          <a:bodyPr wrap="square">
            <a:spAutoFit/>
          </a:bodyPr>
          <a:lstStyle/>
          <a:p>
            <a:r>
              <a:rPr lang="es-ES" sz="2400" b="1" dirty="0"/>
              <a:t>3) teorías del "homo </a:t>
            </a:r>
            <a:r>
              <a:rPr lang="es-ES" sz="2400" b="1" dirty="0" err="1"/>
              <a:t>oeconomicus</a:t>
            </a:r>
            <a:r>
              <a:rPr lang="es-ES" sz="2400" b="1" dirty="0"/>
              <a:t>" </a:t>
            </a:r>
          </a:p>
          <a:p>
            <a:endParaRPr lang="es-ES" sz="2400" dirty="0"/>
          </a:p>
          <a:p>
            <a:endParaRPr lang="es-ES" sz="2400" dirty="0"/>
          </a:p>
          <a:p>
            <a:r>
              <a:rPr lang="es-ES" sz="2400" dirty="0"/>
              <a:t>(teoría del intercambio social, en </a:t>
            </a:r>
            <a:r>
              <a:rPr lang="es-ES" sz="2400" dirty="0" err="1"/>
              <a:t>stryker</a:t>
            </a:r>
            <a:r>
              <a:rPr lang="es-ES" sz="2400" dirty="0"/>
              <a:t> consideradas entre las sociológicas). En esencia defienden el motor de la conducta social (y de la interacción) en el equilibrio (o compensación) entre costos y beneficios o retribuciones (retribuciones - costos = utilidades)</a:t>
            </a:r>
            <a:endParaRPr lang="es-MX" sz="2400" dirty="0"/>
          </a:p>
        </p:txBody>
      </p:sp>
    </p:spTree>
    <p:extLst>
      <p:ext uri="{BB962C8B-B14F-4D97-AF65-F5344CB8AC3E}">
        <p14:creationId xmlns:p14="http://schemas.microsoft.com/office/powerpoint/2010/main" val="4028871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5793511-4BE5-4D58-A4A9-611202408DC2}"/>
              </a:ext>
            </a:extLst>
          </p:cNvPr>
          <p:cNvSpPr txBox="1"/>
          <p:nvPr/>
        </p:nvSpPr>
        <p:spPr>
          <a:xfrm>
            <a:off x="2199862" y="1244481"/>
            <a:ext cx="7063408" cy="2862322"/>
          </a:xfrm>
          <a:prstGeom prst="rect">
            <a:avLst/>
          </a:prstGeom>
          <a:noFill/>
        </p:spPr>
        <p:txBody>
          <a:bodyPr wrap="square">
            <a:spAutoFit/>
          </a:bodyPr>
          <a:lstStyle/>
          <a:p>
            <a:r>
              <a:rPr lang="es-ES" b="1" dirty="0"/>
              <a:t>Orientación </a:t>
            </a:r>
            <a:r>
              <a:rPr lang="es-ES" b="1" dirty="0" err="1"/>
              <a:t>etogénica</a:t>
            </a:r>
            <a:r>
              <a:rPr lang="es-ES" b="1" dirty="0"/>
              <a:t> </a:t>
            </a:r>
          </a:p>
          <a:p>
            <a:endParaRPr lang="es-ES" dirty="0"/>
          </a:p>
          <a:p>
            <a:r>
              <a:rPr lang="es-ES" dirty="0"/>
              <a:t>Presta atención explícita a la formulación de esquemas conceptuales por medio de los cuales se realizan las observaciones e identificaciones de las acciones. Uno de tales esquemas conceptuales es el de rol o conducta asociada con una posición particular en un sistema social. consiste en la aplicación a las conductas humanas de los datos obtenidos mediante la observación de las costumbres y comportamientos animales en su medio ambiente o en cautividad (alimentación, apareamiento, cuidado de las crías, defensa del territorio, caza, ...)</a:t>
            </a:r>
            <a:endParaRPr lang="es-MX" dirty="0"/>
          </a:p>
        </p:txBody>
      </p:sp>
    </p:spTree>
    <p:extLst>
      <p:ext uri="{BB962C8B-B14F-4D97-AF65-F5344CB8AC3E}">
        <p14:creationId xmlns:p14="http://schemas.microsoft.com/office/powerpoint/2010/main" val="3589662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63CFFC6-6532-4050-9A8C-E5BE520982AC}"/>
              </a:ext>
            </a:extLst>
          </p:cNvPr>
          <p:cNvSpPr>
            <a:spLocks noGrp="1"/>
          </p:cNvSpPr>
          <p:nvPr>
            <p:ph idx="1"/>
          </p:nvPr>
        </p:nvSpPr>
        <p:spPr>
          <a:xfrm>
            <a:off x="970722" y="871469"/>
            <a:ext cx="10515600" cy="4351338"/>
          </a:xfrm>
        </p:spPr>
        <p:txBody>
          <a:bodyPr>
            <a:normAutofit fontScale="85000" lnSpcReduction="20000"/>
          </a:bodyPr>
          <a:lstStyle/>
          <a:p>
            <a:pPr marL="0" indent="0">
              <a:buNone/>
            </a:pPr>
            <a:r>
              <a:rPr lang="es-ES" b="1" dirty="0"/>
              <a:t>Orientación psicoanalítica</a:t>
            </a:r>
          </a:p>
          <a:p>
            <a:pPr marL="0" indent="0">
              <a:buNone/>
            </a:pPr>
            <a:endParaRPr lang="es-ES" dirty="0"/>
          </a:p>
          <a:p>
            <a:pPr marL="0" indent="0">
              <a:buNone/>
            </a:pPr>
            <a:r>
              <a:rPr lang="es-ES" dirty="0"/>
              <a:t> Considera al hombre determinado por el conflicto entre su naturaleza animal y la sociedad, esta última representada fundamentalmente por su familia, actuando como fuerzas mediadoras en dicho conflicto sus facultades racionales y sus capacidades adaptativas. </a:t>
            </a:r>
          </a:p>
          <a:p>
            <a:pPr marL="0" indent="0">
              <a:buNone/>
            </a:pPr>
            <a:r>
              <a:rPr lang="es-ES" dirty="0"/>
              <a:t>Los aspectos de esta orientación que pueden dar pie a una psicología social: </a:t>
            </a:r>
          </a:p>
          <a:p>
            <a:pPr marL="0" indent="0">
              <a:buNone/>
            </a:pPr>
            <a:r>
              <a:rPr lang="es-ES" dirty="0"/>
              <a:t>Teoría de las 3 instancias psíquicas: </a:t>
            </a:r>
          </a:p>
          <a:p>
            <a:pPr marL="0" indent="0">
              <a:buNone/>
            </a:pPr>
            <a:endParaRPr lang="es-ES" dirty="0"/>
          </a:p>
          <a:p>
            <a:pPr>
              <a:buFont typeface="Wingdings" panose="05000000000000000000" pitchFamily="2" charset="2"/>
              <a:buChar char="v"/>
            </a:pPr>
            <a:r>
              <a:rPr lang="es-ES" dirty="0"/>
              <a:t>Ello: conjunto de impulsos instintivos sin conciencia rectora. </a:t>
            </a:r>
          </a:p>
          <a:p>
            <a:pPr>
              <a:buFont typeface="Wingdings" panose="05000000000000000000" pitchFamily="2" charset="2"/>
              <a:buChar char="v"/>
            </a:pPr>
            <a:r>
              <a:rPr lang="es-ES" dirty="0"/>
              <a:t>Yo: organización coherente de todos los procesos psíquicos. </a:t>
            </a:r>
          </a:p>
          <a:p>
            <a:pPr>
              <a:buFont typeface="Wingdings" panose="05000000000000000000" pitchFamily="2" charset="2"/>
              <a:buChar char="v"/>
            </a:pPr>
            <a:r>
              <a:rPr lang="es-ES" dirty="0" err="1"/>
              <a:t>Superyo</a:t>
            </a:r>
            <a:r>
              <a:rPr lang="es-ES" dirty="0"/>
              <a:t>: representa las exigencias de la moralidad y de la sociedad</a:t>
            </a:r>
            <a:endParaRPr lang="es-MX" dirty="0"/>
          </a:p>
        </p:txBody>
      </p:sp>
    </p:spTree>
    <p:extLst>
      <p:ext uri="{BB962C8B-B14F-4D97-AF65-F5344CB8AC3E}">
        <p14:creationId xmlns:p14="http://schemas.microsoft.com/office/powerpoint/2010/main" val="713778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lementos multimedia en línea 2" title="cortometraje de Psicología social  &quot;SER O NO SER&quot;">
            <a:hlinkClick r:id="" action="ppaction://media"/>
            <a:extLst>
              <a:ext uri="{FF2B5EF4-FFF2-40B4-BE49-F238E27FC236}">
                <a16:creationId xmlns:a16="http://schemas.microsoft.com/office/drawing/2014/main" id="{ACCDBAB2-260A-4031-ADED-443ED13C87BE}"/>
              </a:ext>
            </a:extLst>
          </p:cNvPr>
          <p:cNvPicPr>
            <a:picLocks noRot="1" noChangeAspect="1"/>
          </p:cNvPicPr>
          <p:nvPr>
            <a:videoFile r:link="rId1"/>
          </p:nvPr>
        </p:nvPicPr>
        <p:blipFill>
          <a:blip r:embed="rId3"/>
          <a:stretch>
            <a:fillRect/>
          </a:stretch>
        </p:blipFill>
        <p:spPr>
          <a:xfrm>
            <a:off x="159026" y="74610"/>
            <a:ext cx="11304104" cy="6386818"/>
          </a:xfrm>
          <a:prstGeom prst="rect">
            <a:avLst/>
          </a:prstGeom>
        </p:spPr>
      </p:pic>
    </p:spTree>
    <p:extLst>
      <p:ext uri="{BB962C8B-B14F-4D97-AF65-F5344CB8AC3E}">
        <p14:creationId xmlns:p14="http://schemas.microsoft.com/office/powerpoint/2010/main" val="3390345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677</Words>
  <Application>Microsoft Office PowerPoint</Application>
  <PresentationFormat>Panorámica</PresentationFormat>
  <Paragraphs>40</Paragraphs>
  <Slides>11</Slides>
  <Notes>0</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Calibri</vt:lpstr>
      <vt:lpstr>Calibri Light</vt:lpstr>
      <vt:lpstr>Footlight MT Light</vt:lpstr>
      <vt:lpstr>Wingdings</vt:lpstr>
      <vt:lpstr>Tema de Office</vt:lpstr>
      <vt:lpstr>PSICOLOGÍA SOCIAL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Vermaris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ORGANIZACIÓN Y PROMOCIÓN SOCIAL</dc:title>
  <dc:creator>lizbeth quezada</dc:creator>
  <cp:lastModifiedBy>lizbeth quezada</cp:lastModifiedBy>
  <cp:revision>58</cp:revision>
  <dcterms:created xsi:type="dcterms:W3CDTF">2020-05-14T17:14:04Z</dcterms:created>
  <dcterms:modified xsi:type="dcterms:W3CDTF">2022-03-25T04:24:36Z</dcterms:modified>
</cp:coreProperties>
</file>