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7" r:id="rId4"/>
    <p:sldId id="268" r:id="rId5"/>
    <p:sldId id="269" r:id="rId6"/>
    <p:sldId id="270" r:id="rId7"/>
    <p:sldId id="271" r:id="rId8"/>
    <p:sldId id="272" r:id="rId9"/>
    <p:sldId id="273" r:id="rId10"/>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5">
  <dgm:title val=""/>
  <dgm:desc val=""/>
  <dgm:catLst>
    <dgm:cat type="accent6" pri="11500"/>
  </dgm:catLst>
  <dgm:styleLbl name="node0">
    <dgm:fillClrLst meth="cycle">
      <a:schemeClr val="accent6">
        <a:alpha val="80000"/>
      </a:schemeClr>
    </dgm:fillClrLst>
    <dgm:linClrLst meth="repeat">
      <a:schemeClr val="lt1"/>
    </dgm:linClrLst>
    <dgm:effectClrLst/>
    <dgm:txLinClrLst/>
    <dgm:txFillClrLst/>
    <dgm:txEffectClrLst/>
  </dgm:styleLbl>
  <dgm:styleLbl name="alignNode1">
    <dgm:fillClrLst>
      <a:schemeClr val="accent6">
        <a:alpha val="90000"/>
      </a:schemeClr>
      <a:schemeClr val="accent6">
        <a:alpha val="50000"/>
      </a:schemeClr>
    </dgm:fillClrLst>
    <dgm:linClrLst>
      <a:schemeClr val="accent6">
        <a:alpha val="90000"/>
      </a:schemeClr>
      <a:schemeClr val="accent6">
        <a:alpha val="50000"/>
      </a:schemeClr>
    </dgm:linClrLst>
    <dgm:effectClrLst/>
    <dgm:txLinClrLst/>
    <dgm:txFillClrLst/>
    <dgm:txEffectClrLst/>
  </dgm:styleLbl>
  <dgm:styleLbl name="node1">
    <dgm:fillClrLst>
      <a:schemeClr val="accent6">
        <a:alpha val="90000"/>
      </a:schemeClr>
      <a:schemeClr val="accent6">
        <a:alpha val="50000"/>
      </a:schemeClr>
    </dgm:fillClrLst>
    <dgm:linClrLst meth="repeat">
      <a:schemeClr val="lt1"/>
    </dgm:linClrLst>
    <dgm:effectClrLst/>
    <dgm:txLinClrLst/>
    <dgm:txFillClrLst/>
    <dgm:txEffectClrLst/>
  </dgm:styleLbl>
  <dgm:styleLbl name="lnNode1">
    <dgm:fillClrLst>
      <a:schemeClr val="accent6">
        <a:shade val="90000"/>
      </a:schemeClr>
      <a:schemeClr val="accent6">
        <a:tint val="50000"/>
        <a:alpha val="5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alpha val="80000"/>
      </a:schemeClr>
    </dgm:fillClrLst>
    <dgm:linClrLst meth="repeat">
      <a:schemeClr val="lt1"/>
    </dgm:linClrLst>
    <dgm:effectClrLst/>
    <dgm:txLinClrLst/>
    <dgm:txFillClrLst/>
    <dgm:txEffectClrLst/>
  </dgm:styleLbl>
  <dgm:styleLbl name="node2">
    <dgm:fillClrLst>
      <a:schemeClr val="accent6">
        <a:alpha val="70000"/>
      </a:schemeClr>
    </dgm:fillClrLst>
    <dgm:linClrLst meth="repeat">
      <a:schemeClr val="lt1"/>
    </dgm:linClrLst>
    <dgm:effectClrLst/>
    <dgm:txLinClrLst/>
    <dgm:txFillClrLst/>
    <dgm:txEffectClrLst/>
  </dgm:styleLbl>
  <dgm:styleLbl name="node3">
    <dgm:fillClrLst>
      <a:schemeClr val="accent6">
        <a:alpha val="50000"/>
      </a:schemeClr>
    </dgm:fillClrLst>
    <dgm:linClrLst meth="repeat">
      <a:schemeClr val="lt1"/>
    </dgm:linClrLst>
    <dgm:effectClrLst/>
    <dgm:txLinClrLst/>
    <dgm:txFillClrLst/>
    <dgm:txEffectClrLst/>
  </dgm:styleLbl>
  <dgm:styleLbl name="node4">
    <dgm:fillClrLst>
      <a:schemeClr val="accent6">
        <a:alpha val="30000"/>
      </a:schemeClr>
    </dgm:fillClrLst>
    <dgm:linClrLst meth="repeat">
      <a:schemeClr val="lt1"/>
    </dgm:linClrLst>
    <dgm:effectClrLst/>
    <dgm:txLinClrLst/>
    <dgm:txFillClrLst/>
    <dgm:txEffectClrLst/>
  </dgm:styleLbl>
  <dgm:styleLbl name="fgImgPlace1">
    <dgm:fillClrLst>
      <a:schemeClr val="accent6">
        <a:tint val="50000"/>
        <a:alpha val="90000"/>
      </a:schemeClr>
      <a:schemeClr val="accent6">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f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b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sibTrans1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alpha val="90000"/>
      </a:schemeClr>
    </dgm:fillClrLst>
    <dgm:linClrLst meth="repeat">
      <a:schemeClr val="lt1"/>
    </dgm:linClrLst>
    <dgm:effectClrLst/>
    <dgm:txLinClrLst/>
    <dgm:txFillClrLst/>
    <dgm:txEffectClrLst/>
  </dgm:styleLbl>
  <dgm:styleLbl name="asst1">
    <dgm:fillClrLst meth="repeat">
      <a:schemeClr val="accent6">
        <a:alpha val="90000"/>
      </a:schemeClr>
    </dgm:fillClrLst>
    <dgm:linClrLst meth="repeat">
      <a:schemeClr val="lt1"/>
    </dgm:linClrLst>
    <dgm:effectClrLst/>
    <dgm:txLinClrLst/>
    <dgm:txFillClrLst/>
    <dgm:txEffectClrLst/>
  </dgm:styleLbl>
  <dgm:styleLbl name="asst2">
    <dgm:fillClrLst>
      <a:schemeClr val="accent6">
        <a:alpha val="90000"/>
      </a:schemeClr>
    </dgm:fillClrLst>
    <dgm:linClrLst meth="repeat">
      <a:schemeClr val="lt1"/>
    </dgm:linClrLst>
    <dgm:effectClrLst/>
    <dgm:txLinClrLst/>
    <dgm:txFillClrLst/>
    <dgm:txEffectClrLst/>
  </dgm:styleLbl>
  <dgm:styleLbl name="asst3">
    <dgm:fillClrLst>
      <a:schemeClr val="accent6">
        <a:alpha val="70000"/>
      </a:schemeClr>
    </dgm:fillClrLst>
    <dgm:linClrLst meth="repeat">
      <a:schemeClr val="lt1"/>
    </dgm:linClrLst>
    <dgm:effectClrLst/>
    <dgm:txLinClrLst/>
    <dgm:txFillClrLst/>
    <dgm:txEffectClrLst/>
  </dgm:styleLbl>
  <dgm:styleLbl name="asst4">
    <dgm:fillClrLst>
      <a:schemeClr val="accent6">
        <a:alpha val="50000"/>
      </a:schemeClr>
    </dgm:fillClrLst>
    <dgm:linClrLst meth="repeat">
      <a:schemeClr val="lt1"/>
    </dgm:linClrLst>
    <dgm:effectClrLst/>
    <dgm:txLinClrLst/>
    <dgm:txFillClrLst/>
    <dgm:txEffectClrLst/>
  </dgm:styleLbl>
  <dgm:styleLbl name="parChTrans2D1">
    <dgm:fillClrLst meth="repeat">
      <a:schemeClr val="accent6">
        <a:shade val="8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a:schemeClr val="accent6">
        <a:alpha val="90000"/>
        <a:tint val="40000"/>
      </a:schemeClr>
      <a:schemeClr val="accent6">
        <a:alpha val="5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4">
  <dgm:title val=""/>
  <dgm:desc val=""/>
  <dgm:catLst>
    <dgm:cat type="accent4" pri="11400"/>
  </dgm:catLst>
  <dgm:styleLbl name="node0">
    <dgm:fillClrLst meth="cycle">
      <a:schemeClr val="accent4">
        <a:shade val="60000"/>
      </a:schemeClr>
    </dgm:fillClrLst>
    <dgm:linClrLst meth="repeat">
      <a:schemeClr val="lt1"/>
    </dgm:linClrLst>
    <dgm:effectClrLst/>
    <dgm:txLinClrLst/>
    <dgm:txFillClrLst/>
    <dgm:txEffectClrLst/>
  </dgm:styleLbl>
  <dgm:styleLbl name="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alignNode1">
    <dgm:fillClrLst meth="cycle">
      <a:schemeClr val="accent4">
        <a:shade val="50000"/>
      </a:schemeClr>
      <a:schemeClr val="accent4">
        <a:tint val="55000"/>
      </a:schemeClr>
    </dgm:fillClrLst>
    <dgm:linClrLst meth="cycle">
      <a:schemeClr val="accent4">
        <a:shade val="50000"/>
      </a:schemeClr>
      <a:schemeClr val="accent4">
        <a:tint val="55000"/>
      </a:schemeClr>
    </dgm:linClrLst>
    <dgm:effectClrLst/>
    <dgm:txLinClrLst/>
    <dgm:txFillClrLst/>
    <dgm:txEffectClrLst/>
  </dgm:styleLbl>
  <dgm:styleLbl name="ln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vennNode1">
    <dgm:fillClrLst meth="cycle">
      <a:schemeClr val="accent4">
        <a:shade val="80000"/>
        <a:alpha val="50000"/>
      </a:schemeClr>
      <a:schemeClr val="accent4">
        <a:tint val="50000"/>
        <a:alpha val="50000"/>
      </a:schemeClr>
    </dgm:fillClrLst>
    <dgm:linClrLst meth="repeat">
      <a:schemeClr val="lt1"/>
    </dgm:linClrLst>
    <dgm:effectClrLst/>
    <dgm:txLinClrLst/>
    <dgm:txFillClrLst/>
    <dgm:txEffectClrLst/>
  </dgm:styleLbl>
  <dgm:styleLbl name="node2">
    <dgm:fillClrLst>
      <a:schemeClr val="accent4">
        <a:shade val="80000"/>
      </a:schemeClr>
    </dgm:fillClrLst>
    <dgm:linClrLst meth="repeat">
      <a:schemeClr val="lt1"/>
    </dgm:linClrLst>
    <dgm:effectClrLst/>
    <dgm:txLinClrLst/>
    <dgm:txFillClrLst/>
    <dgm:txEffectClrLst/>
  </dgm:styleLbl>
  <dgm:styleLbl name="node3">
    <dgm:fillClrLst>
      <a:schemeClr val="accent4">
        <a:tint val="99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f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b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sibTrans1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0000"/>
      </a:schemeClr>
    </dgm:fillClrLst>
    <dgm:linClrLst meth="repeat">
      <a:schemeClr val="lt1"/>
    </dgm:linClrLst>
    <dgm:effectClrLst/>
    <dgm:txLinClrLst/>
    <dgm:txFillClrLst/>
    <dgm:txEffectClrLst/>
  </dgm:styleLbl>
  <dgm:styleLbl name="asst3">
    <dgm:fillClrLst>
      <a:schemeClr val="accent4">
        <a:tint val="70000"/>
      </a:schemeClr>
    </dgm:fillClrLst>
    <dgm:linClrLst meth="repeat">
      <a:schemeClr val="lt1"/>
    </dgm:linClrLst>
    <dgm:effectClrLst/>
    <dgm:txLinClrLst/>
    <dgm:txFillClrLst/>
    <dgm:txEffectClrLst/>
  </dgm:styleLbl>
  <dgm:styleLbl name="asst4">
    <dgm:fillClrLst>
      <a:schemeClr val="accent4">
        <a:tint val="5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align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bgAccFollowNode1">
    <dgm:fillClrLst meth="repeat">
      <a:schemeClr val="accent4">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55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63C3A98-602B-4CE1-B3CB-98AC9E8357E9}" type="doc">
      <dgm:prSet loTypeId="urn:microsoft.com/office/officeart/2005/8/layout/list1" loCatId="list" qsTypeId="urn:microsoft.com/office/officeart/2005/8/quickstyle/simple1" qsCatId="simple" csTypeId="urn:microsoft.com/office/officeart/2005/8/colors/accent4_2" csCatId="accent4" phldr="1"/>
      <dgm:spPr/>
      <dgm:t>
        <a:bodyPr/>
        <a:lstStyle/>
        <a:p>
          <a:endParaRPr lang="es-MX"/>
        </a:p>
      </dgm:t>
    </dgm:pt>
    <dgm:pt modelId="{94FB13AC-BAEF-4A52-B420-CB15F168F1F7}">
      <dgm:prSet phldrT="[Texto]" custT="1"/>
      <dgm:spPr/>
      <dgm:t>
        <a:bodyPr/>
        <a:lstStyle/>
        <a:p>
          <a:r>
            <a:rPr lang="es-ES" sz="1400" b="0" i="0" dirty="0">
              <a:solidFill>
                <a:schemeClr val="tx1"/>
              </a:solidFill>
            </a:rPr>
            <a:t>La </a:t>
          </a:r>
          <a:r>
            <a:rPr lang="es-ES" sz="1400" b="1" i="0" dirty="0">
              <a:solidFill>
                <a:schemeClr val="tx1"/>
              </a:solidFill>
            </a:rPr>
            <a:t>Comunicación Oral como una habilidad social más</a:t>
          </a:r>
          <a:r>
            <a:rPr lang="es-ES" sz="1400" b="0" i="0" dirty="0">
              <a:solidFill>
                <a:schemeClr val="tx1"/>
              </a:solidFill>
            </a:rPr>
            <a:t>. Se considera así porque es el principal medio por el que nos socializamos. Se, reconoce que existe la comunicación escrita, pero esta vino después de la oral, del lenguaje hablado. Por lo tanto, por naturaleza, el ser humano es más oral que escrito.</a:t>
          </a:r>
          <a:endParaRPr lang="es-MX" sz="1400" dirty="0">
            <a:solidFill>
              <a:schemeClr val="tx1"/>
            </a:solidFill>
          </a:endParaRPr>
        </a:p>
      </dgm:t>
    </dgm:pt>
    <dgm:pt modelId="{2531DDE6-5845-467A-872A-2E1126C58D02}" type="parTrans" cxnId="{485FFAFD-8F80-4658-A66C-02897FCB4F62}">
      <dgm:prSet/>
      <dgm:spPr/>
      <dgm:t>
        <a:bodyPr/>
        <a:lstStyle/>
        <a:p>
          <a:endParaRPr lang="es-MX" sz="1400">
            <a:solidFill>
              <a:schemeClr val="tx1"/>
            </a:solidFill>
          </a:endParaRPr>
        </a:p>
      </dgm:t>
    </dgm:pt>
    <dgm:pt modelId="{B0050FD2-F168-471C-9A07-E83DB33E19D7}" type="sibTrans" cxnId="{485FFAFD-8F80-4658-A66C-02897FCB4F62}">
      <dgm:prSet/>
      <dgm:spPr/>
      <dgm:t>
        <a:bodyPr/>
        <a:lstStyle/>
        <a:p>
          <a:endParaRPr lang="es-MX" sz="1400">
            <a:solidFill>
              <a:schemeClr val="tx1"/>
            </a:solidFill>
          </a:endParaRPr>
        </a:p>
      </dgm:t>
    </dgm:pt>
    <dgm:pt modelId="{10363966-A96C-4764-BDBC-77ECB08ABB85}">
      <dgm:prSet phldrT="[Texto]" custT="1"/>
      <dgm:spPr/>
      <dgm:t>
        <a:bodyPr/>
        <a:lstStyle/>
        <a:p>
          <a:r>
            <a:rPr lang="es-ES" sz="1400" b="0" i="0" dirty="0">
              <a:solidFill>
                <a:schemeClr val="tx1"/>
              </a:solidFill>
            </a:rPr>
            <a:t>Desde esta idea, la oralidad es algo que nos pertenece a todas las personas. Cada ser humano tiene una propia, por su lenguaje, vocabulario, manera de expresarse, profesión, contextos en los que se ha desarrollado, relaciones sociales… Todos estos factores son únicos en cada persona, pero todas las personas los tienen.</a:t>
          </a:r>
          <a:endParaRPr lang="es-MX" sz="1400" dirty="0">
            <a:solidFill>
              <a:schemeClr val="tx1"/>
            </a:solidFill>
          </a:endParaRPr>
        </a:p>
      </dgm:t>
    </dgm:pt>
    <dgm:pt modelId="{DEAB161A-6F38-4B3B-9605-FFAD38B609C9}" type="parTrans" cxnId="{51484408-4CD7-42D7-AE11-BD6E50D770B7}">
      <dgm:prSet/>
      <dgm:spPr/>
      <dgm:t>
        <a:bodyPr/>
        <a:lstStyle/>
        <a:p>
          <a:endParaRPr lang="es-MX" sz="1400">
            <a:solidFill>
              <a:schemeClr val="tx1"/>
            </a:solidFill>
          </a:endParaRPr>
        </a:p>
      </dgm:t>
    </dgm:pt>
    <dgm:pt modelId="{ADE303A9-4D2E-4FC2-949A-E35902AD8086}" type="sibTrans" cxnId="{51484408-4CD7-42D7-AE11-BD6E50D770B7}">
      <dgm:prSet/>
      <dgm:spPr/>
      <dgm:t>
        <a:bodyPr/>
        <a:lstStyle/>
        <a:p>
          <a:endParaRPr lang="es-MX" sz="1400">
            <a:solidFill>
              <a:schemeClr val="tx1"/>
            </a:solidFill>
          </a:endParaRPr>
        </a:p>
      </dgm:t>
    </dgm:pt>
    <dgm:pt modelId="{DAEF0701-187D-4551-AE10-EDFAC19B9E44}">
      <dgm:prSet phldrT="[Texto]" custT="1"/>
      <dgm:spPr/>
      <dgm:t>
        <a:bodyPr/>
        <a:lstStyle/>
        <a:p>
          <a:r>
            <a:rPr lang="es-ES" sz="1400" b="0" i="0" dirty="0">
              <a:solidFill>
                <a:schemeClr val="tx1"/>
              </a:solidFill>
            </a:rPr>
            <a:t>Así, la habilidad existe, tan solo que, si es cierto, hay personas que las tienen más desarrollada que otras. Pero esto es común también con otras habilidades. Y, como con el resto, es la práctica y el entrenamiento lo que la hace mejorarla.</a:t>
          </a:r>
          <a:endParaRPr lang="es-MX" sz="1400" dirty="0">
            <a:solidFill>
              <a:schemeClr val="tx1"/>
            </a:solidFill>
          </a:endParaRPr>
        </a:p>
      </dgm:t>
    </dgm:pt>
    <dgm:pt modelId="{8140462A-BA33-46AC-A445-78DFDDEC6C76}" type="parTrans" cxnId="{AD522BB3-DD32-4D98-B275-58E053A8F2E1}">
      <dgm:prSet/>
      <dgm:spPr/>
      <dgm:t>
        <a:bodyPr/>
        <a:lstStyle/>
        <a:p>
          <a:endParaRPr lang="es-MX" sz="1400">
            <a:solidFill>
              <a:schemeClr val="tx1"/>
            </a:solidFill>
          </a:endParaRPr>
        </a:p>
      </dgm:t>
    </dgm:pt>
    <dgm:pt modelId="{8BD71E82-F8AB-478B-9698-D5CA7A25F7AA}" type="sibTrans" cxnId="{AD522BB3-DD32-4D98-B275-58E053A8F2E1}">
      <dgm:prSet/>
      <dgm:spPr/>
      <dgm:t>
        <a:bodyPr/>
        <a:lstStyle/>
        <a:p>
          <a:endParaRPr lang="es-MX" sz="1400">
            <a:solidFill>
              <a:schemeClr val="tx1"/>
            </a:solidFill>
          </a:endParaRPr>
        </a:p>
      </dgm:t>
    </dgm:pt>
    <dgm:pt modelId="{17EE820E-1761-4818-BE97-E7BAC07B7674}" type="pres">
      <dgm:prSet presAssocID="{563C3A98-602B-4CE1-B3CB-98AC9E8357E9}" presName="linear" presStyleCnt="0">
        <dgm:presLayoutVars>
          <dgm:dir/>
          <dgm:animLvl val="lvl"/>
          <dgm:resizeHandles val="exact"/>
        </dgm:presLayoutVars>
      </dgm:prSet>
      <dgm:spPr/>
    </dgm:pt>
    <dgm:pt modelId="{3D118EA9-A569-44D3-B8D1-46AD73EC5960}" type="pres">
      <dgm:prSet presAssocID="{94FB13AC-BAEF-4A52-B420-CB15F168F1F7}" presName="parentLin" presStyleCnt="0"/>
      <dgm:spPr/>
    </dgm:pt>
    <dgm:pt modelId="{555485D0-0F53-45F9-96DD-8E09841D63D0}" type="pres">
      <dgm:prSet presAssocID="{94FB13AC-BAEF-4A52-B420-CB15F168F1F7}" presName="parentLeftMargin" presStyleLbl="node1" presStyleIdx="0" presStyleCnt="3"/>
      <dgm:spPr/>
    </dgm:pt>
    <dgm:pt modelId="{8C2B2E14-CFA7-4888-A309-E502222ADC65}" type="pres">
      <dgm:prSet presAssocID="{94FB13AC-BAEF-4A52-B420-CB15F168F1F7}" presName="parentText" presStyleLbl="node1" presStyleIdx="0" presStyleCnt="3">
        <dgm:presLayoutVars>
          <dgm:chMax val="0"/>
          <dgm:bulletEnabled val="1"/>
        </dgm:presLayoutVars>
      </dgm:prSet>
      <dgm:spPr/>
    </dgm:pt>
    <dgm:pt modelId="{999A9E4F-EB61-48BD-B830-1ED6A031445D}" type="pres">
      <dgm:prSet presAssocID="{94FB13AC-BAEF-4A52-B420-CB15F168F1F7}" presName="negativeSpace" presStyleCnt="0"/>
      <dgm:spPr/>
    </dgm:pt>
    <dgm:pt modelId="{4DC0DAA0-03D7-40D5-9132-9848C34E8898}" type="pres">
      <dgm:prSet presAssocID="{94FB13AC-BAEF-4A52-B420-CB15F168F1F7}" presName="childText" presStyleLbl="conFgAcc1" presStyleIdx="0" presStyleCnt="3">
        <dgm:presLayoutVars>
          <dgm:bulletEnabled val="1"/>
        </dgm:presLayoutVars>
      </dgm:prSet>
      <dgm:spPr/>
    </dgm:pt>
    <dgm:pt modelId="{DDB50F27-A5B7-4F54-9B22-9215AAB2A736}" type="pres">
      <dgm:prSet presAssocID="{B0050FD2-F168-471C-9A07-E83DB33E19D7}" presName="spaceBetweenRectangles" presStyleCnt="0"/>
      <dgm:spPr/>
    </dgm:pt>
    <dgm:pt modelId="{AA04E6DA-EC9D-46A3-A2F0-823B242400CA}" type="pres">
      <dgm:prSet presAssocID="{10363966-A96C-4764-BDBC-77ECB08ABB85}" presName="parentLin" presStyleCnt="0"/>
      <dgm:spPr/>
    </dgm:pt>
    <dgm:pt modelId="{ABED0319-CC04-4999-ACEF-2BB5FFBC0845}" type="pres">
      <dgm:prSet presAssocID="{10363966-A96C-4764-BDBC-77ECB08ABB85}" presName="parentLeftMargin" presStyleLbl="node1" presStyleIdx="0" presStyleCnt="3"/>
      <dgm:spPr/>
    </dgm:pt>
    <dgm:pt modelId="{822835EA-498A-4D87-9F7E-A2ACBEDCB4E8}" type="pres">
      <dgm:prSet presAssocID="{10363966-A96C-4764-BDBC-77ECB08ABB85}" presName="parentText" presStyleLbl="node1" presStyleIdx="1" presStyleCnt="3">
        <dgm:presLayoutVars>
          <dgm:chMax val="0"/>
          <dgm:bulletEnabled val="1"/>
        </dgm:presLayoutVars>
      </dgm:prSet>
      <dgm:spPr/>
    </dgm:pt>
    <dgm:pt modelId="{1A7A329F-DBA6-48E7-8A65-44812B2699FE}" type="pres">
      <dgm:prSet presAssocID="{10363966-A96C-4764-BDBC-77ECB08ABB85}" presName="negativeSpace" presStyleCnt="0"/>
      <dgm:spPr/>
    </dgm:pt>
    <dgm:pt modelId="{0C5B5644-48EB-4067-B925-3EEFA5450268}" type="pres">
      <dgm:prSet presAssocID="{10363966-A96C-4764-BDBC-77ECB08ABB85}" presName="childText" presStyleLbl="conFgAcc1" presStyleIdx="1" presStyleCnt="3">
        <dgm:presLayoutVars>
          <dgm:bulletEnabled val="1"/>
        </dgm:presLayoutVars>
      </dgm:prSet>
      <dgm:spPr/>
    </dgm:pt>
    <dgm:pt modelId="{F4B2B5A0-281D-4176-9433-B801E8DC2DB4}" type="pres">
      <dgm:prSet presAssocID="{ADE303A9-4D2E-4FC2-949A-E35902AD8086}" presName="spaceBetweenRectangles" presStyleCnt="0"/>
      <dgm:spPr/>
    </dgm:pt>
    <dgm:pt modelId="{31C262B4-A7BF-4D5D-85CB-BC6BF243F443}" type="pres">
      <dgm:prSet presAssocID="{DAEF0701-187D-4551-AE10-EDFAC19B9E44}" presName="parentLin" presStyleCnt="0"/>
      <dgm:spPr/>
    </dgm:pt>
    <dgm:pt modelId="{C4304D31-C6BA-4EBD-A7B4-0E994BC516F5}" type="pres">
      <dgm:prSet presAssocID="{DAEF0701-187D-4551-AE10-EDFAC19B9E44}" presName="parentLeftMargin" presStyleLbl="node1" presStyleIdx="1" presStyleCnt="3"/>
      <dgm:spPr/>
    </dgm:pt>
    <dgm:pt modelId="{C2F77A11-43D5-4634-943E-611816909C86}" type="pres">
      <dgm:prSet presAssocID="{DAEF0701-187D-4551-AE10-EDFAC19B9E44}" presName="parentText" presStyleLbl="node1" presStyleIdx="2" presStyleCnt="3">
        <dgm:presLayoutVars>
          <dgm:chMax val="0"/>
          <dgm:bulletEnabled val="1"/>
        </dgm:presLayoutVars>
      </dgm:prSet>
      <dgm:spPr/>
    </dgm:pt>
    <dgm:pt modelId="{0E2F39F3-940D-4DF8-8299-03BD0D4DDFBB}" type="pres">
      <dgm:prSet presAssocID="{DAEF0701-187D-4551-AE10-EDFAC19B9E44}" presName="negativeSpace" presStyleCnt="0"/>
      <dgm:spPr/>
    </dgm:pt>
    <dgm:pt modelId="{FD386BC9-FDD9-4FB0-89D0-8738C9EDA9A2}" type="pres">
      <dgm:prSet presAssocID="{DAEF0701-187D-4551-AE10-EDFAC19B9E44}" presName="childText" presStyleLbl="conFgAcc1" presStyleIdx="2" presStyleCnt="3">
        <dgm:presLayoutVars>
          <dgm:bulletEnabled val="1"/>
        </dgm:presLayoutVars>
      </dgm:prSet>
      <dgm:spPr/>
    </dgm:pt>
  </dgm:ptLst>
  <dgm:cxnLst>
    <dgm:cxn modelId="{51484408-4CD7-42D7-AE11-BD6E50D770B7}" srcId="{563C3A98-602B-4CE1-B3CB-98AC9E8357E9}" destId="{10363966-A96C-4764-BDBC-77ECB08ABB85}" srcOrd="1" destOrd="0" parTransId="{DEAB161A-6F38-4B3B-9605-FFAD38B609C9}" sibTransId="{ADE303A9-4D2E-4FC2-949A-E35902AD8086}"/>
    <dgm:cxn modelId="{402C260A-19DE-42B9-943A-6F03E21757BA}" type="presOf" srcId="{10363966-A96C-4764-BDBC-77ECB08ABB85}" destId="{822835EA-498A-4D87-9F7E-A2ACBEDCB4E8}" srcOrd="1" destOrd="0" presId="urn:microsoft.com/office/officeart/2005/8/layout/list1"/>
    <dgm:cxn modelId="{D6C2D815-DCF3-4C8B-A8CD-11B9F640D07F}" type="presOf" srcId="{DAEF0701-187D-4551-AE10-EDFAC19B9E44}" destId="{C2F77A11-43D5-4634-943E-611816909C86}" srcOrd="1" destOrd="0" presId="urn:microsoft.com/office/officeart/2005/8/layout/list1"/>
    <dgm:cxn modelId="{9DBD8A26-B1C6-4FDC-9FBB-C65037574093}" type="presOf" srcId="{94FB13AC-BAEF-4A52-B420-CB15F168F1F7}" destId="{555485D0-0F53-45F9-96DD-8E09841D63D0}" srcOrd="0" destOrd="0" presId="urn:microsoft.com/office/officeart/2005/8/layout/list1"/>
    <dgm:cxn modelId="{598CC772-CAB6-4D04-A441-E10B324DA726}" type="presOf" srcId="{10363966-A96C-4764-BDBC-77ECB08ABB85}" destId="{ABED0319-CC04-4999-ACEF-2BB5FFBC0845}" srcOrd="0" destOrd="0" presId="urn:microsoft.com/office/officeart/2005/8/layout/list1"/>
    <dgm:cxn modelId="{28600955-A185-4971-B4D4-18879F883931}" type="presOf" srcId="{DAEF0701-187D-4551-AE10-EDFAC19B9E44}" destId="{C4304D31-C6BA-4EBD-A7B4-0E994BC516F5}" srcOrd="0" destOrd="0" presId="urn:microsoft.com/office/officeart/2005/8/layout/list1"/>
    <dgm:cxn modelId="{3A9F8F7D-8B4D-44D8-9D7E-5A823364D83B}" type="presOf" srcId="{563C3A98-602B-4CE1-B3CB-98AC9E8357E9}" destId="{17EE820E-1761-4818-BE97-E7BAC07B7674}" srcOrd="0" destOrd="0" presId="urn:microsoft.com/office/officeart/2005/8/layout/list1"/>
    <dgm:cxn modelId="{AD522BB3-DD32-4D98-B275-58E053A8F2E1}" srcId="{563C3A98-602B-4CE1-B3CB-98AC9E8357E9}" destId="{DAEF0701-187D-4551-AE10-EDFAC19B9E44}" srcOrd="2" destOrd="0" parTransId="{8140462A-BA33-46AC-A445-78DFDDEC6C76}" sibTransId="{8BD71E82-F8AB-478B-9698-D5CA7A25F7AA}"/>
    <dgm:cxn modelId="{3C2DCDF0-1F04-450B-83AB-8AB7A66AF4F8}" type="presOf" srcId="{94FB13AC-BAEF-4A52-B420-CB15F168F1F7}" destId="{8C2B2E14-CFA7-4888-A309-E502222ADC65}" srcOrd="1" destOrd="0" presId="urn:microsoft.com/office/officeart/2005/8/layout/list1"/>
    <dgm:cxn modelId="{485FFAFD-8F80-4658-A66C-02897FCB4F62}" srcId="{563C3A98-602B-4CE1-B3CB-98AC9E8357E9}" destId="{94FB13AC-BAEF-4A52-B420-CB15F168F1F7}" srcOrd="0" destOrd="0" parTransId="{2531DDE6-5845-467A-872A-2E1126C58D02}" sibTransId="{B0050FD2-F168-471C-9A07-E83DB33E19D7}"/>
    <dgm:cxn modelId="{87132207-B4A9-41F4-8540-F5FA491DB09E}" type="presParOf" srcId="{17EE820E-1761-4818-BE97-E7BAC07B7674}" destId="{3D118EA9-A569-44D3-B8D1-46AD73EC5960}" srcOrd="0" destOrd="0" presId="urn:microsoft.com/office/officeart/2005/8/layout/list1"/>
    <dgm:cxn modelId="{EB8DD95C-A5C8-4428-B618-441A9B51EDF9}" type="presParOf" srcId="{3D118EA9-A569-44D3-B8D1-46AD73EC5960}" destId="{555485D0-0F53-45F9-96DD-8E09841D63D0}" srcOrd="0" destOrd="0" presId="urn:microsoft.com/office/officeart/2005/8/layout/list1"/>
    <dgm:cxn modelId="{32C7F7C8-BBC2-4129-A59D-0F6633D6F376}" type="presParOf" srcId="{3D118EA9-A569-44D3-B8D1-46AD73EC5960}" destId="{8C2B2E14-CFA7-4888-A309-E502222ADC65}" srcOrd="1" destOrd="0" presId="urn:microsoft.com/office/officeart/2005/8/layout/list1"/>
    <dgm:cxn modelId="{99841FEB-8CCD-4C0C-B575-6EEF95F7D7C7}" type="presParOf" srcId="{17EE820E-1761-4818-BE97-E7BAC07B7674}" destId="{999A9E4F-EB61-48BD-B830-1ED6A031445D}" srcOrd="1" destOrd="0" presId="urn:microsoft.com/office/officeart/2005/8/layout/list1"/>
    <dgm:cxn modelId="{6F8A844B-8D69-415F-B38A-C86C9D38EC3A}" type="presParOf" srcId="{17EE820E-1761-4818-BE97-E7BAC07B7674}" destId="{4DC0DAA0-03D7-40D5-9132-9848C34E8898}" srcOrd="2" destOrd="0" presId="urn:microsoft.com/office/officeart/2005/8/layout/list1"/>
    <dgm:cxn modelId="{1E980890-A72F-4351-8EB2-A88E3AA93D3D}" type="presParOf" srcId="{17EE820E-1761-4818-BE97-E7BAC07B7674}" destId="{DDB50F27-A5B7-4F54-9B22-9215AAB2A736}" srcOrd="3" destOrd="0" presId="urn:microsoft.com/office/officeart/2005/8/layout/list1"/>
    <dgm:cxn modelId="{6CFBE21D-7AB1-4EE4-9A04-118136B25A4A}" type="presParOf" srcId="{17EE820E-1761-4818-BE97-E7BAC07B7674}" destId="{AA04E6DA-EC9D-46A3-A2F0-823B242400CA}" srcOrd="4" destOrd="0" presId="urn:microsoft.com/office/officeart/2005/8/layout/list1"/>
    <dgm:cxn modelId="{E99A58C4-8A0D-4B65-9ABE-F358200ECCF3}" type="presParOf" srcId="{AA04E6DA-EC9D-46A3-A2F0-823B242400CA}" destId="{ABED0319-CC04-4999-ACEF-2BB5FFBC0845}" srcOrd="0" destOrd="0" presId="urn:microsoft.com/office/officeart/2005/8/layout/list1"/>
    <dgm:cxn modelId="{915E1973-C6B7-4303-B88D-A7C81FF4E160}" type="presParOf" srcId="{AA04E6DA-EC9D-46A3-A2F0-823B242400CA}" destId="{822835EA-498A-4D87-9F7E-A2ACBEDCB4E8}" srcOrd="1" destOrd="0" presId="urn:microsoft.com/office/officeart/2005/8/layout/list1"/>
    <dgm:cxn modelId="{D6E8DBF9-89D4-4674-A19B-CC875025901C}" type="presParOf" srcId="{17EE820E-1761-4818-BE97-E7BAC07B7674}" destId="{1A7A329F-DBA6-48E7-8A65-44812B2699FE}" srcOrd="5" destOrd="0" presId="urn:microsoft.com/office/officeart/2005/8/layout/list1"/>
    <dgm:cxn modelId="{2097A9B9-CABF-424D-B9BA-A05E76462119}" type="presParOf" srcId="{17EE820E-1761-4818-BE97-E7BAC07B7674}" destId="{0C5B5644-48EB-4067-B925-3EEFA5450268}" srcOrd="6" destOrd="0" presId="urn:microsoft.com/office/officeart/2005/8/layout/list1"/>
    <dgm:cxn modelId="{164E53C4-74D4-4EC4-AEFE-CEA9B0B95FFF}" type="presParOf" srcId="{17EE820E-1761-4818-BE97-E7BAC07B7674}" destId="{F4B2B5A0-281D-4176-9433-B801E8DC2DB4}" srcOrd="7" destOrd="0" presId="urn:microsoft.com/office/officeart/2005/8/layout/list1"/>
    <dgm:cxn modelId="{47E5FA62-7D7D-4D36-B2D9-1742E125749E}" type="presParOf" srcId="{17EE820E-1761-4818-BE97-E7BAC07B7674}" destId="{31C262B4-A7BF-4D5D-85CB-BC6BF243F443}" srcOrd="8" destOrd="0" presId="urn:microsoft.com/office/officeart/2005/8/layout/list1"/>
    <dgm:cxn modelId="{4F132E82-B764-4BA6-9FD5-30D37D6F730C}" type="presParOf" srcId="{31C262B4-A7BF-4D5D-85CB-BC6BF243F443}" destId="{C4304D31-C6BA-4EBD-A7B4-0E994BC516F5}" srcOrd="0" destOrd="0" presId="urn:microsoft.com/office/officeart/2005/8/layout/list1"/>
    <dgm:cxn modelId="{47BC784F-0F92-49EF-A1DF-F2DB8F7569E9}" type="presParOf" srcId="{31C262B4-A7BF-4D5D-85CB-BC6BF243F443}" destId="{C2F77A11-43D5-4634-943E-611816909C86}" srcOrd="1" destOrd="0" presId="urn:microsoft.com/office/officeart/2005/8/layout/list1"/>
    <dgm:cxn modelId="{0132A021-B870-4929-9F7D-250CE5951E93}" type="presParOf" srcId="{17EE820E-1761-4818-BE97-E7BAC07B7674}" destId="{0E2F39F3-940D-4DF8-8299-03BD0D4DDFBB}" srcOrd="9" destOrd="0" presId="urn:microsoft.com/office/officeart/2005/8/layout/list1"/>
    <dgm:cxn modelId="{EF14568F-25B8-4AB3-BB2C-F2DB812206C3}" type="presParOf" srcId="{17EE820E-1761-4818-BE97-E7BAC07B7674}" destId="{FD386BC9-FDD9-4FB0-89D0-8738C9EDA9A2}"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3BC63E1-7C3D-4421-92A2-53544D432A16}" type="doc">
      <dgm:prSet loTypeId="urn:microsoft.com/office/officeart/2005/8/layout/hProcess9" loCatId="process" qsTypeId="urn:microsoft.com/office/officeart/2005/8/quickstyle/simple1" qsCatId="simple" csTypeId="urn:microsoft.com/office/officeart/2005/8/colors/accent6_5" csCatId="accent6" phldr="1"/>
      <dgm:spPr/>
    </dgm:pt>
    <dgm:pt modelId="{B54294BE-219D-4CAA-A86D-9211B9610339}">
      <dgm:prSet phldrT="[Texto]" custT="1"/>
      <dgm:spPr/>
      <dgm:t>
        <a:bodyPr/>
        <a:lstStyle/>
        <a:p>
          <a:r>
            <a:rPr lang="es-ES" sz="1400" b="0" i="0" dirty="0">
              <a:solidFill>
                <a:schemeClr val="tx1"/>
              </a:solidFill>
            </a:rPr>
            <a:t>Teniendo en cuenta el planteamiento base, en el caso de profesionales del Trabajo Social, la comunicación oral </a:t>
          </a:r>
          <a:r>
            <a:rPr lang="es-ES" sz="1400" b="1" i="0" dirty="0">
              <a:solidFill>
                <a:schemeClr val="tx1"/>
              </a:solidFill>
            </a:rPr>
            <a:t>sirve para vehicular nuestra intervención</a:t>
          </a:r>
          <a:r>
            <a:rPr lang="es-ES" sz="1400" b="0" i="0" dirty="0">
              <a:solidFill>
                <a:schemeClr val="tx1"/>
              </a:solidFill>
            </a:rPr>
            <a:t>. En la entrevista, la facilitación de grupos y comunidades, las reuniones de equipo… Si, es verdad que también es muy utilizada la escrita (informes sociales, proyectos, programas de intervención, etc.). Pero para elaborar estos siempre habrá habido un previo (o lo habrá después) un momento en el que la palabra dicha toma protagonismo, entra en juego.</a:t>
          </a:r>
          <a:endParaRPr lang="es-MX" sz="1400" dirty="0">
            <a:solidFill>
              <a:schemeClr val="tx1"/>
            </a:solidFill>
          </a:endParaRPr>
        </a:p>
      </dgm:t>
    </dgm:pt>
    <dgm:pt modelId="{7926239D-3A5D-4777-8D07-F150EE1E64E4}" type="parTrans" cxnId="{F58D7CBB-C1EA-4B10-8FD9-FF984F9C6D5E}">
      <dgm:prSet/>
      <dgm:spPr/>
      <dgm:t>
        <a:bodyPr/>
        <a:lstStyle/>
        <a:p>
          <a:endParaRPr lang="es-MX" sz="1400">
            <a:solidFill>
              <a:schemeClr val="tx1"/>
            </a:solidFill>
          </a:endParaRPr>
        </a:p>
      </dgm:t>
    </dgm:pt>
    <dgm:pt modelId="{0476FEFE-C0AD-4D37-A4A0-CF2FBD473077}" type="sibTrans" cxnId="{F58D7CBB-C1EA-4B10-8FD9-FF984F9C6D5E}">
      <dgm:prSet/>
      <dgm:spPr/>
      <dgm:t>
        <a:bodyPr/>
        <a:lstStyle/>
        <a:p>
          <a:endParaRPr lang="es-MX" sz="1400">
            <a:solidFill>
              <a:schemeClr val="tx1"/>
            </a:solidFill>
          </a:endParaRPr>
        </a:p>
      </dgm:t>
    </dgm:pt>
    <dgm:pt modelId="{0C20BC52-5E22-45EB-941B-9B244D9B162B}">
      <dgm:prSet phldrT="[Texto]" custT="1"/>
      <dgm:spPr/>
      <dgm:t>
        <a:bodyPr/>
        <a:lstStyle/>
        <a:p>
          <a:r>
            <a:rPr lang="es-ES" sz="1400" b="0" i="0" dirty="0">
              <a:solidFill>
                <a:schemeClr val="tx1"/>
              </a:solidFill>
            </a:rPr>
            <a:t>Como se decía, </a:t>
          </a:r>
          <a:r>
            <a:rPr lang="es-ES" sz="1400" b="1" i="0" dirty="0">
              <a:solidFill>
                <a:schemeClr val="tx1"/>
              </a:solidFill>
            </a:rPr>
            <a:t>trabajar la habilidad en la formación del trabajador social me resulta indispensable</a:t>
          </a:r>
          <a:r>
            <a:rPr lang="es-ES" sz="1400" b="0" i="0" dirty="0">
              <a:solidFill>
                <a:schemeClr val="tx1"/>
              </a:solidFill>
            </a:rPr>
            <a:t>. En el caso de la entrevista, por ejemplo, nos facilitará adaptar el lenguaje a la persona, el uso de las metáforas o frases hechas que sean comunes o la reformulación (cómo técnica concreta).</a:t>
          </a:r>
          <a:endParaRPr lang="es-MX" sz="1400" dirty="0">
            <a:solidFill>
              <a:schemeClr val="tx1"/>
            </a:solidFill>
          </a:endParaRPr>
        </a:p>
      </dgm:t>
    </dgm:pt>
    <dgm:pt modelId="{C3B02D36-1569-4FFD-A171-CC333B4940F0}" type="parTrans" cxnId="{5484538F-A158-4AC9-AA73-38FD874E2CB6}">
      <dgm:prSet/>
      <dgm:spPr/>
      <dgm:t>
        <a:bodyPr/>
        <a:lstStyle/>
        <a:p>
          <a:endParaRPr lang="es-MX" sz="1400">
            <a:solidFill>
              <a:schemeClr val="tx1"/>
            </a:solidFill>
          </a:endParaRPr>
        </a:p>
      </dgm:t>
    </dgm:pt>
    <dgm:pt modelId="{2C1568CF-74E6-4E7D-8DE8-7BF2D2E66883}" type="sibTrans" cxnId="{5484538F-A158-4AC9-AA73-38FD874E2CB6}">
      <dgm:prSet/>
      <dgm:spPr/>
      <dgm:t>
        <a:bodyPr/>
        <a:lstStyle/>
        <a:p>
          <a:endParaRPr lang="es-MX" sz="1400">
            <a:solidFill>
              <a:schemeClr val="tx1"/>
            </a:solidFill>
          </a:endParaRPr>
        </a:p>
      </dgm:t>
    </dgm:pt>
    <dgm:pt modelId="{9AF148FA-F53B-418D-AF04-1533D232E719}">
      <dgm:prSet phldrT="[Texto]" custT="1"/>
      <dgm:spPr/>
      <dgm:t>
        <a:bodyPr/>
        <a:lstStyle/>
        <a:p>
          <a:r>
            <a:rPr lang="es-ES" sz="1400" b="0" i="0" dirty="0">
              <a:solidFill>
                <a:schemeClr val="tx1"/>
              </a:solidFill>
            </a:rPr>
            <a:t>Si lo valoramos en el caso de la intervención grupal, podemos asumirlo casi como un acto de hablar en público. Aquí entra en juego algunos elementos y factores más que en una comunicación oral entre 2 personas. Y, bien es cierto, que esta situación, </a:t>
          </a:r>
          <a:r>
            <a:rPr lang="es-ES" sz="1400" b="1" i="0" dirty="0">
              <a:solidFill>
                <a:schemeClr val="tx1"/>
              </a:solidFill>
            </a:rPr>
            <a:t>comúnmente, genera tensión</a:t>
          </a:r>
          <a:r>
            <a:rPr lang="es-ES" sz="1400" b="0" i="0" dirty="0">
              <a:solidFill>
                <a:schemeClr val="tx1"/>
              </a:solidFill>
            </a:rPr>
            <a:t>, debido a que en nuestro desarrollo educativo no se suele trabajar de una manera concreta. Al contrario, normalmente nos enfrentamos a situaciones tensas que nos provocan “malos recuerdos”.</a:t>
          </a:r>
          <a:endParaRPr lang="es-MX" sz="1400" dirty="0">
            <a:solidFill>
              <a:schemeClr val="tx1"/>
            </a:solidFill>
          </a:endParaRPr>
        </a:p>
      </dgm:t>
    </dgm:pt>
    <dgm:pt modelId="{D252F417-C279-48CB-9CF3-452F3DF18E88}" type="parTrans" cxnId="{A250CAE0-49B7-4401-87CF-A7F6CDC6BAFB}">
      <dgm:prSet/>
      <dgm:spPr/>
      <dgm:t>
        <a:bodyPr/>
        <a:lstStyle/>
        <a:p>
          <a:endParaRPr lang="es-MX" sz="1400">
            <a:solidFill>
              <a:schemeClr val="tx1"/>
            </a:solidFill>
          </a:endParaRPr>
        </a:p>
      </dgm:t>
    </dgm:pt>
    <dgm:pt modelId="{C1516648-2774-4372-B0E8-1FC1CABABF9E}" type="sibTrans" cxnId="{A250CAE0-49B7-4401-87CF-A7F6CDC6BAFB}">
      <dgm:prSet/>
      <dgm:spPr/>
      <dgm:t>
        <a:bodyPr/>
        <a:lstStyle/>
        <a:p>
          <a:endParaRPr lang="es-MX" sz="1400">
            <a:solidFill>
              <a:schemeClr val="tx1"/>
            </a:solidFill>
          </a:endParaRPr>
        </a:p>
      </dgm:t>
    </dgm:pt>
    <dgm:pt modelId="{98DB2A13-C2E9-406F-B82F-1F0587519EDD}" type="pres">
      <dgm:prSet presAssocID="{C3BC63E1-7C3D-4421-92A2-53544D432A16}" presName="CompostProcess" presStyleCnt="0">
        <dgm:presLayoutVars>
          <dgm:dir/>
          <dgm:resizeHandles val="exact"/>
        </dgm:presLayoutVars>
      </dgm:prSet>
      <dgm:spPr/>
    </dgm:pt>
    <dgm:pt modelId="{065BEBF3-65D5-462A-B1E1-25B0850E883F}" type="pres">
      <dgm:prSet presAssocID="{C3BC63E1-7C3D-4421-92A2-53544D432A16}" presName="arrow" presStyleLbl="bgShp" presStyleIdx="0" presStyleCnt="1"/>
      <dgm:spPr/>
    </dgm:pt>
    <dgm:pt modelId="{AB2689EB-58C3-459C-9DBE-D769DDD88652}" type="pres">
      <dgm:prSet presAssocID="{C3BC63E1-7C3D-4421-92A2-53544D432A16}" presName="linearProcess" presStyleCnt="0"/>
      <dgm:spPr/>
    </dgm:pt>
    <dgm:pt modelId="{200A37E8-580D-484C-82DE-AF4AF0F673B4}" type="pres">
      <dgm:prSet presAssocID="{B54294BE-219D-4CAA-A86D-9211B9610339}" presName="textNode" presStyleLbl="node1" presStyleIdx="0" presStyleCnt="3" custScaleY="110598">
        <dgm:presLayoutVars>
          <dgm:bulletEnabled val="1"/>
        </dgm:presLayoutVars>
      </dgm:prSet>
      <dgm:spPr/>
    </dgm:pt>
    <dgm:pt modelId="{90BBDBAF-69BC-47C9-9E0B-66C91DDFF985}" type="pres">
      <dgm:prSet presAssocID="{0476FEFE-C0AD-4D37-A4A0-CF2FBD473077}" presName="sibTrans" presStyleCnt="0"/>
      <dgm:spPr/>
    </dgm:pt>
    <dgm:pt modelId="{6D3A1A6E-ED10-4961-8132-08D09F89C2C8}" type="pres">
      <dgm:prSet presAssocID="{0C20BC52-5E22-45EB-941B-9B244D9B162B}" presName="textNode" presStyleLbl="node1" presStyleIdx="1" presStyleCnt="3">
        <dgm:presLayoutVars>
          <dgm:bulletEnabled val="1"/>
        </dgm:presLayoutVars>
      </dgm:prSet>
      <dgm:spPr/>
    </dgm:pt>
    <dgm:pt modelId="{B91E1B5F-E0C7-4E28-BDDE-394ACAC2A9A4}" type="pres">
      <dgm:prSet presAssocID="{2C1568CF-74E6-4E7D-8DE8-7BF2D2E66883}" presName="sibTrans" presStyleCnt="0"/>
      <dgm:spPr/>
    </dgm:pt>
    <dgm:pt modelId="{FF7CA1F2-2372-469B-A746-EA9E50D5917B}" type="pres">
      <dgm:prSet presAssocID="{9AF148FA-F53B-418D-AF04-1533D232E719}" presName="textNode" presStyleLbl="node1" presStyleIdx="2" presStyleCnt="3">
        <dgm:presLayoutVars>
          <dgm:bulletEnabled val="1"/>
        </dgm:presLayoutVars>
      </dgm:prSet>
      <dgm:spPr/>
    </dgm:pt>
  </dgm:ptLst>
  <dgm:cxnLst>
    <dgm:cxn modelId="{5484538F-A158-4AC9-AA73-38FD874E2CB6}" srcId="{C3BC63E1-7C3D-4421-92A2-53544D432A16}" destId="{0C20BC52-5E22-45EB-941B-9B244D9B162B}" srcOrd="1" destOrd="0" parTransId="{C3B02D36-1569-4FFD-A171-CC333B4940F0}" sibTransId="{2C1568CF-74E6-4E7D-8DE8-7BF2D2E66883}"/>
    <dgm:cxn modelId="{62A9719A-FA95-4EF8-B7AF-D7F6B014964E}" type="presOf" srcId="{B54294BE-219D-4CAA-A86D-9211B9610339}" destId="{200A37E8-580D-484C-82DE-AF4AF0F673B4}" srcOrd="0" destOrd="0" presId="urn:microsoft.com/office/officeart/2005/8/layout/hProcess9"/>
    <dgm:cxn modelId="{C187D4A5-1A7B-44A5-A1C5-6983C6F08904}" type="presOf" srcId="{0C20BC52-5E22-45EB-941B-9B244D9B162B}" destId="{6D3A1A6E-ED10-4961-8132-08D09F89C2C8}" srcOrd="0" destOrd="0" presId="urn:microsoft.com/office/officeart/2005/8/layout/hProcess9"/>
    <dgm:cxn modelId="{A060DBAD-C92D-4DB8-962F-966AE215C8F3}" type="presOf" srcId="{9AF148FA-F53B-418D-AF04-1533D232E719}" destId="{FF7CA1F2-2372-469B-A746-EA9E50D5917B}" srcOrd="0" destOrd="0" presId="urn:microsoft.com/office/officeart/2005/8/layout/hProcess9"/>
    <dgm:cxn modelId="{F58D7CBB-C1EA-4B10-8FD9-FF984F9C6D5E}" srcId="{C3BC63E1-7C3D-4421-92A2-53544D432A16}" destId="{B54294BE-219D-4CAA-A86D-9211B9610339}" srcOrd="0" destOrd="0" parTransId="{7926239D-3A5D-4777-8D07-F150EE1E64E4}" sibTransId="{0476FEFE-C0AD-4D37-A4A0-CF2FBD473077}"/>
    <dgm:cxn modelId="{913966BE-5397-4832-B141-802FAA60AD90}" type="presOf" srcId="{C3BC63E1-7C3D-4421-92A2-53544D432A16}" destId="{98DB2A13-C2E9-406F-B82F-1F0587519EDD}" srcOrd="0" destOrd="0" presId="urn:microsoft.com/office/officeart/2005/8/layout/hProcess9"/>
    <dgm:cxn modelId="{A250CAE0-49B7-4401-87CF-A7F6CDC6BAFB}" srcId="{C3BC63E1-7C3D-4421-92A2-53544D432A16}" destId="{9AF148FA-F53B-418D-AF04-1533D232E719}" srcOrd="2" destOrd="0" parTransId="{D252F417-C279-48CB-9CF3-452F3DF18E88}" sibTransId="{C1516648-2774-4372-B0E8-1FC1CABABF9E}"/>
    <dgm:cxn modelId="{33352387-745B-4629-AA79-59DA6A9AC84A}" type="presParOf" srcId="{98DB2A13-C2E9-406F-B82F-1F0587519EDD}" destId="{065BEBF3-65D5-462A-B1E1-25B0850E883F}" srcOrd="0" destOrd="0" presId="urn:microsoft.com/office/officeart/2005/8/layout/hProcess9"/>
    <dgm:cxn modelId="{32EDFB69-D0A0-4F94-B4D6-CBECB11E051F}" type="presParOf" srcId="{98DB2A13-C2E9-406F-B82F-1F0587519EDD}" destId="{AB2689EB-58C3-459C-9DBE-D769DDD88652}" srcOrd="1" destOrd="0" presId="urn:microsoft.com/office/officeart/2005/8/layout/hProcess9"/>
    <dgm:cxn modelId="{1575028A-5C7C-40C5-9783-926F8F72C107}" type="presParOf" srcId="{AB2689EB-58C3-459C-9DBE-D769DDD88652}" destId="{200A37E8-580D-484C-82DE-AF4AF0F673B4}" srcOrd="0" destOrd="0" presId="urn:microsoft.com/office/officeart/2005/8/layout/hProcess9"/>
    <dgm:cxn modelId="{AECD0AA0-B7B5-4360-836D-03A96AA11B20}" type="presParOf" srcId="{AB2689EB-58C3-459C-9DBE-D769DDD88652}" destId="{90BBDBAF-69BC-47C9-9E0B-66C91DDFF985}" srcOrd="1" destOrd="0" presId="urn:microsoft.com/office/officeart/2005/8/layout/hProcess9"/>
    <dgm:cxn modelId="{275DEDBB-CFBD-499D-942D-8DA3E6C729FA}" type="presParOf" srcId="{AB2689EB-58C3-459C-9DBE-D769DDD88652}" destId="{6D3A1A6E-ED10-4961-8132-08D09F89C2C8}" srcOrd="2" destOrd="0" presId="urn:microsoft.com/office/officeart/2005/8/layout/hProcess9"/>
    <dgm:cxn modelId="{9985BA45-113B-4017-BA9A-0996E4DF3A57}" type="presParOf" srcId="{AB2689EB-58C3-459C-9DBE-D769DDD88652}" destId="{B91E1B5F-E0C7-4E28-BDDE-394ACAC2A9A4}" srcOrd="3" destOrd="0" presId="urn:microsoft.com/office/officeart/2005/8/layout/hProcess9"/>
    <dgm:cxn modelId="{8581798B-0950-4805-8C46-44DA9A1751E0}" type="presParOf" srcId="{AB2689EB-58C3-459C-9DBE-D769DDD88652}" destId="{FF7CA1F2-2372-469B-A746-EA9E50D5917B}"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3584E56-847F-4AB5-9C0D-C37F71084B2E}" type="doc">
      <dgm:prSet loTypeId="urn:microsoft.com/office/officeart/2005/8/layout/vProcess5" loCatId="process" qsTypeId="urn:microsoft.com/office/officeart/2005/8/quickstyle/simple1" qsCatId="simple" csTypeId="urn:microsoft.com/office/officeart/2005/8/colors/accent2_4" csCatId="accent2" phldr="1"/>
      <dgm:spPr/>
      <dgm:t>
        <a:bodyPr/>
        <a:lstStyle/>
        <a:p>
          <a:endParaRPr lang="es-MX"/>
        </a:p>
      </dgm:t>
    </dgm:pt>
    <dgm:pt modelId="{4C9A198E-A425-4BF0-908D-17146A90E40D}">
      <dgm:prSet phldrT="[Texto]"/>
      <dgm:spPr/>
      <dgm:t>
        <a:bodyPr/>
        <a:lstStyle/>
        <a:p>
          <a:r>
            <a:rPr lang="es-ES" b="0" i="0" dirty="0">
              <a:solidFill>
                <a:schemeClr val="tx1"/>
              </a:solidFill>
            </a:rPr>
            <a:t>Este aspecto de la tensión por hablar en público quizá es un factor que provoca que, algunos profesionales, rehúsen y den un paso atrás ante planteamientos de intervención de tipo grupal o comunitaria. Ahora, el trabajar la habilidad, nos daremos cuenta que </a:t>
          </a:r>
          <a:r>
            <a:rPr lang="es-ES" b="1" i="0" dirty="0">
              <a:solidFill>
                <a:schemeClr val="tx1"/>
              </a:solidFill>
            </a:rPr>
            <a:t>cualquier persona es capaz de manejar las bases</a:t>
          </a:r>
          <a:r>
            <a:rPr lang="es-ES" b="0" i="0" dirty="0">
              <a:solidFill>
                <a:schemeClr val="tx1"/>
              </a:solidFill>
            </a:rPr>
            <a:t>. Y manejando las bases venceremos el temor a lanzarnos a esta situación, buscando disfrutar (clave para enfrentarse al miedo), aportándonos un plus muy positivo en la propia tarea de la facilitación del grupo.</a:t>
          </a:r>
          <a:endParaRPr lang="es-MX" dirty="0">
            <a:solidFill>
              <a:schemeClr val="tx1"/>
            </a:solidFill>
          </a:endParaRPr>
        </a:p>
      </dgm:t>
    </dgm:pt>
    <dgm:pt modelId="{81984550-3A97-4A38-BDD2-EA17ADA09A2A}" type="parTrans" cxnId="{FBF52CBE-0B70-4344-AE56-60C6825E11C9}">
      <dgm:prSet/>
      <dgm:spPr/>
      <dgm:t>
        <a:bodyPr/>
        <a:lstStyle/>
        <a:p>
          <a:endParaRPr lang="es-MX">
            <a:solidFill>
              <a:schemeClr val="tx1"/>
            </a:solidFill>
          </a:endParaRPr>
        </a:p>
      </dgm:t>
    </dgm:pt>
    <dgm:pt modelId="{8158DDDA-0169-4544-9DC9-A784E29CDC1A}" type="sibTrans" cxnId="{FBF52CBE-0B70-4344-AE56-60C6825E11C9}">
      <dgm:prSet/>
      <dgm:spPr/>
      <dgm:t>
        <a:bodyPr/>
        <a:lstStyle/>
        <a:p>
          <a:endParaRPr lang="es-MX">
            <a:solidFill>
              <a:schemeClr val="tx1"/>
            </a:solidFill>
          </a:endParaRPr>
        </a:p>
      </dgm:t>
    </dgm:pt>
    <dgm:pt modelId="{4DF70BDA-4BF2-480F-ADF9-8CA5068D9877}">
      <dgm:prSet phldrT="[Texto]"/>
      <dgm:spPr/>
      <dgm:t>
        <a:bodyPr/>
        <a:lstStyle/>
        <a:p>
          <a:r>
            <a:rPr lang="es-ES" b="0" i="0" dirty="0">
              <a:solidFill>
                <a:schemeClr val="tx1"/>
              </a:solidFill>
            </a:rPr>
            <a:t>Un último aspecto que se considera útil es tener desarrollada la comunicación oral </a:t>
          </a:r>
          <a:r>
            <a:rPr lang="es-ES" b="1" i="0" dirty="0">
              <a:solidFill>
                <a:schemeClr val="tx1"/>
              </a:solidFill>
            </a:rPr>
            <a:t>a la hora de contar los proyectos</a:t>
          </a:r>
          <a:r>
            <a:rPr lang="es-ES" b="0" i="0" dirty="0">
              <a:solidFill>
                <a:schemeClr val="tx1"/>
              </a:solidFill>
            </a:rPr>
            <a:t>. No se piensa solamente “ventas”, sino también en los congresos y eventos. </a:t>
          </a:r>
          <a:endParaRPr lang="es-MX" dirty="0">
            <a:solidFill>
              <a:schemeClr val="tx1"/>
            </a:solidFill>
          </a:endParaRPr>
        </a:p>
      </dgm:t>
    </dgm:pt>
    <dgm:pt modelId="{B4D11B18-B11D-4BD5-9CDF-F369ECC22D52}" type="parTrans" cxnId="{44205817-18F4-426B-95A8-F85B217548E7}">
      <dgm:prSet/>
      <dgm:spPr/>
      <dgm:t>
        <a:bodyPr/>
        <a:lstStyle/>
        <a:p>
          <a:endParaRPr lang="es-MX">
            <a:solidFill>
              <a:schemeClr val="tx1"/>
            </a:solidFill>
          </a:endParaRPr>
        </a:p>
      </dgm:t>
    </dgm:pt>
    <dgm:pt modelId="{76BF253B-2950-4CFE-8A54-B8CB4E82778E}" type="sibTrans" cxnId="{44205817-18F4-426B-95A8-F85B217548E7}">
      <dgm:prSet/>
      <dgm:spPr/>
      <dgm:t>
        <a:bodyPr/>
        <a:lstStyle/>
        <a:p>
          <a:endParaRPr lang="es-MX">
            <a:solidFill>
              <a:schemeClr val="tx1"/>
            </a:solidFill>
          </a:endParaRPr>
        </a:p>
      </dgm:t>
    </dgm:pt>
    <dgm:pt modelId="{73CDB209-4CFA-414D-9361-BF132CEA8F6B}">
      <dgm:prSet phldrT="[Texto]"/>
      <dgm:spPr/>
      <dgm:t>
        <a:bodyPr/>
        <a:lstStyle/>
        <a:p>
          <a:r>
            <a:rPr lang="es-ES" b="0" i="0" dirty="0">
              <a:solidFill>
                <a:schemeClr val="tx1"/>
              </a:solidFill>
            </a:rPr>
            <a:t>En cambio, si le damos importancia a la habilidad de hablar en público, con algunas nociones y elementos básicos, lograremos </a:t>
          </a:r>
          <a:r>
            <a:rPr lang="es-ES" b="1" i="0" dirty="0">
              <a:solidFill>
                <a:schemeClr val="tx1"/>
              </a:solidFill>
            </a:rPr>
            <a:t>llegar más a la audiencia</a:t>
          </a:r>
          <a:r>
            <a:rPr lang="es-ES" b="0" i="0" dirty="0">
              <a:solidFill>
                <a:schemeClr val="tx1"/>
              </a:solidFill>
            </a:rPr>
            <a:t>. Y no solo se piensa en un público del gremio profesional, sino al público generalizado. </a:t>
          </a:r>
          <a:endParaRPr lang="es-MX" dirty="0">
            <a:solidFill>
              <a:schemeClr val="tx1"/>
            </a:solidFill>
          </a:endParaRPr>
        </a:p>
      </dgm:t>
    </dgm:pt>
    <dgm:pt modelId="{31F674CF-4A47-4F7F-A6EC-516E75DE9C62}" type="parTrans" cxnId="{375B5440-0F14-494D-92D3-54D456DF74DF}">
      <dgm:prSet/>
      <dgm:spPr/>
      <dgm:t>
        <a:bodyPr/>
        <a:lstStyle/>
        <a:p>
          <a:endParaRPr lang="es-MX">
            <a:solidFill>
              <a:schemeClr val="tx1"/>
            </a:solidFill>
          </a:endParaRPr>
        </a:p>
      </dgm:t>
    </dgm:pt>
    <dgm:pt modelId="{8D3E26F1-FD5A-407F-9755-045A9147EC86}" type="sibTrans" cxnId="{375B5440-0F14-494D-92D3-54D456DF74DF}">
      <dgm:prSet/>
      <dgm:spPr/>
      <dgm:t>
        <a:bodyPr/>
        <a:lstStyle/>
        <a:p>
          <a:endParaRPr lang="es-MX">
            <a:solidFill>
              <a:schemeClr val="tx1"/>
            </a:solidFill>
          </a:endParaRPr>
        </a:p>
      </dgm:t>
    </dgm:pt>
    <dgm:pt modelId="{8D1E83CC-C356-46B9-BC86-CA48EFCE5802}" type="pres">
      <dgm:prSet presAssocID="{83584E56-847F-4AB5-9C0D-C37F71084B2E}" presName="outerComposite" presStyleCnt="0">
        <dgm:presLayoutVars>
          <dgm:chMax val="5"/>
          <dgm:dir/>
          <dgm:resizeHandles val="exact"/>
        </dgm:presLayoutVars>
      </dgm:prSet>
      <dgm:spPr/>
    </dgm:pt>
    <dgm:pt modelId="{94C26F9D-E321-4A3F-855A-30220CFFA6C5}" type="pres">
      <dgm:prSet presAssocID="{83584E56-847F-4AB5-9C0D-C37F71084B2E}" presName="dummyMaxCanvas" presStyleCnt="0">
        <dgm:presLayoutVars/>
      </dgm:prSet>
      <dgm:spPr/>
    </dgm:pt>
    <dgm:pt modelId="{33E16AD6-6B11-4ACD-BF6B-15DB56E2B8B8}" type="pres">
      <dgm:prSet presAssocID="{83584E56-847F-4AB5-9C0D-C37F71084B2E}" presName="ThreeNodes_1" presStyleLbl="node1" presStyleIdx="0" presStyleCnt="3">
        <dgm:presLayoutVars>
          <dgm:bulletEnabled val="1"/>
        </dgm:presLayoutVars>
      </dgm:prSet>
      <dgm:spPr/>
    </dgm:pt>
    <dgm:pt modelId="{D0C0D34B-CEFC-4635-A4D1-60D19DF6AC64}" type="pres">
      <dgm:prSet presAssocID="{83584E56-847F-4AB5-9C0D-C37F71084B2E}" presName="ThreeNodes_2" presStyleLbl="node1" presStyleIdx="1" presStyleCnt="3">
        <dgm:presLayoutVars>
          <dgm:bulletEnabled val="1"/>
        </dgm:presLayoutVars>
      </dgm:prSet>
      <dgm:spPr/>
    </dgm:pt>
    <dgm:pt modelId="{00BB7B60-4349-4F6D-BBDB-045945C2273B}" type="pres">
      <dgm:prSet presAssocID="{83584E56-847F-4AB5-9C0D-C37F71084B2E}" presName="ThreeNodes_3" presStyleLbl="node1" presStyleIdx="2" presStyleCnt="3">
        <dgm:presLayoutVars>
          <dgm:bulletEnabled val="1"/>
        </dgm:presLayoutVars>
      </dgm:prSet>
      <dgm:spPr/>
    </dgm:pt>
    <dgm:pt modelId="{D300CC13-898C-47DE-A1AC-C28A0A005A4D}" type="pres">
      <dgm:prSet presAssocID="{83584E56-847F-4AB5-9C0D-C37F71084B2E}" presName="ThreeConn_1-2" presStyleLbl="fgAccFollowNode1" presStyleIdx="0" presStyleCnt="2">
        <dgm:presLayoutVars>
          <dgm:bulletEnabled val="1"/>
        </dgm:presLayoutVars>
      </dgm:prSet>
      <dgm:spPr/>
    </dgm:pt>
    <dgm:pt modelId="{305FB2F1-EE4F-4349-9388-7D065254940D}" type="pres">
      <dgm:prSet presAssocID="{83584E56-847F-4AB5-9C0D-C37F71084B2E}" presName="ThreeConn_2-3" presStyleLbl="fgAccFollowNode1" presStyleIdx="1" presStyleCnt="2">
        <dgm:presLayoutVars>
          <dgm:bulletEnabled val="1"/>
        </dgm:presLayoutVars>
      </dgm:prSet>
      <dgm:spPr/>
    </dgm:pt>
    <dgm:pt modelId="{DEDC45A0-E74A-40F0-B65A-9E58ADF6DF27}" type="pres">
      <dgm:prSet presAssocID="{83584E56-847F-4AB5-9C0D-C37F71084B2E}" presName="ThreeNodes_1_text" presStyleLbl="node1" presStyleIdx="2" presStyleCnt="3">
        <dgm:presLayoutVars>
          <dgm:bulletEnabled val="1"/>
        </dgm:presLayoutVars>
      </dgm:prSet>
      <dgm:spPr/>
    </dgm:pt>
    <dgm:pt modelId="{6AE28D65-5464-4C29-99A8-F80DB1A1017B}" type="pres">
      <dgm:prSet presAssocID="{83584E56-847F-4AB5-9C0D-C37F71084B2E}" presName="ThreeNodes_2_text" presStyleLbl="node1" presStyleIdx="2" presStyleCnt="3">
        <dgm:presLayoutVars>
          <dgm:bulletEnabled val="1"/>
        </dgm:presLayoutVars>
      </dgm:prSet>
      <dgm:spPr/>
    </dgm:pt>
    <dgm:pt modelId="{6B36C09D-488C-4221-BE73-4A910A1DE826}" type="pres">
      <dgm:prSet presAssocID="{83584E56-847F-4AB5-9C0D-C37F71084B2E}" presName="ThreeNodes_3_text" presStyleLbl="node1" presStyleIdx="2" presStyleCnt="3">
        <dgm:presLayoutVars>
          <dgm:bulletEnabled val="1"/>
        </dgm:presLayoutVars>
      </dgm:prSet>
      <dgm:spPr/>
    </dgm:pt>
  </dgm:ptLst>
  <dgm:cxnLst>
    <dgm:cxn modelId="{CF681802-934C-4F8C-82B0-6C133FC5E786}" type="presOf" srcId="{8158DDDA-0169-4544-9DC9-A784E29CDC1A}" destId="{D300CC13-898C-47DE-A1AC-C28A0A005A4D}" srcOrd="0" destOrd="0" presId="urn:microsoft.com/office/officeart/2005/8/layout/vProcess5"/>
    <dgm:cxn modelId="{2C54CC0A-8CE4-4474-A7A0-E80B9D7C456B}" type="presOf" srcId="{4C9A198E-A425-4BF0-908D-17146A90E40D}" destId="{33E16AD6-6B11-4ACD-BF6B-15DB56E2B8B8}" srcOrd="0" destOrd="0" presId="urn:microsoft.com/office/officeart/2005/8/layout/vProcess5"/>
    <dgm:cxn modelId="{6B83960C-883B-4C1A-85BC-B5E60FF5B0D6}" type="presOf" srcId="{4C9A198E-A425-4BF0-908D-17146A90E40D}" destId="{DEDC45A0-E74A-40F0-B65A-9E58ADF6DF27}" srcOrd="1" destOrd="0" presId="urn:microsoft.com/office/officeart/2005/8/layout/vProcess5"/>
    <dgm:cxn modelId="{44205817-18F4-426B-95A8-F85B217548E7}" srcId="{83584E56-847F-4AB5-9C0D-C37F71084B2E}" destId="{4DF70BDA-4BF2-480F-ADF9-8CA5068D9877}" srcOrd="1" destOrd="0" parTransId="{B4D11B18-B11D-4BD5-9CDF-F369ECC22D52}" sibTransId="{76BF253B-2950-4CFE-8A54-B8CB4E82778E}"/>
    <dgm:cxn modelId="{38231B25-937E-438A-A2BD-96FFD2C9EAF4}" type="presOf" srcId="{4DF70BDA-4BF2-480F-ADF9-8CA5068D9877}" destId="{6AE28D65-5464-4C29-99A8-F80DB1A1017B}" srcOrd="1" destOrd="0" presId="urn:microsoft.com/office/officeart/2005/8/layout/vProcess5"/>
    <dgm:cxn modelId="{375B5440-0F14-494D-92D3-54D456DF74DF}" srcId="{83584E56-847F-4AB5-9C0D-C37F71084B2E}" destId="{73CDB209-4CFA-414D-9361-BF132CEA8F6B}" srcOrd="2" destOrd="0" parTransId="{31F674CF-4A47-4F7F-A6EC-516E75DE9C62}" sibTransId="{8D3E26F1-FD5A-407F-9755-045A9147EC86}"/>
    <dgm:cxn modelId="{57C0D07B-D7B1-48C6-8406-2A2F05B42159}" type="presOf" srcId="{76BF253B-2950-4CFE-8A54-B8CB4E82778E}" destId="{305FB2F1-EE4F-4349-9388-7D065254940D}" srcOrd="0" destOrd="0" presId="urn:microsoft.com/office/officeart/2005/8/layout/vProcess5"/>
    <dgm:cxn modelId="{0EAB2881-53E7-4E7F-A227-77A5AB473B9A}" type="presOf" srcId="{73CDB209-4CFA-414D-9361-BF132CEA8F6B}" destId="{00BB7B60-4349-4F6D-BBDB-045945C2273B}" srcOrd="0" destOrd="0" presId="urn:microsoft.com/office/officeart/2005/8/layout/vProcess5"/>
    <dgm:cxn modelId="{3A53898B-9074-444B-AA3E-A191C99881A9}" type="presOf" srcId="{4DF70BDA-4BF2-480F-ADF9-8CA5068D9877}" destId="{D0C0D34B-CEFC-4635-A4D1-60D19DF6AC64}" srcOrd="0" destOrd="0" presId="urn:microsoft.com/office/officeart/2005/8/layout/vProcess5"/>
    <dgm:cxn modelId="{4562D6A9-E6A7-427C-BA75-127924DBFBF5}" type="presOf" srcId="{73CDB209-4CFA-414D-9361-BF132CEA8F6B}" destId="{6B36C09D-488C-4221-BE73-4A910A1DE826}" srcOrd="1" destOrd="0" presId="urn:microsoft.com/office/officeart/2005/8/layout/vProcess5"/>
    <dgm:cxn modelId="{FBF52CBE-0B70-4344-AE56-60C6825E11C9}" srcId="{83584E56-847F-4AB5-9C0D-C37F71084B2E}" destId="{4C9A198E-A425-4BF0-908D-17146A90E40D}" srcOrd="0" destOrd="0" parTransId="{81984550-3A97-4A38-BDD2-EA17ADA09A2A}" sibTransId="{8158DDDA-0169-4544-9DC9-A784E29CDC1A}"/>
    <dgm:cxn modelId="{C0EC8DF7-E183-480F-BA55-47E6CEF8BB16}" type="presOf" srcId="{83584E56-847F-4AB5-9C0D-C37F71084B2E}" destId="{8D1E83CC-C356-46B9-BC86-CA48EFCE5802}" srcOrd="0" destOrd="0" presId="urn:microsoft.com/office/officeart/2005/8/layout/vProcess5"/>
    <dgm:cxn modelId="{09E73965-E011-4D78-B3BB-C075EE00723F}" type="presParOf" srcId="{8D1E83CC-C356-46B9-BC86-CA48EFCE5802}" destId="{94C26F9D-E321-4A3F-855A-30220CFFA6C5}" srcOrd="0" destOrd="0" presId="urn:microsoft.com/office/officeart/2005/8/layout/vProcess5"/>
    <dgm:cxn modelId="{2E2A133C-74F9-4A34-9FB2-4BD02DD963F5}" type="presParOf" srcId="{8D1E83CC-C356-46B9-BC86-CA48EFCE5802}" destId="{33E16AD6-6B11-4ACD-BF6B-15DB56E2B8B8}" srcOrd="1" destOrd="0" presId="urn:microsoft.com/office/officeart/2005/8/layout/vProcess5"/>
    <dgm:cxn modelId="{1FCC7827-215A-4331-BD81-3D6288ED1BA6}" type="presParOf" srcId="{8D1E83CC-C356-46B9-BC86-CA48EFCE5802}" destId="{D0C0D34B-CEFC-4635-A4D1-60D19DF6AC64}" srcOrd="2" destOrd="0" presId="urn:microsoft.com/office/officeart/2005/8/layout/vProcess5"/>
    <dgm:cxn modelId="{BD5B120C-44C8-4B52-BD2E-36803D13FAB3}" type="presParOf" srcId="{8D1E83CC-C356-46B9-BC86-CA48EFCE5802}" destId="{00BB7B60-4349-4F6D-BBDB-045945C2273B}" srcOrd="3" destOrd="0" presId="urn:microsoft.com/office/officeart/2005/8/layout/vProcess5"/>
    <dgm:cxn modelId="{9A0A91B9-209C-4423-A952-ECBB505065C6}" type="presParOf" srcId="{8D1E83CC-C356-46B9-BC86-CA48EFCE5802}" destId="{D300CC13-898C-47DE-A1AC-C28A0A005A4D}" srcOrd="4" destOrd="0" presId="urn:microsoft.com/office/officeart/2005/8/layout/vProcess5"/>
    <dgm:cxn modelId="{48BC310E-2F9C-43C1-A764-9F35E6CA5E9D}" type="presParOf" srcId="{8D1E83CC-C356-46B9-BC86-CA48EFCE5802}" destId="{305FB2F1-EE4F-4349-9388-7D065254940D}" srcOrd="5" destOrd="0" presId="urn:microsoft.com/office/officeart/2005/8/layout/vProcess5"/>
    <dgm:cxn modelId="{37A831D7-2BB1-4AC5-B110-439D18966CB0}" type="presParOf" srcId="{8D1E83CC-C356-46B9-BC86-CA48EFCE5802}" destId="{DEDC45A0-E74A-40F0-B65A-9E58ADF6DF27}" srcOrd="6" destOrd="0" presId="urn:microsoft.com/office/officeart/2005/8/layout/vProcess5"/>
    <dgm:cxn modelId="{69BFF151-AE27-4D1E-8289-A0059E2129C7}" type="presParOf" srcId="{8D1E83CC-C356-46B9-BC86-CA48EFCE5802}" destId="{6AE28D65-5464-4C29-99A8-F80DB1A1017B}" srcOrd="7" destOrd="0" presId="urn:microsoft.com/office/officeart/2005/8/layout/vProcess5"/>
    <dgm:cxn modelId="{D784FC80-1AAD-4759-827D-8C21938C468B}" type="presParOf" srcId="{8D1E83CC-C356-46B9-BC86-CA48EFCE5802}" destId="{6B36C09D-488C-4221-BE73-4A910A1DE826}"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1054DE8-5CF8-4EC8-AEBA-0C417F1F35BF}" type="doc">
      <dgm:prSet loTypeId="urn:microsoft.com/office/officeart/2005/8/layout/process1" loCatId="process" qsTypeId="urn:microsoft.com/office/officeart/2005/8/quickstyle/simple1" qsCatId="simple" csTypeId="urn:microsoft.com/office/officeart/2005/8/colors/accent4_4" csCatId="accent4" phldr="1"/>
      <dgm:spPr/>
    </dgm:pt>
    <dgm:pt modelId="{F922F8E6-58B9-418C-948B-B194B3FAFC4D}">
      <dgm:prSet phldrT="[Texto]"/>
      <dgm:spPr/>
      <dgm:t>
        <a:bodyPr/>
        <a:lstStyle/>
        <a:p>
          <a:pPr>
            <a:buFont typeface="Arial" panose="020B0604020202020204" pitchFamily="34" charset="0"/>
            <a:buChar char="•"/>
          </a:pPr>
          <a:r>
            <a:rPr lang="es-ES" b="0" i="0" dirty="0">
              <a:solidFill>
                <a:schemeClr val="tx1"/>
              </a:solidFill>
            </a:rPr>
            <a:t>Construye y mantiene relaciones. Las relaciones se construyen y se puede mantener por encuentros positivos con los demás. La comunicación será la clave para este proceso, sin habilidades efectivas, será difícil construir correctamente y fomentar relaciones más productivas. Debemos intentar tener una buena relación con nuestros usuarios para poder lograr el cambio social que buscamos.</a:t>
          </a:r>
          <a:endParaRPr lang="es-MX" dirty="0">
            <a:solidFill>
              <a:schemeClr val="tx1"/>
            </a:solidFill>
          </a:endParaRPr>
        </a:p>
      </dgm:t>
    </dgm:pt>
    <dgm:pt modelId="{BC01506D-AFE6-4F89-B134-6D1E94C9ECE0}" type="parTrans" cxnId="{3DB76431-46E1-419D-BAA8-24FCA23E51D2}">
      <dgm:prSet/>
      <dgm:spPr/>
      <dgm:t>
        <a:bodyPr/>
        <a:lstStyle/>
        <a:p>
          <a:endParaRPr lang="es-MX">
            <a:solidFill>
              <a:schemeClr val="tx1"/>
            </a:solidFill>
          </a:endParaRPr>
        </a:p>
      </dgm:t>
    </dgm:pt>
    <dgm:pt modelId="{93BCB903-51A6-49C8-A980-C6BCC7F1FCC7}" type="sibTrans" cxnId="{3DB76431-46E1-419D-BAA8-24FCA23E51D2}">
      <dgm:prSet/>
      <dgm:spPr/>
      <dgm:t>
        <a:bodyPr/>
        <a:lstStyle/>
        <a:p>
          <a:endParaRPr lang="es-MX">
            <a:solidFill>
              <a:schemeClr val="tx1"/>
            </a:solidFill>
          </a:endParaRPr>
        </a:p>
      </dgm:t>
    </dgm:pt>
    <dgm:pt modelId="{13C0C6D3-CC0C-4A3D-87F9-B9C14BEBB94B}">
      <dgm:prSet phldrT="[Texto]"/>
      <dgm:spPr/>
      <dgm:t>
        <a:bodyPr/>
        <a:lstStyle/>
        <a:p>
          <a:pPr>
            <a:buFont typeface="Arial" panose="020B0604020202020204" pitchFamily="34" charset="0"/>
            <a:buChar char="•"/>
          </a:pPr>
          <a:r>
            <a:rPr lang="es-ES" b="0" i="0" dirty="0">
              <a:solidFill>
                <a:schemeClr val="tx1"/>
              </a:solidFill>
            </a:rPr>
            <a:t>Facilita la innovación. Cuando las personas se sienten cómodas dan rienda suelta a nuevas ideas, si establecemos una buena relación a la hora de comunicar, facilitamos que la gente exponga sus innovaciones. Además, hay que tener en cuenta que si una persona no es capaz de transmitir sus ideas debido a la limitación de las habilidades de comunicación, es probable que la idea no se llevará a cabo hasta su máximo potencial.</a:t>
          </a:r>
          <a:endParaRPr lang="es-MX" dirty="0">
            <a:solidFill>
              <a:schemeClr val="tx1"/>
            </a:solidFill>
          </a:endParaRPr>
        </a:p>
      </dgm:t>
    </dgm:pt>
    <dgm:pt modelId="{1F1FFCC6-D4EA-4432-B86B-715ECD2ED1D9}" type="parTrans" cxnId="{017B5CDA-C7D7-4759-B0BE-0F8C0A464081}">
      <dgm:prSet/>
      <dgm:spPr/>
      <dgm:t>
        <a:bodyPr/>
        <a:lstStyle/>
        <a:p>
          <a:endParaRPr lang="es-MX">
            <a:solidFill>
              <a:schemeClr val="tx1"/>
            </a:solidFill>
          </a:endParaRPr>
        </a:p>
      </dgm:t>
    </dgm:pt>
    <dgm:pt modelId="{E0460354-3F54-4D37-9EE5-054ABDA4F4A4}" type="sibTrans" cxnId="{017B5CDA-C7D7-4759-B0BE-0F8C0A464081}">
      <dgm:prSet/>
      <dgm:spPr/>
      <dgm:t>
        <a:bodyPr/>
        <a:lstStyle/>
        <a:p>
          <a:endParaRPr lang="es-MX">
            <a:solidFill>
              <a:schemeClr val="tx1"/>
            </a:solidFill>
          </a:endParaRPr>
        </a:p>
      </dgm:t>
    </dgm:pt>
    <dgm:pt modelId="{B0A588AA-A70C-41F0-8ABB-C18A21E73068}">
      <dgm:prSet phldrT="[Texto]"/>
      <dgm:spPr/>
      <dgm:t>
        <a:bodyPr/>
        <a:lstStyle/>
        <a:p>
          <a:pPr>
            <a:buFont typeface="Arial" panose="020B0604020202020204" pitchFamily="34" charset="0"/>
            <a:buChar char="•"/>
          </a:pPr>
          <a:r>
            <a:rPr lang="es-ES" b="0" i="0" dirty="0">
              <a:solidFill>
                <a:schemeClr val="tx1"/>
              </a:solidFill>
            </a:rPr>
            <a:t>Construye un equipo eficaz. Si la comunicación es abierta dentro del lugar de trabajo se fomenta el compañerismo, se forma equipo, y un equipo tiende a aumentar la moral. Cuando la gente se siente a gusto es más fácil lograr que se trabaje hacia un objetivo común.</a:t>
          </a:r>
          <a:endParaRPr lang="es-MX" dirty="0">
            <a:solidFill>
              <a:schemeClr val="tx1"/>
            </a:solidFill>
          </a:endParaRPr>
        </a:p>
      </dgm:t>
    </dgm:pt>
    <dgm:pt modelId="{C56F0B06-CC06-4F47-8998-B5C780409081}" type="parTrans" cxnId="{2BA06D56-B290-46C8-98A0-FBB40C621E5E}">
      <dgm:prSet/>
      <dgm:spPr/>
      <dgm:t>
        <a:bodyPr/>
        <a:lstStyle/>
        <a:p>
          <a:endParaRPr lang="es-MX">
            <a:solidFill>
              <a:schemeClr val="tx1"/>
            </a:solidFill>
          </a:endParaRPr>
        </a:p>
      </dgm:t>
    </dgm:pt>
    <dgm:pt modelId="{EA71E9BB-CDEB-4345-B76B-68D479C1ADF0}" type="sibTrans" cxnId="{2BA06D56-B290-46C8-98A0-FBB40C621E5E}">
      <dgm:prSet/>
      <dgm:spPr/>
      <dgm:t>
        <a:bodyPr/>
        <a:lstStyle/>
        <a:p>
          <a:endParaRPr lang="es-MX">
            <a:solidFill>
              <a:schemeClr val="tx1"/>
            </a:solidFill>
          </a:endParaRPr>
        </a:p>
      </dgm:t>
    </dgm:pt>
    <dgm:pt modelId="{ED600C59-C10E-4070-B8E0-FE9F03226882}" type="pres">
      <dgm:prSet presAssocID="{31054DE8-5CF8-4EC8-AEBA-0C417F1F35BF}" presName="Name0" presStyleCnt="0">
        <dgm:presLayoutVars>
          <dgm:dir/>
          <dgm:resizeHandles val="exact"/>
        </dgm:presLayoutVars>
      </dgm:prSet>
      <dgm:spPr/>
    </dgm:pt>
    <dgm:pt modelId="{76126AED-765C-4E8B-9175-C97727578B81}" type="pres">
      <dgm:prSet presAssocID="{F922F8E6-58B9-418C-948B-B194B3FAFC4D}" presName="node" presStyleLbl="node1" presStyleIdx="0" presStyleCnt="3" custLinFactX="-16245" custLinFactNeighborX="-100000" custLinFactNeighborY="0">
        <dgm:presLayoutVars>
          <dgm:bulletEnabled val="1"/>
        </dgm:presLayoutVars>
      </dgm:prSet>
      <dgm:spPr/>
    </dgm:pt>
    <dgm:pt modelId="{659723DA-C246-4509-8540-C3DA6C607D41}" type="pres">
      <dgm:prSet presAssocID="{93BCB903-51A6-49C8-A980-C6BCC7F1FCC7}" presName="sibTrans" presStyleLbl="sibTrans2D1" presStyleIdx="0" presStyleCnt="2"/>
      <dgm:spPr/>
    </dgm:pt>
    <dgm:pt modelId="{C80C4D4F-093B-4E0F-A898-AD80A9573025}" type="pres">
      <dgm:prSet presAssocID="{93BCB903-51A6-49C8-A980-C6BCC7F1FCC7}" presName="connectorText" presStyleLbl="sibTrans2D1" presStyleIdx="0" presStyleCnt="2"/>
      <dgm:spPr/>
    </dgm:pt>
    <dgm:pt modelId="{0FECCFD0-2F63-4C7E-A174-4464F1B9318C}" type="pres">
      <dgm:prSet presAssocID="{13C0C6D3-CC0C-4A3D-87F9-B9C14BEBB94B}" presName="node" presStyleLbl="node1" presStyleIdx="1" presStyleCnt="3">
        <dgm:presLayoutVars>
          <dgm:bulletEnabled val="1"/>
        </dgm:presLayoutVars>
      </dgm:prSet>
      <dgm:spPr/>
    </dgm:pt>
    <dgm:pt modelId="{388FDB15-99E5-4DB0-BEBD-DDB5887791C6}" type="pres">
      <dgm:prSet presAssocID="{E0460354-3F54-4D37-9EE5-054ABDA4F4A4}" presName="sibTrans" presStyleLbl="sibTrans2D1" presStyleIdx="1" presStyleCnt="2"/>
      <dgm:spPr/>
    </dgm:pt>
    <dgm:pt modelId="{7F60C0D6-3064-493F-8123-0BBB16D7A60B}" type="pres">
      <dgm:prSet presAssocID="{E0460354-3F54-4D37-9EE5-054ABDA4F4A4}" presName="connectorText" presStyleLbl="sibTrans2D1" presStyleIdx="1" presStyleCnt="2"/>
      <dgm:spPr/>
    </dgm:pt>
    <dgm:pt modelId="{1AC76373-B7DC-4A48-9F60-C3BE05404552}" type="pres">
      <dgm:prSet presAssocID="{B0A588AA-A70C-41F0-8ABB-C18A21E73068}" presName="node" presStyleLbl="node1" presStyleIdx="2" presStyleCnt="3">
        <dgm:presLayoutVars>
          <dgm:bulletEnabled val="1"/>
        </dgm:presLayoutVars>
      </dgm:prSet>
      <dgm:spPr/>
    </dgm:pt>
  </dgm:ptLst>
  <dgm:cxnLst>
    <dgm:cxn modelId="{3DB76431-46E1-419D-BAA8-24FCA23E51D2}" srcId="{31054DE8-5CF8-4EC8-AEBA-0C417F1F35BF}" destId="{F922F8E6-58B9-418C-948B-B194B3FAFC4D}" srcOrd="0" destOrd="0" parTransId="{BC01506D-AFE6-4F89-B134-6D1E94C9ECE0}" sibTransId="{93BCB903-51A6-49C8-A980-C6BCC7F1FCC7}"/>
    <dgm:cxn modelId="{10ECA45F-B6FF-4885-855C-84172E122A38}" type="presOf" srcId="{93BCB903-51A6-49C8-A980-C6BCC7F1FCC7}" destId="{C80C4D4F-093B-4E0F-A898-AD80A9573025}" srcOrd="1" destOrd="0" presId="urn:microsoft.com/office/officeart/2005/8/layout/process1"/>
    <dgm:cxn modelId="{6D84B542-734A-4E4F-9F64-58DAE61B6939}" type="presOf" srcId="{F922F8E6-58B9-418C-948B-B194B3FAFC4D}" destId="{76126AED-765C-4E8B-9175-C97727578B81}" srcOrd="0" destOrd="0" presId="urn:microsoft.com/office/officeart/2005/8/layout/process1"/>
    <dgm:cxn modelId="{316E944D-0C67-4403-BB22-118B076A412E}" type="presOf" srcId="{31054DE8-5CF8-4EC8-AEBA-0C417F1F35BF}" destId="{ED600C59-C10E-4070-B8E0-FE9F03226882}" srcOrd="0" destOrd="0" presId="urn:microsoft.com/office/officeart/2005/8/layout/process1"/>
    <dgm:cxn modelId="{2BA06D56-B290-46C8-98A0-FBB40C621E5E}" srcId="{31054DE8-5CF8-4EC8-AEBA-0C417F1F35BF}" destId="{B0A588AA-A70C-41F0-8ABB-C18A21E73068}" srcOrd="2" destOrd="0" parTransId="{C56F0B06-CC06-4F47-8998-B5C780409081}" sibTransId="{EA71E9BB-CDEB-4345-B76B-68D479C1ADF0}"/>
    <dgm:cxn modelId="{C869538B-8507-488F-AB9C-111CFB2BB4E3}" type="presOf" srcId="{E0460354-3F54-4D37-9EE5-054ABDA4F4A4}" destId="{388FDB15-99E5-4DB0-BEBD-DDB5887791C6}" srcOrd="0" destOrd="0" presId="urn:microsoft.com/office/officeart/2005/8/layout/process1"/>
    <dgm:cxn modelId="{7065F394-57DB-458A-8AE6-89F788AE4539}" type="presOf" srcId="{13C0C6D3-CC0C-4A3D-87F9-B9C14BEBB94B}" destId="{0FECCFD0-2F63-4C7E-A174-4464F1B9318C}" srcOrd="0" destOrd="0" presId="urn:microsoft.com/office/officeart/2005/8/layout/process1"/>
    <dgm:cxn modelId="{BE8FD997-7256-4BCD-86C9-B196541C0F48}" type="presOf" srcId="{93BCB903-51A6-49C8-A980-C6BCC7F1FCC7}" destId="{659723DA-C246-4509-8540-C3DA6C607D41}" srcOrd="0" destOrd="0" presId="urn:microsoft.com/office/officeart/2005/8/layout/process1"/>
    <dgm:cxn modelId="{017B5CDA-C7D7-4759-B0BE-0F8C0A464081}" srcId="{31054DE8-5CF8-4EC8-AEBA-0C417F1F35BF}" destId="{13C0C6D3-CC0C-4A3D-87F9-B9C14BEBB94B}" srcOrd="1" destOrd="0" parTransId="{1F1FFCC6-D4EA-4432-B86B-715ECD2ED1D9}" sibTransId="{E0460354-3F54-4D37-9EE5-054ABDA4F4A4}"/>
    <dgm:cxn modelId="{AB6175E3-E6AB-4970-A365-496395B396A0}" type="presOf" srcId="{B0A588AA-A70C-41F0-8ABB-C18A21E73068}" destId="{1AC76373-B7DC-4A48-9F60-C3BE05404552}" srcOrd="0" destOrd="0" presId="urn:microsoft.com/office/officeart/2005/8/layout/process1"/>
    <dgm:cxn modelId="{E4D5FEE5-D8BC-499C-8768-03F8A2310131}" type="presOf" srcId="{E0460354-3F54-4D37-9EE5-054ABDA4F4A4}" destId="{7F60C0D6-3064-493F-8123-0BBB16D7A60B}" srcOrd="1" destOrd="0" presId="urn:microsoft.com/office/officeart/2005/8/layout/process1"/>
    <dgm:cxn modelId="{670DE8F2-A4AC-4F8A-A612-B7CC54C0B39C}" type="presParOf" srcId="{ED600C59-C10E-4070-B8E0-FE9F03226882}" destId="{76126AED-765C-4E8B-9175-C97727578B81}" srcOrd="0" destOrd="0" presId="urn:microsoft.com/office/officeart/2005/8/layout/process1"/>
    <dgm:cxn modelId="{9E171970-4896-4E4F-9E34-8D5850F5CDB2}" type="presParOf" srcId="{ED600C59-C10E-4070-B8E0-FE9F03226882}" destId="{659723DA-C246-4509-8540-C3DA6C607D41}" srcOrd="1" destOrd="0" presId="urn:microsoft.com/office/officeart/2005/8/layout/process1"/>
    <dgm:cxn modelId="{D4FD3F66-35B2-4646-904E-8BC8A9787230}" type="presParOf" srcId="{659723DA-C246-4509-8540-C3DA6C607D41}" destId="{C80C4D4F-093B-4E0F-A898-AD80A9573025}" srcOrd="0" destOrd="0" presId="urn:microsoft.com/office/officeart/2005/8/layout/process1"/>
    <dgm:cxn modelId="{86A55498-FD53-4A1A-91F2-32F678F43094}" type="presParOf" srcId="{ED600C59-C10E-4070-B8E0-FE9F03226882}" destId="{0FECCFD0-2F63-4C7E-A174-4464F1B9318C}" srcOrd="2" destOrd="0" presId="urn:microsoft.com/office/officeart/2005/8/layout/process1"/>
    <dgm:cxn modelId="{31C88E1C-6417-4CE4-B395-F72EEA979B41}" type="presParOf" srcId="{ED600C59-C10E-4070-B8E0-FE9F03226882}" destId="{388FDB15-99E5-4DB0-BEBD-DDB5887791C6}" srcOrd="3" destOrd="0" presId="urn:microsoft.com/office/officeart/2005/8/layout/process1"/>
    <dgm:cxn modelId="{D97B3E2A-869C-4667-ABCD-694BCB01B9B4}" type="presParOf" srcId="{388FDB15-99E5-4DB0-BEBD-DDB5887791C6}" destId="{7F60C0D6-3064-493F-8123-0BBB16D7A60B}" srcOrd="0" destOrd="0" presId="urn:microsoft.com/office/officeart/2005/8/layout/process1"/>
    <dgm:cxn modelId="{A968AF8B-8B30-49D2-9110-175046C29F48}" type="presParOf" srcId="{ED600C59-C10E-4070-B8E0-FE9F03226882}" destId="{1AC76373-B7DC-4A48-9F60-C3BE05404552}"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C0DAA0-03D7-40D5-9132-9848C34E8898}">
      <dsp:nvSpPr>
        <dsp:cNvPr id="0" name=""/>
        <dsp:cNvSpPr/>
      </dsp:nvSpPr>
      <dsp:spPr>
        <a:xfrm>
          <a:off x="0" y="635553"/>
          <a:ext cx="11235634" cy="1033200"/>
        </a:xfrm>
        <a:prstGeom prst="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C2B2E14-CFA7-4888-A309-E502222ADC65}">
      <dsp:nvSpPr>
        <dsp:cNvPr id="0" name=""/>
        <dsp:cNvSpPr/>
      </dsp:nvSpPr>
      <dsp:spPr>
        <a:xfrm>
          <a:off x="561781" y="30393"/>
          <a:ext cx="7864944" cy="121032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7276" tIns="0" rIns="297276" bIns="0" numCol="1" spcCol="1270" anchor="ctr" anchorCtr="0">
          <a:noAutofit/>
        </a:bodyPr>
        <a:lstStyle/>
        <a:p>
          <a:pPr marL="0" lvl="0" indent="0" algn="l" defTabSz="622300">
            <a:lnSpc>
              <a:spcPct val="90000"/>
            </a:lnSpc>
            <a:spcBef>
              <a:spcPct val="0"/>
            </a:spcBef>
            <a:spcAft>
              <a:spcPct val="35000"/>
            </a:spcAft>
            <a:buNone/>
          </a:pPr>
          <a:r>
            <a:rPr lang="es-ES" sz="1400" b="0" i="0" kern="1200" dirty="0">
              <a:solidFill>
                <a:schemeClr val="tx1"/>
              </a:solidFill>
            </a:rPr>
            <a:t>La </a:t>
          </a:r>
          <a:r>
            <a:rPr lang="es-ES" sz="1400" b="1" i="0" kern="1200" dirty="0">
              <a:solidFill>
                <a:schemeClr val="tx1"/>
              </a:solidFill>
            </a:rPr>
            <a:t>Comunicación Oral como una habilidad social más</a:t>
          </a:r>
          <a:r>
            <a:rPr lang="es-ES" sz="1400" b="0" i="0" kern="1200" dirty="0">
              <a:solidFill>
                <a:schemeClr val="tx1"/>
              </a:solidFill>
            </a:rPr>
            <a:t>. Se considera así porque es el principal medio por el que nos socializamos. Se, reconoce que existe la comunicación escrita, pero esta vino después de la oral, del lenguaje hablado. Por lo tanto, por naturaleza, el ser humano es más oral que escrito.</a:t>
          </a:r>
          <a:endParaRPr lang="es-MX" sz="1400" kern="1200" dirty="0">
            <a:solidFill>
              <a:schemeClr val="tx1"/>
            </a:solidFill>
          </a:endParaRPr>
        </a:p>
      </dsp:txBody>
      <dsp:txXfrm>
        <a:off x="620864" y="89476"/>
        <a:ext cx="7746778" cy="1092154"/>
      </dsp:txXfrm>
    </dsp:sp>
    <dsp:sp modelId="{0C5B5644-48EB-4067-B925-3EEFA5450268}">
      <dsp:nvSpPr>
        <dsp:cNvPr id="0" name=""/>
        <dsp:cNvSpPr/>
      </dsp:nvSpPr>
      <dsp:spPr>
        <a:xfrm>
          <a:off x="0" y="2495313"/>
          <a:ext cx="11235634" cy="1033200"/>
        </a:xfrm>
        <a:prstGeom prst="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22835EA-498A-4D87-9F7E-A2ACBEDCB4E8}">
      <dsp:nvSpPr>
        <dsp:cNvPr id="0" name=""/>
        <dsp:cNvSpPr/>
      </dsp:nvSpPr>
      <dsp:spPr>
        <a:xfrm>
          <a:off x="561781" y="1890153"/>
          <a:ext cx="7864944" cy="121032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7276" tIns="0" rIns="297276" bIns="0" numCol="1" spcCol="1270" anchor="ctr" anchorCtr="0">
          <a:noAutofit/>
        </a:bodyPr>
        <a:lstStyle/>
        <a:p>
          <a:pPr marL="0" lvl="0" indent="0" algn="l" defTabSz="622300">
            <a:lnSpc>
              <a:spcPct val="90000"/>
            </a:lnSpc>
            <a:spcBef>
              <a:spcPct val="0"/>
            </a:spcBef>
            <a:spcAft>
              <a:spcPct val="35000"/>
            </a:spcAft>
            <a:buNone/>
          </a:pPr>
          <a:r>
            <a:rPr lang="es-ES" sz="1400" b="0" i="0" kern="1200" dirty="0">
              <a:solidFill>
                <a:schemeClr val="tx1"/>
              </a:solidFill>
            </a:rPr>
            <a:t>Desde esta idea, la oralidad es algo que nos pertenece a todas las personas. Cada ser humano tiene una propia, por su lenguaje, vocabulario, manera de expresarse, profesión, contextos en los que se ha desarrollado, relaciones sociales… Todos estos factores son únicos en cada persona, pero todas las personas los tienen.</a:t>
          </a:r>
          <a:endParaRPr lang="es-MX" sz="1400" kern="1200" dirty="0">
            <a:solidFill>
              <a:schemeClr val="tx1"/>
            </a:solidFill>
          </a:endParaRPr>
        </a:p>
      </dsp:txBody>
      <dsp:txXfrm>
        <a:off x="620864" y="1949236"/>
        <a:ext cx="7746778" cy="1092154"/>
      </dsp:txXfrm>
    </dsp:sp>
    <dsp:sp modelId="{FD386BC9-FDD9-4FB0-89D0-8738C9EDA9A2}">
      <dsp:nvSpPr>
        <dsp:cNvPr id="0" name=""/>
        <dsp:cNvSpPr/>
      </dsp:nvSpPr>
      <dsp:spPr>
        <a:xfrm>
          <a:off x="0" y="4355073"/>
          <a:ext cx="11235634" cy="1033200"/>
        </a:xfrm>
        <a:prstGeom prst="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2F77A11-43D5-4634-943E-611816909C86}">
      <dsp:nvSpPr>
        <dsp:cNvPr id="0" name=""/>
        <dsp:cNvSpPr/>
      </dsp:nvSpPr>
      <dsp:spPr>
        <a:xfrm>
          <a:off x="561781" y="3749913"/>
          <a:ext cx="7864944" cy="121032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7276" tIns="0" rIns="297276" bIns="0" numCol="1" spcCol="1270" anchor="ctr" anchorCtr="0">
          <a:noAutofit/>
        </a:bodyPr>
        <a:lstStyle/>
        <a:p>
          <a:pPr marL="0" lvl="0" indent="0" algn="l" defTabSz="622300">
            <a:lnSpc>
              <a:spcPct val="90000"/>
            </a:lnSpc>
            <a:spcBef>
              <a:spcPct val="0"/>
            </a:spcBef>
            <a:spcAft>
              <a:spcPct val="35000"/>
            </a:spcAft>
            <a:buNone/>
          </a:pPr>
          <a:r>
            <a:rPr lang="es-ES" sz="1400" b="0" i="0" kern="1200" dirty="0">
              <a:solidFill>
                <a:schemeClr val="tx1"/>
              </a:solidFill>
            </a:rPr>
            <a:t>Así, la habilidad existe, tan solo que, si es cierto, hay personas que las tienen más desarrollada que otras. Pero esto es común también con otras habilidades. Y, como con el resto, es la práctica y el entrenamiento lo que la hace mejorarla.</a:t>
          </a:r>
          <a:endParaRPr lang="es-MX" sz="1400" kern="1200" dirty="0">
            <a:solidFill>
              <a:schemeClr val="tx1"/>
            </a:solidFill>
          </a:endParaRPr>
        </a:p>
      </dsp:txBody>
      <dsp:txXfrm>
        <a:off x="620864" y="3808996"/>
        <a:ext cx="7746778" cy="10921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5BEBF3-65D5-462A-B1E1-25B0850E883F}">
      <dsp:nvSpPr>
        <dsp:cNvPr id="0" name=""/>
        <dsp:cNvSpPr/>
      </dsp:nvSpPr>
      <dsp:spPr>
        <a:xfrm>
          <a:off x="884251" y="0"/>
          <a:ext cx="10021514" cy="5418667"/>
        </a:xfrm>
        <a:prstGeom prst="right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00A37E8-580D-484C-82DE-AF4AF0F673B4}">
      <dsp:nvSpPr>
        <dsp:cNvPr id="0" name=""/>
        <dsp:cNvSpPr/>
      </dsp:nvSpPr>
      <dsp:spPr>
        <a:xfrm>
          <a:off x="2439" y="1510746"/>
          <a:ext cx="3629407" cy="2397174"/>
        </a:xfrm>
        <a:prstGeom prst="roundRect">
          <a:avLst/>
        </a:prstGeom>
        <a:solidFill>
          <a:schemeClr val="accent6">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S" sz="1400" b="0" i="0" kern="1200" dirty="0">
              <a:solidFill>
                <a:schemeClr val="tx1"/>
              </a:solidFill>
            </a:rPr>
            <a:t>Teniendo en cuenta el planteamiento base, en el caso de profesionales del Trabajo Social, la comunicación oral </a:t>
          </a:r>
          <a:r>
            <a:rPr lang="es-ES" sz="1400" b="1" i="0" kern="1200" dirty="0">
              <a:solidFill>
                <a:schemeClr val="tx1"/>
              </a:solidFill>
            </a:rPr>
            <a:t>sirve para vehicular nuestra intervención</a:t>
          </a:r>
          <a:r>
            <a:rPr lang="es-ES" sz="1400" b="0" i="0" kern="1200" dirty="0">
              <a:solidFill>
                <a:schemeClr val="tx1"/>
              </a:solidFill>
            </a:rPr>
            <a:t>. En la entrevista, la facilitación de grupos y comunidades, las reuniones de equipo… Si, es verdad que también es muy utilizada la escrita (informes sociales, proyectos, programas de intervención, etc.). Pero para elaborar estos siempre habrá habido un previo (o lo habrá después) un momento en el que la palabra dicha toma protagonismo, entra en juego.</a:t>
          </a:r>
          <a:endParaRPr lang="es-MX" sz="1400" kern="1200" dirty="0">
            <a:solidFill>
              <a:schemeClr val="tx1"/>
            </a:solidFill>
          </a:endParaRPr>
        </a:p>
      </dsp:txBody>
      <dsp:txXfrm>
        <a:off x="119459" y="1627766"/>
        <a:ext cx="3395367" cy="2163134"/>
      </dsp:txXfrm>
    </dsp:sp>
    <dsp:sp modelId="{6D3A1A6E-ED10-4961-8132-08D09F89C2C8}">
      <dsp:nvSpPr>
        <dsp:cNvPr id="0" name=""/>
        <dsp:cNvSpPr/>
      </dsp:nvSpPr>
      <dsp:spPr>
        <a:xfrm>
          <a:off x="4080304" y="1625600"/>
          <a:ext cx="3629407" cy="2167466"/>
        </a:xfrm>
        <a:prstGeom prst="roundRect">
          <a:avLst/>
        </a:prstGeom>
        <a:solidFill>
          <a:schemeClr val="accent6">
            <a:alpha val="90000"/>
            <a:hueOff val="0"/>
            <a:satOff val="0"/>
            <a:lumOff val="0"/>
            <a:alphaOff val="-2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S" sz="1400" b="0" i="0" kern="1200" dirty="0">
              <a:solidFill>
                <a:schemeClr val="tx1"/>
              </a:solidFill>
            </a:rPr>
            <a:t>Como se decía, </a:t>
          </a:r>
          <a:r>
            <a:rPr lang="es-ES" sz="1400" b="1" i="0" kern="1200" dirty="0">
              <a:solidFill>
                <a:schemeClr val="tx1"/>
              </a:solidFill>
            </a:rPr>
            <a:t>trabajar la habilidad en la formación del trabajador social me resulta indispensable</a:t>
          </a:r>
          <a:r>
            <a:rPr lang="es-ES" sz="1400" b="0" i="0" kern="1200" dirty="0">
              <a:solidFill>
                <a:schemeClr val="tx1"/>
              </a:solidFill>
            </a:rPr>
            <a:t>. En el caso de la entrevista, por ejemplo, nos facilitará adaptar el lenguaje a la persona, el uso de las metáforas o frases hechas que sean comunes o la reformulación (cómo técnica concreta).</a:t>
          </a:r>
          <a:endParaRPr lang="es-MX" sz="1400" kern="1200" dirty="0">
            <a:solidFill>
              <a:schemeClr val="tx1"/>
            </a:solidFill>
          </a:endParaRPr>
        </a:p>
      </dsp:txBody>
      <dsp:txXfrm>
        <a:off x="4186111" y="1731407"/>
        <a:ext cx="3417793" cy="1955852"/>
      </dsp:txXfrm>
    </dsp:sp>
    <dsp:sp modelId="{FF7CA1F2-2372-469B-A746-EA9E50D5917B}">
      <dsp:nvSpPr>
        <dsp:cNvPr id="0" name=""/>
        <dsp:cNvSpPr/>
      </dsp:nvSpPr>
      <dsp:spPr>
        <a:xfrm>
          <a:off x="8158170" y="1625600"/>
          <a:ext cx="3629407" cy="2167466"/>
        </a:xfrm>
        <a:prstGeom prst="roundRect">
          <a:avLst/>
        </a:prstGeom>
        <a:solidFill>
          <a:schemeClr val="accent6">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S" sz="1400" b="0" i="0" kern="1200" dirty="0">
              <a:solidFill>
                <a:schemeClr val="tx1"/>
              </a:solidFill>
            </a:rPr>
            <a:t>Si lo valoramos en el caso de la intervención grupal, podemos asumirlo casi como un acto de hablar en público. Aquí entra en juego algunos elementos y factores más que en una comunicación oral entre 2 personas. Y, bien es cierto, que esta situación, </a:t>
          </a:r>
          <a:r>
            <a:rPr lang="es-ES" sz="1400" b="1" i="0" kern="1200" dirty="0">
              <a:solidFill>
                <a:schemeClr val="tx1"/>
              </a:solidFill>
            </a:rPr>
            <a:t>comúnmente, genera tensión</a:t>
          </a:r>
          <a:r>
            <a:rPr lang="es-ES" sz="1400" b="0" i="0" kern="1200" dirty="0">
              <a:solidFill>
                <a:schemeClr val="tx1"/>
              </a:solidFill>
            </a:rPr>
            <a:t>, debido a que en nuestro desarrollo educativo no se suele trabajar de una manera concreta. Al contrario, normalmente nos enfrentamos a situaciones tensas que nos provocan “malos recuerdos”.</a:t>
          </a:r>
          <a:endParaRPr lang="es-MX" sz="1400" kern="1200" dirty="0">
            <a:solidFill>
              <a:schemeClr val="tx1"/>
            </a:solidFill>
          </a:endParaRPr>
        </a:p>
      </dsp:txBody>
      <dsp:txXfrm>
        <a:off x="8263977" y="1731407"/>
        <a:ext cx="3417793" cy="19558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E16AD6-6B11-4ACD-BF6B-15DB56E2B8B8}">
      <dsp:nvSpPr>
        <dsp:cNvPr id="0" name=""/>
        <dsp:cNvSpPr/>
      </dsp:nvSpPr>
      <dsp:spPr>
        <a:xfrm>
          <a:off x="0" y="0"/>
          <a:ext cx="9687339" cy="1734157"/>
        </a:xfrm>
        <a:prstGeom prst="roundRect">
          <a:avLst>
            <a:gd name="adj" fmla="val 10000"/>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ES" sz="1600" b="0" i="0" kern="1200" dirty="0">
              <a:solidFill>
                <a:schemeClr val="tx1"/>
              </a:solidFill>
            </a:rPr>
            <a:t>Este aspecto de la tensión por hablar en público quizá es un factor que provoca que, algunos profesionales, rehúsen y den un paso atrás ante planteamientos de intervención de tipo grupal o comunitaria. Ahora, el trabajar la habilidad, nos daremos cuenta que </a:t>
          </a:r>
          <a:r>
            <a:rPr lang="es-ES" sz="1600" b="1" i="0" kern="1200" dirty="0">
              <a:solidFill>
                <a:schemeClr val="tx1"/>
              </a:solidFill>
            </a:rPr>
            <a:t>cualquier persona es capaz de manejar las bases</a:t>
          </a:r>
          <a:r>
            <a:rPr lang="es-ES" sz="1600" b="0" i="0" kern="1200" dirty="0">
              <a:solidFill>
                <a:schemeClr val="tx1"/>
              </a:solidFill>
            </a:rPr>
            <a:t>. Y manejando las bases venceremos el temor a lanzarnos a esta situación, buscando disfrutar (clave para enfrentarse al miedo), aportándonos un plus muy positivo en la propia tarea de la facilitación del grupo.</a:t>
          </a:r>
          <a:endParaRPr lang="es-MX" sz="1600" kern="1200" dirty="0">
            <a:solidFill>
              <a:schemeClr val="tx1"/>
            </a:solidFill>
          </a:endParaRPr>
        </a:p>
      </dsp:txBody>
      <dsp:txXfrm>
        <a:off x="50792" y="50792"/>
        <a:ext cx="7816048" cy="1632573"/>
      </dsp:txXfrm>
    </dsp:sp>
    <dsp:sp modelId="{D0C0D34B-CEFC-4635-A4D1-60D19DF6AC64}">
      <dsp:nvSpPr>
        <dsp:cNvPr id="0" name=""/>
        <dsp:cNvSpPr/>
      </dsp:nvSpPr>
      <dsp:spPr>
        <a:xfrm>
          <a:off x="854765" y="2023183"/>
          <a:ext cx="9687339" cy="1734157"/>
        </a:xfrm>
        <a:prstGeom prst="roundRect">
          <a:avLst>
            <a:gd name="adj" fmla="val 10000"/>
          </a:avLst>
        </a:prstGeom>
        <a:solidFill>
          <a:schemeClr val="accent2">
            <a:shade val="50000"/>
            <a:hueOff val="-394115"/>
            <a:satOff val="5189"/>
            <a:lumOff val="3107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ES" sz="1600" b="0" i="0" kern="1200" dirty="0">
              <a:solidFill>
                <a:schemeClr val="tx1"/>
              </a:solidFill>
            </a:rPr>
            <a:t>Un último aspecto que se considera útil es tener desarrollada la comunicación oral </a:t>
          </a:r>
          <a:r>
            <a:rPr lang="es-ES" sz="1600" b="1" i="0" kern="1200" dirty="0">
              <a:solidFill>
                <a:schemeClr val="tx1"/>
              </a:solidFill>
            </a:rPr>
            <a:t>a la hora de contar los proyectos</a:t>
          </a:r>
          <a:r>
            <a:rPr lang="es-ES" sz="1600" b="0" i="0" kern="1200" dirty="0">
              <a:solidFill>
                <a:schemeClr val="tx1"/>
              </a:solidFill>
            </a:rPr>
            <a:t>. No se piensa solamente “ventas”, sino también en los congresos y eventos. </a:t>
          </a:r>
          <a:endParaRPr lang="es-MX" sz="1600" kern="1200" dirty="0">
            <a:solidFill>
              <a:schemeClr val="tx1"/>
            </a:solidFill>
          </a:endParaRPr>
        </a:p>
      </dsp:txBody>
      <dsp:txXfrm>
        <a:off x="905557" y="2073975"/>
        <a:ext cx="7603788" cy="1632573"/>
      </dsp:txXfrm>
    </dsp:sp>
    <dsp:sp modelId="{00BB7B60-4349-4F6D-BBDB-045945C2273B}">
      <dsp:nvSpPr>
        <dsp:cNvPr id="0" name=""/>
        <dsp:cNvSpPr/>
      </dsp:nvSpPr>
      <dsp:spPr>
        <a:xfrm>
          <a:off x="1709530" y="4046366"/>
          <a:ext cx="9687339" cy="1734157"/>
        </a:xfrm>
        <a:prstGeom prst="roundRect">
          <a:avLst>
            <a:gd name="adj" fmla="val 10000"/>
          </a:avLst>
        </a:prstGeom>
        <a:solidFill>
          <a:schemeClr val="accent2">
            <a:shade val="50000"/>
            <a:hueOff val="-394115"/>
            <a:satOff val="5189"/>
            <a:lumOff val="3107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ES" sz="1600" b="0" i="0" kern="1200" dirty="0">
              <a:solidFill>
                <a:schemeClr val="tx1"/>
              </a:solidFill>
            </a:rPr>
            <a:t>En cambio, si le damos importancia a la habilidad de hablar en público, con algunas nociones y elementos básicos, lograremos </a:t>
          </a:r>
          <a:r>
            <a:rPr lang="es-ES" sz="1600" b="1" i="0" kern="1200" dirty="0">
              <a:solidFill>
                <a:schemeClr val="tx1"/>
              </a:solidFill>
            </a:rPr>
            <a:t>llegar más a la audiencia</a:t>
          </a:r>
          <a:r>
            <a:rPr lang="es-ES" sz="1600" b="0" i="0" kern="1200" dirty="0">
              <a:solidFill>
                <a:schemeClr val="tx1"/>
              </a:solidFill>
            </a:rPr>
            <a:t>. Y no solo se piensa en un público del gremio profesional, sino al público generalizado. </a:t>
          </a:r>
          <a:endParaRPr lang="es-MX" sz="1600" kern="1200" dirty="0">
            <a:solidFill>
              <a:schemeClr val="tx1"/>
            </a:solidFill>
          </a:endParaRPr>
        </a:p>
      </dsp:txBody>
      <dsp:txXfrm>
        <a:off x="1760322" y="4097158"/>
        <a:ext cx="7603788" cy="1632573"/>
      </dsp:txXfrm>
    </dsp:sp>
    <dsp:sp modelId="{D300CC13-898C-47DE-A1AC-C28A0A005A4D}">
      <dsp:nvSpPr>
        <dsp:cNvPr id="0" name=""/>
        <dsp:cNvSpPr/>
      </dsp:nvSpPr>
      <dsp:spPr>
        <a:xfrm>
          <a:off x="8560137" y="1315069"/>
          <a:ext cx="1127202" cy="1127202"/>
        </a:xfrm>
        <a:prstGeom prst="downArrow">
          <a:avLst>
            <a:gd name="adj1" fmla="val 55000"/>
            <a:gd name="adj2" fmla="val 45000"/>
          </a:avLst>
        </a:prstGeom>
        <a:solidFill>
          <a:schemeClr val="accent2">
            <a:alpha val="90000"/>
            <a:tint val="55000"/>
            <a:hueOff val="0"/>
            <a:satOff val="0"/>
            <a:lumOff val="0"/>
            <a:alphaOff val="0"/>
          </a:schemeClr>
        </a:solidFill>
        <a:ln w="12700" cap="flat" cmpd="sng" algn="ctr">
          <a:solidFill>
            <a:schemeClr val="accent2">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s-MX" sz="3600" kern="1200">
            <a:solidFill>
              <a:schemeClr val="tx1"/>
            </a:solidFill>
          </a:endParaRPr>
        </a:p>
      </dsp:txBody>
      <dsp:txXfrm>
        <a:off x="8813757" y="1315069"/>
        <a:ext cx="619962" cy="848220"/>
      </dsp:txXfrm>
    </dsp:sp>
    <dsp:sp modelId="{305FB2F1-EE4F-4349-9388-7D065254940D}">
      <dsp:nvSpPr>
        <dsp:cNvPr id="0" name=""/>
        <dsp:cNvSpPr/>
      </dsp:nvSpPr>
      <dsp:spPr>
        <a:xfrm>
          <a:off x="9414902" y="3326691"/>
          <a:ext cx="1127202" cy="1127202"/>
        </a:xfrm>
        <a:prstGeom prst="downArrow">
          <a:avLst>
            <a:gd name="adj1" fmla="val 55000"/>
            <a:gd name="adj2" fmla="val 45000"/>
          </a:avLst>
        </a:prstGeom>
        <a:solidFill>
          <a:schemeClr val="accent2">
            <a:alpha val="90000"/>
            <a:tint val="55000"/>
            <a:hueOff val="0"/>
            <a:satOff val="0"/>
            <a:lumOff val="0"/>
            <a:alphaOff val="0"/>
          </a:schemeClr>
        </a:solidFill>
        <a:ln w="12700" cap="flat" cmpd="sng" algn="ctr">
          <a:solidFill>
            <a:schemeClr val="accent2">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s-MX" sz="3600" kern="1200">
            <a:solidFill>
              <a:schemeClr val="tx1"/>
            </a:solidFill>
          </a:endParaRPr>
        </a:p>
      </dsp:txBody>
      <dsp:txXfrm>
        <a:off x="9668522" y="3326691"/>
        <a:ext cx="619962" cy="84822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126AED-765C-4E8B-9175-C97727578B81}">
      <dsp:nvSpPr>
        <dsp:cNvPr id="0" name=""/>
        <dsp:cNvSpPr/>
      </dsp:nvSpPr>
      <dsp:spPr>
        <a:xfrm>
          <a:off x="0" y="881724"/>
          <a:ext cx="2866837" cy="3655217"/>
        </a:xfrm>
        <a:prstGeom prst="roundRect">
          <a:avLst>
            <a:gd name="adj" fmla="val 10000"/>
          </a:avLst>
        </a:prstGeom>
        <a:solidFill>
          <a:schemeClr val="accent4">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Font typeface="Arial" panose="020B0604020202020204" pitchFamily="34" charset="0"/>
            <a:buNone/>
          </a:pPr>
          <a:r>
            <a:rPr lang="es-ES" sz="1600" b="0" i="0" kern="1200" dirty="0">
              <a:solidFill>
                <a:schemeClr val="tx1"/>
              </a:solidFill>
            </a:rPr>
            <a:t>Construye y mantiene relaciones. Las relaciones se construyen y se puede mantener por encuentros positivos con los demás. La comunicación será la clave para este proceso, sin habilidades efectivas, será difícil construir correctamente y fomentar relaciones más productivas. Debemos intentar tener una buena relación con nuestros usuarios para poder lograr el cambio social que buscamos.</a:t>
          </a:r>
          <a:endParaRPr lang="es-MX" sz="1600" kern="1200" dirty="0">
            <a:solidFill>
              <a:schemeClr val="tx1"/>
            </a:solidFill>
          </a:endParaRPr>
        </a:p>
      </dsp:txBody>
      <dsp:txXfrm>
        <a:off x="83967" y="965691"/>
        <a:ext cx="2698903" cy="3487283"/>
      </dsp:txXfrm>
    </dsp:sp>
    <dsp:sp modelId="{659723DA-C246-4509-8540-C3DA6C607D41}">
      <dsp:nvSpPr>
        <dsp:cNvPr id="0" name=""/>
        <dsp:cNvSpPr/>
      </dsp:nvSpPr>
      <dsp:spPr>
        <a:xfrm>
          <a:off x="3155919" y="2353845"/>
          <a:ext cx="612853" cy="710975"/>
        </a:xfrm>
        <a:prstGeom prst="rightArrow">
          <a:avLst>
            <a:gd name="adj1" fmla="val 60000"/>
            <a:gd name="adj2" fmla="val 50000"/>
          </a:avLst>
        </a:prstGeom>
        <a:solidFill>
          <a:schemeClr val="accent4">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s-MX" sz="1300" kern="1200">
            <a:solidFill>
              <a:schemeClr val="tx1"/>
            </a:solidFill>
          </a:endParaRPr>
        </a:p>
      </dsp:txBody>
      <dsp:txXfrm>
        <a:off x="3155919" y="2496040"/>
        <a:ext cx="428997" cy="426585"/>
      </dsp:txXfrm>
    </dsp:sp>
    <dsp:sp modelId="{0FECCFD0-2F63-4C7E-A174-4464F1B9318C}">
      <dsp:nvSpPr>
        <dsp:cNvPr id="0" name=""/>
        <dsp:cNvSpPr/>
      </dsp:nvSpPr>
      <dsp:spPr>
        <a:xfrm>
          <a:off x="4023164" y="881724"/>
          <a:ext cx="2866837" cy="3655217"/>
        </a:xfrm>
        <a:prstGeom prst="roundRect">
          <a:avLst>
            <a:gd name="adj" fmla="val 10000"/>
          </a:avLst>
        </a:prstGeom>
        <a:solidFill>
          <a:schemeClr val="accent4">
            <a:shade val="50000"/>
            <a:hueOff val="-396136"/>
            <a:satOff val="0"/>
            <a:lumOff val="322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Font typeface="Arial" panose="020B0604020202020204" pitchFamily="34" charset="0"/>
            <a:buNone/>
          </a:pPr>
          <a:r>
            <a:rPr lang="es-ES" sz="1600" b="0" i="0" kern="1200" dirty="0">
              <a:solidFill>
                <a:schemeClr val="tx1"/>
              </a:solidFill>
            </a:rPr>
            <a:t>Facilita la innovación. Cuando las personas se sienten cómodas dan rienda suelta a nuevas ideas, si establecemos una buena relación a la hora de comunicar, facilitamos que la gente exponga sus innovaciones. Además, hay que tener en cuenta que si una persona no es capaz de transmitir sus ideas debido a la limitación de las habilidades de comunicación, es probable que la idea no se llevará a cabo hasta su máximo potencial.</a:t>
          </a:r>
          <a:endParaRPr lang="es-MX" sz="1600" kern="1200" dirty="0">
            <a:solidFill>
              <a:schemeClr val="tx1"/>
            </a:solidFill>
          </a:endParaRPr>
        </a:p>
      </dsp:txBody>
      <dsp:txXfrm>
        <a:off x="4107131" y="965691"/>
        <a:ext cx="2698903" cy="3487283"/>
      </dsp:txXfrm>
    </dsp:sp>
    <dsp:sp modelId="{388FDB15-99E5-4DB0-BEBD-DDB5887791C6}">
      <dsp:nvSpPr>
        <dsp:cNvPr id="0" name=""/>
        <dsp:cNvSpPr/>
      </dsp:nvSpPr>
      <dsp:spPr>
        <a:xfrm>
          <a:off x="7176685" y="2353845"/>
          <a:ext cx="607769" cy="710975"/>
        </a:xfrm>
        <a:prstGeom prst="rightArrow">
          <a:avLst>
            <a:gd name="adj1" fmla="val 60000"/>
            <a:gd name="adj2" fmla="val 50000"/>
          </a:avLst>
        </a:prstGeom>
        <a:solidFill>
          <a:schemeClr val="accent4">
            <a:shade val="90000"/>
            <a:hueOff val="-634168"/>
            <a:satOff val="0"/>
            <a:lumOff val="3903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s-MX" sz="1300" kern="1200">
            <a:solidFill>
              <a:schemeClr val="tx1"/>
            </a:solidFill>
          </a:endParaRPr>
        </a:p>
      </dsp:txBody>
      <dsp:txXfrm>
        <a:off x="7176685" y="2496040"/>
        <a:ext cx="425438" cy="426585"/>
      </dsp:txXfrm>
    </dsp:sp>
    <dsp:sp modelId="{1AC76373-B7DC-4A48-9F60-C3BE05404552}">
      <dsp:nvSpPr>
        <dsp:cNvPr id="0" name=""/>
        <dsp:cNvSpPr/>
      </dsp:nvSpPr>
      <dsp:spPr>
        <a:xfrm>
          <a:off x="8036736" y="881724"/>
          <a:ext cx="2866837" cy="3655217"/>
        </a:xfrm>
        <a:prstGeom prst="roundRect">
          <a:avLst>
            <a:gd name="adj" fmla="val 10000"/>
          </a:avLst>
        </a:prstGeom>
        <a:solidFill>
          <a:schemeClr val="accent4">
            <a:shade val="50000"/>
            <a:hueOff val="-396136"/>
            <a:satOff val="0"/>
            <a:lumOff val="322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Font typeface="Arial" panose="020B0604020202020204" pitchFamily="34" charset="0"/>
            <a:buNone/>
          </a:pPr>
          <a:r>
            <a:rPr lang="es-ES" sz="1600" b="0" i="0" kern="1200" dirty="0">
              <a:solidFill>
                <a:schemeClr val="tx1"/>
              </a:solidFill>
            </a:rPr>
            <a:t>Construye un equipo eficaz. Si la comunicación es abierta dentro del lugar de trabajo se fomenta el compañerismo, se forma equipo, y un equipo tiende a aumentar la moral. Cuando la gente se siente a gusto es más fácil lograr que se trabaje hacia un objetivo común.</a:t>
          </a:r>
          <a:endParaRPr lang="es-MX" sz="1600" kern="1200" dirty="0">
            <a:solidFill>
              <a:schemeClr val="tx1"/>
            </a:solidFill>
          </a:endParaRPr>
        </a:p>
      </dsp:txBody>
      <dsp:txXfrm>
        <a:off x="8120703" y="965691"/>
        <a:ext cx="2698903" cy="3487283"/>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19/04/2022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555692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19/04/2022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3934671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19/04/2022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2807560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19/04/2022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1640274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CC58AD51-2261-43B7-BFA8-86C8A12BBA42}" type="datetimeFigureOut">
              <a:rPr lang="es-MX" smtClean="0"/>
              <a:t>19/04/2022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94426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CC58AD51-2261-43B7-BFA8-86C8A12BBA42}" type="datetimeFigureOut">
              <a:rPr lang="es-MX" smtClean="0"/>
              <a:t>19/04/2022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1593957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CC58AD51-2261-43B7-BFA8-86C8A12BBA42}" type="datetimeFigureOut">
              <a:rPr lang="es-MX" smtClean="0"/>
              <a:t>19/04/2022</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1609336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CC58AD51-2261-43B7-BFA8-86C8A12BBA42}" type="datetimeFigureOut">
              <a:rPr lang="es-MX" smtClean="0"/>
              <a:t>19/04/2022</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3366701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C58AD51-2261-43B7-BFA8-86C8A12BBA42}" type="datetimeFigureOut">
              <a:rPr lang="es-MX" smtClean="0"/>
              <a:t>19/04/2022</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3772913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C58AD51-2261-43B7-BFA8-86C8A12BBA42}" type="datetimeFigureOut">
              <a:rPr lang="es-MX" smtClean="0"/>
              <a:t>19/04/2022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2665440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C58AD51-2261-43B7-BFA8-86C8A12BBA42}" type="datetimeFigureOut">
              <a:rPr lang="es-MX" smtClean="0"/>
              <a:t>19/04/2022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56B9FE8-3E1B-4A60-A2A2-73A95FE49658}" type="slidenum">
              <a:rPr lang="es-MX" smtClean="0"/>
              <a:t>‹Nº›</a:t>
            </a:fld>
            <a:endParaRPr lang="es-MX"/>
          </a:p>
        </p:txBody>
      </p:sp>
    </p:spTree>
    <p:extLst>
      <p:ext uri="{BB962C8B-B14F-4D97-AF65-F5344CB8AC3E}">
        <p14:creationId xmlns:p14="http://schemas.microsoft.com/office/powerpoint/2010/main" val="240526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9000" b="-19000"/>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58AD51-2261-43B7-BFA8-86C8A12BBA42}" type="datetimeFigureOut">
              <a:rPr lang="es-MX" smtClean="0"/>
              <a:t>19/04/2022</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6B9FE8-3E1B-4A60-A2A2-73A95FE49658}" type="slidenum">
              <a:rPr lang="es-MX" smtClean="0"/>
              <a:t>‹Nº›</a:t>
            </a:fld>
            <a:endParaRPr lang="es-MX"/>
          </a:p>
        </p:txBody>
      </p:sp>
    </p:spTree>
    <p:extLst>
      <p:ext uri="{BB962C8B-B14F-4D97-AF65-F5344CB8AC3E}">
        <p14:creationId xmlns:p14="http://schemas.microsoft.com/office/powerpoint/2010/main" val="2155131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video" Target="https://www.youtube.com/embed/7ZS5itX94Fs?feature=oembed"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video" Target="https://www.youtube.com/embed/xK0P6CGWV58?feature=oembed"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9000" b="-19000"/>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217521" y="1139686"/>
            <a:ext cx="9144000" cy="1240669"/>
          </a:xfrm>
        </p:spPr>
        <p:txBody>
          <a:bodyPr>
            <a:noAutofit/>
          </a:bodyPr>
          <a:lstStyle/>
          <a:p>
            <a:r>
              <a:rPr lang="es-ES" sz="4400" dirty="0">
                <a:solidFill>
                  <a:schemeClr val="bg1"/>
                </a:solidFill>
                <a:latin typeface="Baskerville Old Face" panose="02020602080505020303" pitchFamily="18" charset="0"/>
              </a:rPr>
              <a:t>COMUNICACIÓN SOCIAL</a:t>
            </a:r>
            <a:endParaRPr lang="es-MX" sz="4400" dirty="0">
              <a:solidFill>
                <a:schemeClr val="bg1"/>
              </a:solidFill>
              <a:latin typeface="Baskerville Old Face" panose="02020602080505020303" pitchFamily="18" charset="0"/>
            </a:endParaRPr>
          </a:p>
        </p:txBody>
      </p:sp>
      <p:sp>
        <p:nvSpPr>
          <p:cNvPr id="3" name="Subtítulo 2"/>
          <p:cNvSpPr>
            <a:spLocks noGrp="1"/>
          </p:cNvSpPr>
          <p:nvPr>
            <p:ph type="subTitle" idx="1"/>
          </p:nvPr>
        </p:nvSpPr>
        <p:spPr>
          <a:xfrm>
            <a:off x="1524000" y="4593711"/>
            <a:ext cx="9144000" cy="1655762"/>
          </a:xfrm>
        </p:spPr>
        <p:txBody>
          <a:bodyPr/>
          <a:lstStyle/>
          <a:p>
            <a:r>
              <a:rPr lang="es-ES" dirty="0">
                <a:solidFill>
                  <a:srgbClr val="66FFFF"/>
                </a:solidFill>
                <a:latin typeface="Algerian" panose="04020705040A02060702" pitchFamily="82" charset="0"/>
              </a:rPr>
              <a:t>LENGUAJE ESCRITO</a:t>
            </a:r>
            <a:endParaRPr lang="es-MX" dirty="0">
              <a:solidFill>
                <a:srgbClr val="66FFFF"/>
              </a:solidFill>
              <a:latin typeface="Algerian" panose="04020705040A02060702" pitchFamily="82" charset="0"/>
            </a:endParaRPr>
          </a:p>
        </p:txBody>
      </p:sp>
    </p:spTree>
    <p:extLst>
      <p:ext uri="{BB962C8B-B14F-4D97-AF65-F5344CB8AC3E}">
        <p14:creationId xmlns:p14="http://schemas.microsoft.com/office/powerpoint/2010/main" val="4236154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BFC80C51-D4C3-4382-9831-0A9687F68C3A}"/>
              </a:ext>
            </a:extLst>
          </p:cNvPr>
          <p:cNvPicPr>
            <a:picLocks noChangeAspect="1"/>
          </p:cNvPicPr>
          <p:nvPr/>
        </p:nvPicPr>
        <p:blipFill rotWithShape="1">
          <a:blip r:embed="rId2"/>
          <a:srcRect l="33480" t="19888" r="34346" b="12832"/>
          <a:stretch/>
        </p:blipFill>
        <p:spPr>
          <a:xfrm>
            <a:off x="2782956" y="0"/>
            <a:ext cx="6738731" cy="6541739"/>
          </a:xfrm>
          <a:prstGeom prst="rect">
            <a:avLst/>
          </a:prstGeom>
        </p:spPr>
      </p:pic>
    </p:spTree>
    <p:extLst>
      <p:ext uri="{BB962C8B-B14F-4D97-AF65-F5344CB8AC3E}">
        <p14:creationId xmlns:p14="http://schemas.microsoft.com/office/powerpoint/2010/main" val="727566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BB68C1D-C695-4A30-B5B1-2F60B9B20FC5}"/>
              </a:ext>
            </a:extLst>
          </p:cNvPr>
          <p:cNvSpPr>
            <a:spLocks noGrp="1"/>
          </p:cNvSpPr>
          <p:nvPr>
            <p:ph type="title"/>
          </p:nvPr>
        </p:nvSpPr>
        <p:spPr/>
        <p:txBody>
          <a:bodyPr>
            <a:normAutofit/>
          </a:bodyPr>
          <a:lstStyle/>
          <a:p>
            <a:r>
              <a:rPr lang="es-ES" b="1" i="0" dirty="0">
                <a:solidFill>
                  <a:srgbClr val="0A0A0A"/>
                </a:solidFill>
                <a:effectLst/>
                <a:latin typeface="Montserrat"/>
              </a:rPr>
              <a:t>¿Qué aporta la comunicación oral al Trabajo social?</a:t>
            </a:r>
            <a:endParaRPr lang="es-MX" dirty="0"/>
          </a:p>
        </p:txBody>
      </p:sp>
      <p:sp>
        <p:nvSpPr>
          <p:cNvPr id="3" name="Marcador de contenido 2">
            <a:extLst>
              <a:ext uri="{FF2B5EF4-FFF2-40B4-BE49-F238E27FC236}">
                <a16:creationId xmlns:a16="http://schemas.microsoft.com/office/drawing/2014/main" id="{72EF22D3-2C16-4F6A-B7B6-F70EA4E89E9D}"/>
              </a:ext>
            </a:extLst>
          </p:cNvPr>
          <p:cNvSpPr>
            <a:spLocks noGrp="1"/>
          </p:cNvSpPr>
          <p:nvPr>
            <p:ph idx="1"/>
          </p:nvPr>
        </p:nvSpPr>
        <p:spPr/>
        <p:txBody>
          <a:bodyPr/>
          <a:lstStyle/>
          <a:p>
            <a:r>
              <a:rPr lang="es-ES" b="0" i="0" dirty="0">
                <a:effectLst/>
                <a:latin typeface="Montserrat"/>
              </a:rPr>
              <a:t>La comunicación oral debe ser una habilidad indispensable de todo profesional del </a:t>
            </a:r>
            <a:r>
              <a:rPr lang="es-ES" b="1" i="0" dirty="0">
                <a:effectLst/>
                <a:latin typeface="Montserrat"/>
              </a:rPr>
              <a:t>Trabajo Social</a:t>
            </a:r>
            <a:r>
              <a:rPr lang="es-ES" b="0" i="0" dirty="0">
                <a:effectLst/>
                <a:latin typeface="Montserrat"/>
              </a:rPr>
              <a:t>. Un buen manejo de la habilidad beneficia en una mejor intervención (en todos los niveles), ya que cuando las palabras vehiculan bien el dialogo, el entendimiento y la comprensión es mayor. Y un mayor entendimiento y comprensión hará enfocar mejor la consecución de objetivos, a dar respuesta a las necesidades de con quién intervenimos.</a:t>
            </a:r>
            <a:endParaRPr lang="es-MX" dirty="0"/>
          </a:p>
        </p:txBody>
      </p:sp>
    </p:spTree>
    <p:extLst>
      <p:ext uri="{BB962C8B-B14F-4D97-AF65-F5344CB8AC3E}">
        <p14:creationId xmlns:p14="http://schemas.microsoft.com/office/powerpoint/2010/main" val="1267481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978831-38B8-40DC-AC82-8DB5A7EA8C67}"/>
              </a:ext>
            </a:extLst>
          </p:cNvPr>
          <p:cNvSpPr>
            <a:spLocks noGrp="1"/>
          </p:cNvSpPr>
          <p:nvPr>
            <p:ph type="title"/>
          </p:nvPr>
        </p:nvSpPr>
        <p:spPr>
          <a:xfrm>
            <a:off x="361121" y="163075"/>
            <a:ext cx="10515600" cy="911133"/>
          </a:xfrm>
        </p:spPr>
        <p:txBody>
          <a:bodyPr>
            <a:normAutofit fontScale="90000"/>
          </a:bodyPr>
          <a:lstStyle/>
          <a:p>
            <a:r>
              <a:rPr lang="es-ES" b="1" i="0" dirty="0">
                <a:solidFill>
                  <a:srgbClr val="000000"/>
                </a:solidFill>
                <a:effectLst/>
                <a:latin typeface="Montserrat"/>
              </a:rPr>
              <a:t>La Comunicación Oral es una habilidad social.</a:t>
            </a:r>
            <a:endParaRPr lang="es-MX" dirty="0"/>
          </a:p>
        </p:txBody>
      </p:sp>
      <p:graphicFrame>
        <p:nvGraphicFramePr>
          <p:cNvPr id="4" name="Diagrama 3">
            <a:extLst>
              <a:ext uri="{FF2B5EF4-FFF2-40B4-BE49-F238E27FC236}">
                <a16:creationId xmlns:a16="http://schemas.microsoft.com/office/drawing/2014/main" id="{0BA577B0-8B42-4B33-9801-87389AA6A240}"/>
              </a:ext>
            </a:extLst>
          </p:cNvPr>
          <p:cNvGraphicFramePr/>
          <p:nvPr>
            <p:extLst>
              <p:ext uri="{D42A27DB-BD31-4B8C-83A1-F6EECF244321}">
                <p14:modId xmlns:p14="http://schemas.microsoft.com/office/powerpoint/2010/main" val="3781321693"/>
              </p:ext>
            </p:extLst>
          </p:nvPr>
        </p:nvGraphicFramePr>
        <p:xfrm>
          <a:off x="956364" y="1074208"/>
          <a:ext cx="11235635"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87126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E74BAF-E2F3-44F6-9C30-CF8BDE5FA66A}"/>
              </a:ext>
            </a:extLst>
          </p:cNvPr>
          <p:cNvSpPr>
            <a:spLocks noGrp="1"/>
          </p:cNvSpPr>
          <p:nvPr>
            <p:ph type="title"/>
          </p:nvPr>
        </p:nvSpPr>
        <p:spPr>
          <a:xfrm>
            <a:off x="838200" y="365126"/>
            <a:ext cx="10515600" cy="787814"/>
          </a:xfrm>
        </p:spPr>
        <p:txBody>
          <a:bodyPr>
            <a:normAutofit fontScale="90000"/>
          </a:bodyPr>
          <a:lstStyle/>
          <a:p>
            <a:r>
              <a:rPr lang="es-ES" b="1" i="0" dirty="0">
                <a:solidFill>
                  <a:srgbClr val="000000"/>
                </a:solidFill>
                <a:effectLst/>
                <a:latin typeface="Montserrat"/>
              </a:rPr>
              <a:t>¿Porqué es positiva para el Trabajo Social?</a:t>
            </a:r>
            <a:endParaRPr lang="es-MX" dirty="0"/>
          </a:p>
        </p:txBody>
      </p:sp>
      <p:graphicFrame>
        <p:nvGraphicFramePr>
          <p:cNvPr id="4" name="Diagrama 3">
            <a:extLst>
              <a:ext uri="{FF2B5EF4-FFF2-40B4-BE49-F238E27FC236}">
                <a16:creationId xmlns:a16="http://schemas.microsoft.com/office/drawing/2014/main" id="{E626B4BE-695E-4136-B14C-534CA193E0D3}"/>
              </a:ext>
            </a:extLst>
          </p:cNvPr>
          <p:cNvGraphicFramePr/>
          <p:nvPr>
            <p:extLst>
              <p:ext uri="{D42A27DB-BD31-4B8C-83A1-F6EECF244321}">
                <p14:modId xmlns:p14="http://schemas.microsoft.com/office/powerpoint/2010/main" val="3855150875"/>
              </p:ext>
            </p:extLst>
          </p:nvPr>
        </p:nvGraphicFramePr>
        <p:xfrm>
          <a:off x="203199" y="1152940"/>
          <a:ext cx="11790017"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67299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a 3">
            <a:extLst>
              <a:ext uri="{FF2B5EF4-FFF2-40B4-BE49-F238E27FC236}">
                <a16:creationId xmlns:a16="http://schemas.microsoft.com/office/drawing/2014/main" id="{55271285-BB04-4B7E-BAEB-5C47D94FDF4F}"/>
              </a:ext>
            </a:extLst>
          </p:cNvPr>
          <p:cNvGraphicFramePr/>
          <p:nvPr>
            <p:extLst>
              <p:ext uri="{D42A27DB-BD31-4B8C-83A1-F6EECF244321}">
                <p14:modId xmlns:p14="http://schemas.microsoft.com/office/powerpoint/2010/main" val="2606503469"/>
              </p:ext>
            </p:extLst>
          </p:nvPr>
        </p:nvGraphicFramePr>
        <p:xfrm>
          <a:off x="304800" y="357810"/>
          <a:ext cx="11396870" cy="57805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616151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FA13725-D415-4DE0-9789-E1FFA9DEF618}"/>
              </a:ext>
            </a:extLst>
          </p:cNvPr>
          <p:cNvSpPr>
            <a:spLocks noGrp="1"/>
          </p:cNvSpPr>
          <p:nvPr>
            <p:ph type="title"/>
          </p:nvPr>
        </p:nvSpPr>
        <p:spPr/>
        <p:txBody>
          <a:bodyPr>
            <a:normAutofit/>
          </a:bodyPr>
          <a:lstStyle/>
          <a:p>
            <a:r>
              <a:rPr lang="es-ES" b="1" i="0" u="sng" dirty="0">
                <a:solidFill>
                  <a:srgbClr val="2E2E2E"/>
                </a:solidFill>
                <a:effectLst/>
                <a:latin typeface="Roboto Slab"/>
              </a:rPr>
              <a:t>¿Por qué es importante la comunicación en Trabajo Social?</a:t>
            </a:r>
            <a:endParaRPr lang="es-MX" dirty="0"/>
          </a:p>
        </p:txBody>
      </p:sp>
      <p:graphicFrame>
        <p:nvGraphicFramePr>
          <p:cNvPr id="4" name="Diagrama 3">
            <a:extLst>
              <a:ext uri="{FF2B5EF4-FFF2-40B4-BE49-F238E27FC236}">
                <a16:creationId xmlns:a16="http://schemas.microsoft.com/office/drawing/2014/main" id="{0CEF3920-D0D9-4821-911C-213942950BAA}"/>
              </a:ext>
            </a:extLst>
          </p:cNvPr>
          <p:cNvGraphicFramePr/>
          <p:nvPr>
            <p:extLst>
              <p:ext uri="{D42A27DB-BD31-4B8C-83A1-F6EECF244321}">
                <p14:modId xmlns:p14="http://schemas.microsoft.com/office/powerpoint/2010/main" val="4130627130"/>
              </p:ext>
            </p:extLst>
          </p:nvPr>
        </p:nvGraphicFramePr>
        <p:xfrm>
          <a:off x="440634" y="1316013"/>
          <a:ext cx="10913166"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72857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9932F8B8-9AB5-4382-B3AA-40E6E8514929}"/>
              </a:ext>
            </a:extLst>
          </p:cNvPr>
          <p:cNvSpPr txBox="1"/>
          <p:nvPr/>
        </p:nvSpPr>
        <p:spPr>
          <a:xfrm>
            <a:off x="1126435" y="3777734"/>
            <a:ext cx="8825948" cy="523220"/>
          </a:xfrm>
          <a:prstGeom prst="rect">
            <a:avLst/>
          </a:prstGeom>
          <a:noFill/>
        </p:spPr>
        <p:txBody>
          <a:bodyPr wrap="square">
            <a:spAutoFit/>
          </a:bodyPr>
          <a:lstStyle/>
          <a:p>
            <a:endParaRPr lang="es-MX" sz="2800" dirty="0"/>
          </a:p>
        </p:txBody>
      </p:sp>
      <p:pic>
        <p:nvPicPr>
          <p:cNvPr id="2" name="Elementos multimedia en línea 1" title="habilidades sociales trabajo social">
            <a:hlinkClick r:id="" action="ppaction://media"/>
            <a:extLst>
              <a:ext uri="{FF2B5EF4-FFF2-40B4-BE49-F238E27FC236}">
                <a16:creationId xmlns:a16="http://schemas.microsoft.com/office/drawing/2014/main" id="{0BB1CBF9-F023-4587-9D86-67023977173A}"/>
              </a:ext>
            </a:extLst>
          </p:cNvPr>
          <p:cNvPicPr>
            <a:picLocks noRot="1" noChangeAspect="1"/>
          </p:cNvPicPr>
          <p:nvPr>
            <a:videoFile r:link="rId1"/>
          </p:nvPr>
        </p:nvPicPr>
        <p:blipFill>
          <a:blip r:embed="rId3"/>
          <a:stretch>
            <a:fillRect/>
          </a:stretch>
        </p:blipFill>
        <p:spPr>
          <a:xfrm>
            <a:off x="4826000" y="2711450"/>
            <a:ext cx="2540000" cy="1435100"/>
          </a:xfrm>
          <a:prstGeom prst="rect">
            <a:avLst/>
          </a:prstGeom>
        </p:spPr>
      </p:pic>
    </p:spTree>
    <p:extLst>
      <p:ext uri="{BB962C8B-B14F-4D97-AF65-F5344CB8AC3E}">
        <p14:creationId xmlns:p14="http://schemas.microsoft.com/office/powerpoint/2010/main" val="759643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lementos multimedia en línea 3" title="Habilidades comunicativas- 5 aspectos para mejorar las habilidades comunicativas">
            <a:hlinkClick r:id="" action="ppaction://media"/>
            <a:extLst>
              <a:ext uri="{FF2B5EF4-FFF2-40B4-BE49-F238E27FC236}">
                <a16:creationId xmlns:a16="http://schemas.microsoft.com/office/drawing/2014/main" id="{21A04602-4D4E-469D-8846-0875A26874DC}"/>
              </a:ext>
            </a:extLst>
          </p:cNvPr>
          <p:cNvPicPr>
            <a:picLocks noRot="1" noChangeAspect="1"/>
          </p:cNvPicPr>
          <p:nvPr>
            <a:videoFile r:link="rId1"/>
          </p:nvPr>
        </p:nvPicPr>
        <p:blipFill>
          <a:blip r:embed="rId3"/>
          <a:stretch>
            <a:fillRect/>
          </a:stretch>
        </p:blipFill>
        <p:spPr>
          <a:xfrm>
            <a:off x="251791" y="127022"/>
            <a:ext cx="11237844" cy="6349382"/>
          </a:xfrm>
          <a:prstGeom prst="rect">
            <a:avLst/>
          </a:prstGeom>
        </p:spPr>
      </p:pic>
    </p:spTree>
    <p:extLst>
      <p:ext uri="{BB962C8B-B14F-4D97-AF65-F5344CB8AC3E}">
        <p14:creationId xmlns:p14="http://schemas.microsoft.com/office/powerpoint/2010/main" val="3454388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423</TotalTime>
  <Words>894</Words>
  <Application>Microsoft Office PowerPoint</Application>
  <PresentationFormat>Panorámica</PresentationFormat>
  <Paragraphs>19</Paragraphs>
  <Slides>9</Slides>
  <Notes>0</Notes>
  <HiddenSlides>0</HiddenSlides>
  <MMClips>2</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9</vt:i4>
      </vt:variant>
    </vt:vector>
  </HeadingPairs>
  <TitlesOfParts>
    <vt:vector size="17" baseType="lpstr">
      <vt:lpstr>Algerian</vt:lpstr>
      <vt:lpstr>Arial</vt:lpstr>
      <vt:lpstr>Baskerville Old Face</vt:lpstr>
      <vt:lpstr>Calibri</vt:lpstr>
      <vt:lpstr>Calibri Light</vt:lpstr>
      <vt:lpstr>Montserrat</vt:lpstr>
      <vt:lpstr>Roboto Slab</vt:lpstr>
      <vt:lpstr>Tema de Office</vt:lpstr>
      <vt:lpstr>COMUNICACIÓN SOCIAL</vt:lpstr>
      <vt:lpstr>Presentación de PowerPoint</vt:lpstr>
      <vt:lpstr>¿Qué aporta la comunicación oral al Trabajo social?</vt:lpstr>
      <vt:lpstr>La Comunicación Oral es una habilidad social.</vt:lpstr>
      <vt:lpstr>¿Porqué es positiva para el Trabajo Social?</vt:lpstr>
      <vt:lpstr>Presentación de PowerPoint</vt:lpstr>
      <vt:lpstr>¿Por qué es importante la comunicación en Trabajo Social?</vt:lpstr>
      <vt:lpstr>Presentación de PowerPoint</vt:lpstr>
      <vt:lpstr>Presentación de PowerPoint</vt:lpstr>
    </vt:vector>
  </TitlesOfParts>
  <Company>Vermaris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lizbeth quezada</dc:creator>
  <cp:lastModifiedBy>lizbeth quezada</cp:lastModifiedBy>
  <cp:revision>88</cp:revision>
  <dcterms:created xsi:type="dcterms:W3CDTF">2020-05-14T14:52:52Z</dcterms:created>
  <dcterms:modified xsi:type="dcterms:W3CDTF">2022-04-19T20:55:10Z</dcterms:modified>
</cp:coreProperties>
</file>