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9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4" r:id="rId8"/>
    <p:sldId id="270" r:id="rId9"/>
    <p:sldId id="266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BC3D7576-59CB-40EB-9DF8-EFBBC318A18F}">
          <p14:sldIdLst>
            <p14:sldId id="256"/>
            <p14:sldId id="257"/>
            <p14:sldId id="258"/>
            <p14:sldId id="260"/>
            <p14:sldId id="259"/>
            <p14:sldId id="261"/>
            <p14:sldId id="264"/>
            <p14:sldId id="270"/>
            <p14:sldId id="26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lu Campos" initials="MC" lastIdx="1" clrIdx="0">
    <p:extLst>
      <p:ext uri="{19B8F6BF-5375-455C-9EA6-DF929625EA0E}">
        <p15:presenceInfo xmlns:p15="http://schemas.microsoft.com/office/powerpoint/2012/main" userId="9f4d01ed7f5b566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9" autoAdjust="0"/>
    <p:restoredTop sz="94660"/>
  </p:normalViewPr>
  <p:slideViewPr>
    <p:cSldViewPr snapToGrid="0">
      <p:cViewPr varScale="1">
        <p:scale>
          <a:sx n="80" d="100"/>
          <a:sy n="80" d="100"/>
        </p:scale>
        <p:origin x="162" y="140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rickwork-SD-R1acr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 useBgFill="1">
        <p:nvSpPr>
          <p:cNvPr id="13" name="Freeform 12"/>
          <p:cNvSpPr/>
          <p:nvPr/>
        </p:nvSpPr>
        <p:spPr>
          <a:xfrm>
            <a:off x="-8467" y="-16933"/>
            <a:ext cx="8754534" cy="6451600"/>
          </a:xfrm>
          <a:custGeom>
            <a:avLst/>
            <a:gdLst/>
            <a:ahLst/>
            <a:cxnLst/>
            <a:rect l="l" t="t" r="r" b="b"/>
            <a:pathLst>
              <a:path w="8754534" h="6451600">
                <a:moveTo>
                  <a:pt x="8373534" y="0"/>
                </a:moveTo>
                <a:lnTo>
                  <a:pt x="8754534" y="5994400"/>
                </a:lnTo>
                <a:lnTo>
                  <a:pt x="0" y="6451600"/>
                </a:lnTo>
                <a:lnTo>
                  <a:pt x="0" y="0"/>
                </a:lnTo>
                <a:lnTo>
                  <a:pt x="8373534" y="0"/>
                </a:lnTo>
                <a:close/>
              </a:path>
            </a:pathLst>
          </a:cu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Freeform 22"/>
          <p:cNvSpPr/>
          <p:nvPr/>
        </p:nvSpPr>
        <p:spPr>
          <a:xfrm>
            <a:off x="-10379" y="4445000"/>
            <a:ext cx="8464695" cy="1715811"/>
          </a:xfrm>
          <a:custGeom>
            <a:avLst/>
            <a:gdLst/>
            <a:ahLst/>
            <a:cxnLst/>
            <a:rect l="l" t="t" r="r" b="b"/>
            <a:pathLst>
              <a:path w="8428428" h="1878553">
                <a:moveTo>
                  <a:pt x="0" y="438229"/>
                </a:moveTo>
                <a:lnTo>
                  <a:pt x="8343246" y="0"/>
                </a:lnTo>
                <a:lnTo>
                  <a:pt x="8428428" y="1424838"/>
                </a:lnTo>
                <a:lnTo>
                  <a:pt x="7515" y="1878553"/>
                </a:lnTo>
                <a:lnTo>
                  <a:pt x="0" y="438229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Freeform 28"/>
          <p:cNvSpPr/>
          <p:nvPr/>
        </p:nvSpPr>
        <p:spPr>
          <a:xfrm>
            <a:off x="-2864" y="0"/>
            <a:ext cx="5811235" cy="321615"/>
          </a:xfrm>
          <a:custGeom>
            <a:avLst/>
            <a:gdLst/>
            <a:ahLst/>
            <a:cxnLst/>
            <a:rect l="l" t="t" r="r" b="b"/>
            <a:pathLst>
              <a:path w="5811235" h="321615">
                <a:moveTo>
                  <a:pt x="0" y="0"/>
                </a:moveTo>
                <a:lnTo>
                  <a:pt x="5811235" y="0"/>
                </a:lnTo>
                <a:lnTo>
                  <a:pt x="1" y="321615"/>
                </a:lnTo>
                <a:cubicBezTo>
                  <a:pt x="1" y="214410"/>
                  <a:pt x="0" y="107205"/>
                  <a:pt x="0" y="0"/>
                </a:cubicBez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Freeform 29"/>
          <p:cNvSpPr/>
          <p:nvPr/>
        </p:nvSpPr>
        <p:spPr>
          <a:xfrm rot="21420000">
            <a:off x="-170768" y="213023"/>
            <a:ext cx="8480534" cy="5746008"/>
          </a:xfrm>
          <a:custGeom>
            <a:avLst/>
            <a:gdLst/>
            <a:ahLst/>
            <a:cxnLst/>
            <a:rect l="l" t="t" r="r" b="b"/>
            <a:pathLst>
              <a:path w="11307378" h="5746008">
                <a:moveTo>
                  <a:pt x="11270997" y="0"/>
                </a:moveTo>
                <a:lnTo>
                  <a:pt x="11307378" y="5746008"/>
                </a:lnTo>
                <a:lnTo>
                  <a:pt x="1" y="574313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451416" y="668338"/>
            <a:ext cx="7533524" cy="2766528"/>
          </a:xfrm>
        </p:spPr>
        <p:txBody>
          <a:bodyPr anchor="b">
            <a:normAutofit/>
          </a:bodyPr>
          <a:lstStyle>
            <a:lvl1pPr algn="r">
              <a:defRPr sz="7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554462" y="3446830"/>
            <a:ext cx="7512060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3669071" y="4714242"/>
            <a:ext cx="4607740" cy="942356"/>
          </a:xfrm>
        </p:spPr>
        <p:txBody>
          <a:bodyPr/>
          <a:lstStyle>
            <a:lvl1pPr algn="ctr">
              <a:defRPr sz="4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5FFF37-100E-42D6-885C-183EB2886351}" type="datetimeFigureOut">
              <a:rPr lang="es-MX" smtClean="0"/>
              <a:t>30/03/2022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12134" y="4954635"/>
            <a:ext cx="2987069" cy="918361"/>
          </a:xfrm>
        </p:spPr>
        <p:txBody>
          <a:bodyPr vert="horz" lIns="91440" tIns="45720" rIns="91440" bIns="45720" rtlCol="0" anchor="ctr"/>
          <a:lstStyle>
            <a:lvl1pPr algn="r">
              <a:defRPr lang="en-US" sz="4200" dirty="0"/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7401518" y="3819948"/>
            <a:ext cx="680390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FADEA96-6091-4ADF-B5C0-6E6F2EF1B119}" type="slidenum">
              <a:rPr lang="es-MX" smtClean="0"/>
              <a:t>‹Nº›</a:t>
            </a:fld>
            <a:endParaRPr lang="es-MX"/>
          </a:p>
        </p:txBody>
      </p:sp>
      <p:sp>
        <p:nvSpPr>
          <p:cNvPr id="33" name="5-Point Star 32"/>
          <p:cNvSpPr/>
          <p:nvPr/>
        </p:nvSpPr>
        <p:spPr>
          <a:xfrm rot="21420000">
            <a:off x="3121951" y="5057183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4033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106333"/>
            <a:ext cx="7796031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4351" y="685800"/>
            <a:ext cx="7794385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4702923"/>
            <a:ext cx="7796046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FFF37-100E-42D6-885C-183EB2886351}" type="datetimeFigureOut">
              <a:rPr lang="es-MX" smtClean="0"/>
              <a:t>30/03/2022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DEA96-6091-4ADF-B5C0-6E6F2EF1B11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58888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77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4106333"/>
            <a:ext cx="7796047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FFF37-100E-42D6-885C-183EB2886351}" type="datetimeFigureOut">
              <a:rPr lang="es-MX" smtClean="0"/>
              <a:t>30/03/2022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DEA96-6091-4ADF-B5C0-6E6F2EF1B11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88334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99" y="685800"/>
            <a:ext cx="7143765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162698" y="3610032"/>
            <a:ext cx="6500967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4106334"/>
            <a:ext cx="779766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FFF37-100E-42D6-885C-183EB2886351}" type="datetimeFigureOut">
              <a:rPr lang="es-MX" smtClean="0"/>
              <a:t>30/03/2022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DEA96-6091-4ADF-B5C0-6E6F2EF1B119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Box 9"/>
          <p:cNvSpPr txBox="1"/>
          <p:nvPr/>
        </p:nvSpPr>
        <p:spPr>
          <a:xfrm>
            <a:off x="404280" y="88785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97147" y="290648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271181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1723855"/>
            <a:ext cx="7796030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4247468"/>
            <a:ext cx="7796030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FFF37-100E-42D6-885C-183EB2886351}" type="datetimeFigureOut">
              <a:rPr lang="es-MX" smtClean="0"/>
              <a:t>30/03/2022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DEA96-6091-4ADF-B5C0-6E6F2EF1B11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973144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6030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14352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4352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5967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175966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7785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27785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FFF37-100E-42D6-885C-183EB2886351}" type="datetimeFigureOut">
              <a:rPr lang="es-MX" smtClean="0"/>
              <a:t>30/03/2022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DEA96-6091-4ADF-B5C0-6E6F2EF1B11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59469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6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8880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4335" y="2063396"/>
            <a:ext cx="2482596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8880" y="4389288"/>
            <a:ext cx="2482596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805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176999" y="2063396"/>
            <a:ext cx="2482596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176998" y="4389286"/>
            <a:ext cx="2483655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670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26614" y="2063394"/>
            <a:ext cx="2482596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26614" y="4389284"/>
            <a:ext cx="2482596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FFF37-100E-42D6-885C-183EB2886351}" type="datetimeFigureOut">
              <a:rPr lang="es-MX" smtClean="0"/>
              <a:t>30/03/2022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DEA96-6091-4ADF-B5C0-6E6F2EF1B11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180169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2063396"/>
            <a:ext cx="7796030" cy="3311190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FFF37-100E-42D6-885C-183EB2886351}" type="datetimeFigureOut">
              <a:rPr lang="es-MX" smtClean="0"/>
              <a:t>30/03/2022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DEA96-6091-4ADF-B5C0-6E6F2EF1B11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531389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1896" y="685801"/>
            <a:ext cx="1698485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685801"/>
            <a:ext cx="5928323" cy="4688785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FFF37-100E-42D6-885C-183EB2886351}" type="datetimeFigureOut">
              <a:rPr lang="es-MX" smtClean="0"/>
              <a:t>30/03/2022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DEA96-6091-4ADF-B5C0-6E6F2EF1B11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79187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1" y="2063396"/>
            <a:ext cx="7796030" cy="331118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FFF37-100E-42D6-885C-183EB2886351}" type="datetimeFigureOut">
              <a:rPr lang="es-MX" smtClean="0"/>
              <a:t>30/03/2022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DEA96-6091-4ADF-B5C0-6E6F2EF1B11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75551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6030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3742267"/>
            <a:ext cx="7796030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FFF37-100E-42D6-885C-183EB2886351}" type="datetimeFigureOut">
              <a:rPr lang="es-MX" smtClean="0"/>
              <a:t>30/03/2022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DEA96-6091-4ADF-B5C0-6E6F2EF1B11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3989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7662" cy="115814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0" y="2063396"/>
            <a:ext cx="3816536" cy="3311189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495478" y="2063396"/>
            <a:ext cx="3814904" cy="3311189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FFF37-100E-42D6-885C-183EB2886351}" type="datetimeFigureOut">
              <a:rPr lang="es-MX" smtClean="0"/>
              <a:t>30/03/2022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DEA96-6091-4ADF-B5C0-6E6F2EF1B11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90892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6030" cy="115814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9569" y="2063396"/>
            <a:ext cx="3591317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514352" y="2861733"/>
            <a:ext cx="3816534" cy="2512852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5340" y="2063396"/>
            <a:ext cx="359667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495477" y="2861733"/>
            <a:ext cx="3816535" cy="2512852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FFF37-100E-42D6-885C-183EB2886351}" type="datetimeFigureOut">
              <a:rPr lang="es-MX" smtClean="0"/>
              <a:t>30/03/2022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DEA96-6091-4ADF-B5C0-6E6F2EF1B11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72954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FFF37-100E-42D6-885C-183EB2886351}" type="datetimeFigureOut">
              <a:rPr lang="es-MX" smtClean="0"/>
              <a:t>30/03/2022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DEA96-6091-4ADF-B5C0-6E6F2EF1B11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65304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FFF37-100E-42D6-885C-183EB2886351}" type="datetimeFigureOut">
              <a:rPr lang="es-MX" smtClean="0"/>
              <a:t>30/03/2022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DEA96-6091-4ADF-B5C0-6E6F2EF1B11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60488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232" y="685800"/>
            <a:ext cx="3095145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784600" y="685801"/>
            <a:ext cx="4525781" cy="468878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232" y="2709053"/>
            <a:ext cx="3095146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FFF37-100E-42D6-885C-183EB2886351}" type="datetimeFigureOut">
              <a:rPr lang="es-MX" smtClean="0"/>
              <a:t>30/03/2022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DEA96-6091-4ADF-B5C0-6E6F2EF1B11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2227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440817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47740" y="1"/>
            <a:ext cx="3162641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2709053"/>
            <a:ext cx="440817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FFF37-100E-42D6-885C-183EB2886351}" type="datetimeFigureOut">
              <a:rPr lang="es-MX" smtClean="0"/>
              <a:t>30/03/2022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DEA96-6091-4ADF-B5C0-6E6F2EF1B11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80881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rickwork-SD-R1acrop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19048" y="1"/>
            <a:ext cx="9004013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6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2063396"/>
            <a:ext cx="7797662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73562" y="5757334"/>
            <a:ext cx="283845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5FFF37-100E-42D6-885C-183EB2886351}" type="datetimeFigureOut">
              <a:rPr lang="es-MX" smtClean="0"/>
              <a:t>30/03/2022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1" y="5757334"/>
            <a:ext cx="412478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15341" y="5757334"/>
            <a:ext cx="68039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EFADEA96-6091-4ADF-B5C0-6E6F2EF1B11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57580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  <p:sldLayoutId id="2147483882" r:id="rId13"/>
    <p:sldLayoutId id="2147483883" r:id="rId14"/>
    <p:sldLayoutId id="2147483884" r:id="rId15"/>
    <p:sldLayoutId id="2147483885" r:id="rId16"/>
    <p:sldLayoutId id="214748388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sv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01051F-0EC5-4A03-B025-EC0E8428BC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1420000">
            <a:off x="-298591" y="-1773787"/>
            <a:ext cx="8152301" cy="4079504"/>
          </a:xfrm>
        </p:spPr>
        <p:txBody>
          <a:bodyPr>
            <a:noAutofit/>
          </a:bodyPr>
          <a:lstStyle/>
          <a:p>
            <a:r>
              <a:rPr lang="es-MX" sz="6600" dirty="0"/>
              <a:t>Centro de titulación  </a:t>
            </a:r>
            <a:r>
              <a:rPr lang="es-MX" sz="5400" dirty="0"/>
              <a:t>cacep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780ECF4-5265-49C2-96A6-081287DFAB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21420000">
            <a:off x="540431" y="2564313"/>
            <a:ext cx="7512060" cy="550333"/>
          </a:xfrm>
        </p:spPr>
        <p:txBody>
          <a:bodyPr/>
          <a:lstStyle/>
          <a:p>
            <a:r>
              <a:rPr lang="es-MX" dirty="0"/>
              <a:t>Acuerdo 286</a:t>
            </a: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14B933B3-D3FD-488B-8238-C33F3F57B79E}"/>
              </a:ext>
            </a:extLst>
          </p:cNvPr>
          <p:cNvGrpSpPr/>
          <p:nvPr/>
        </p:nvGrpSpPr>
        <p:grpSpPr>
          <a:xfrm>
            <a:off x="-399758" y="2707794"/>
            <a:ext cx="2840748" cy="2602208"/>
            <a:chOff x="-326148" y="2508940"/>
            <a:chExt cx="2995808" cy="2932721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BDD4C177-0648-407E-9536-E8E56DF45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0611">
              <a:off x="-326148" y="3301798"/>
              <a:ext cx="2995808" cy="2139863"/>
            </a:xfrm>
            <a:prstGeom prst="rect">
              <a:avLst/>
            </a:prstGeom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8465749D-4614-4E79-97F8-DDECCF643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72901">
              <a:off x="120319" y="2508940"/>
              <a:ext cx="2476105" cy="1768646"/>
            </a:xfrm>
            <a:prstGeom prst="rect">
              <a:avLst/>
            </a:prstGeom>
          </p:spPr>
        </p:pic>
      </p:grpSp>
      <p:pic>
        <p:nvPicPr>
          <p:cNvPr id="8" name="ctcacep-master">
            <a:hlinkClick r:id="" action="ppaction://media"/>
            <a:extLst>
              <a:ext uri="{FF2B5EF4-FFF2-40B4-BE49-F238E27FC236}">
                <a16:creationId xmlns:a16="http://schemas.microsoft.com/office/drawing/2014/main" id="{C7349E02-7907-4F09-9AC4-B2170999BC0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4098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 rot="21388670">
            <a:off x="1993655" y="2252528"/>
            <a:ext cx="3926041" cy="19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626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4848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contenido 7">
            <a:extLst>
              <a:ext uri="{FF2B5EF4-FFF2-40B4-BE49-F238E27FC236}">
                <a16:creationId xmlns:a16="http://schemas.microsoft.com/office/drawing/2014/main" id="{B9542E50-8159-400F-A15B-BF215B3AC06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79098" y="1677454"/>
            <a:ext cx="5114797" cy="416042"/>
          </a:xfrm>
        </p:spPr>
        <p:txBody>
          <a:bodyPr>
            <a:normAutofit lnSpcReduction="10000"/>
          </a:bodyPr>
          <a:lstStyle/>
          <a:p>
            <a:pPr algn="just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Necesidades del campo laboral 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6C09E9C7-2B49-413A-A4D5-E5095964571F}"/>
              </a:ext>
            </a:extLst>
          </p:cNvPr>
          <p:cNvSpPr txBox="1">
            <a:spLocks/>
          </p:cNvSpPr>
          <p:nvPr/>
        </p:nvSpPr>
        <p:spPr>
          <a:xfrm>
            <a:off x="495850" y="-464821"/>
            <a:ext cx="8648150" cy="25343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s-MX" sz="5400" dirty="0"/>
              <a:t>Centro de titulación cacep</a:t>
            </a:r>
          </a:p>
        </p:txBody>
      </p:sp>
      <p:sp>
        <p:nvSpPr>
          <p:cNvPr id="5" name="Marcador de contenido 7">
            <a:extLst>
              <a:ext uri="{FF2B5EF4-FFF2-40B4-BE49-F238E27FC236}">
                <a16:creationId xmlns:a16="http://schemas.microsoft.com/office/drawing/2014/main" id="{CB4BC472-24A8-4385-92FD-874150680A10}"/>
              </a:ext>
            </a:extLst>
          </p:cNvPr>
          <p:cNvSpPr txBox="1">
            <a:spLocks/>
          </p:cNvSpPr>
          <p:nvPr/>
        </p:nvSpPr>
        <p:spPr>
          <a:xfrm>
            <a:off x="179098" y="2310780"/>
            <a:ext cx="5114797" cy="416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Preparación profesional</a:t>
            </a:r>
          </a:p>
        </p:txBody>
      </p:sp>
      <p:sp>
        <p:nvSpPr>
          <p:cNvPr id="7" name="Marcador de contenido 7">
            <a:extLst>
              <a:ext uri="{FF2B5EF4-FFF2-40B4-BE49-F238E27FC236}">
                <a16:creationId xmlns:a16="http://schemas.microsoft.com/office/drawing/2014/main" id="{366DD26B-EA01-47F2-98FA-1843A599991D}"/>
              </a:ext>
            </a:extLst>
          </p:cNvPr>
          <p:cNvSpPr txBox="1">
            <a:spLocks/>
          </p:cNvSpPr>
          <p:nvPr/>
        </p:nvSpPr>
        <p:spPr>
          <a:xfrm>
            <a:off x="179098" y="3128633"/>
            <a:ext cx="5114797" cy="416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Educación integral.</a:t>
            </a:r>
          </a:p>
          <a:p>
            <a:pPr algn="just"/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arcador de contenido 7">
            <a:extLst>
              <a:ext uri="{FF2B5EF4-FFF2-40B4-BE49-F238E27FC236}">
                <a16:creationId xmlns:a16="http://schemas.microsoft.com/office/drawing/2014/main" id="{4F50925B-6F1F-4DA6-BDD2-7FA512A2B0B4}"/>
              </a:ext>
            </a:extLst>
          </p:cNvPr>
          <p:cNvSpPr txBox="1">
            <a:spLocks/>
          </p:cNvSpPr>
          <p:nvPr/>
        </p:nvSpPr>
        <p:spPr>
          <a:xfrm>
            <a:off x="179097" y="3544675"/>
            <a:ext cx="9793705" cy="8348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Desarrollo y aplicación de conocimientos, destrezas, </a:t>
            </a:r>
          </a:p>
          <a:p>
            <a:pPr algn="just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valores y actitudes.</a:t>
            </a:r>
          </a:p>
        </p:txBody>
      </p:sp>
      <p:sp>
        <p:nvSpPr>
          <p:cNvPr id="10" name="Marcador de contenido 7">
            <a:extLst>
              <a:ext uri="{FF2B5EF4-FFF2-40B4-BE49-F238E27FC236}">
                <a16:creationId xmlns:a16="http://schemas.microsoft.com/office/drawing/2014/main" id="{8B223158-B655-4119-B6A3-FE025533C289}"/>
              </a:ext>
            </a:extLst>
          </p:cNvPr>
          <p:cNvSpPr txBox="1">
            <a:spLocks/>
          </p:cNvSpPr>
          <p:nvPr/>
        </p:nvSpPr>
        <p:spPr>
          <a:xfrm>
            <a:off x="179097" y="4556484"/>
            <a:ext cx="8507703" cy="416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Ser ciudadanos críticos con responsabilidad social.</a:t>
            </a:r>
            <a:endParaRPr lang="es-MX" sz="1900" dirty="0"/>
          </a:p>
        </p:txBody>
      </p:sp>
    </p:spTree>
    <p:extLst>
      <p:ext uri="{BB962C8B-B14F-4D97-AF65-F5344CB8AC3E}">
        <p14:creationId xmlns:p14="http://schemas.microsoft.com/office/powerpoint/2010/main" val="242252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5" grpId="0"/>
      <p:bldP spid="7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112219B8-1418-4372-83C2-06AF8B81B2B4}"/>
              </a:ext>
            </a:extLst>
          </p:cNvPr>
          <p:cNvSpPr txBox="1">
            <a:spLocks/>
          </p:cNvSpPr>
          <p:nvPr/>
        </p:nvSpPr>
        <p:spPr>
          <a:xfrm>
            <a:off x="247925" y="-404663"/>
            <a:ext cx="8648150" cy="25343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s-MX" sz="5400" dirty="0"/>
              <a:t>Centro de titulación cacep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139FD660-1B9A-40BF-B0AE-3E0AB4AB289C}"/>
              </a:ext>
            </a:extLst>
          </p:cNvPr>
          <p:cNvGrpSpPr/>
          <p:nvPr/>
        </p:nvGrpSpPr>
        <p:grpSpPr>
          <a:xfrm>
            <a:off x="247925" y="1769784"/>
            <a:ext cx="8005738" cy="3276070"/>
            <a:chOff x="247925" y="1769784"/>
            <a:chExt cx="8005738" cy="3276070"/>
          </a:xfrm>
        </p:grpSpPr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489CFB26-BCEE-4106-8A50-89518D1195DE}"/>
                </a:ext>
              </a:extLst>
            </p:cNvPr>
            <p:cNvGrpSpPr/>
            <p:nvPr/>
          </p:nvGrpSpPr>
          <p:grpSpPr>
            <a:xfrm>
              <a:off x="247925" y="1769784"/>
              <a:ext cx="8005738" cy="3276070"/>
              <a:chOff x="247925" y="1769784"/>
              <a:chExt cx="8005738" cy="3276070"/>
            </a:xfrm>
          </p:grpSpPr>
          <p:sp>
            <p:nvSpPr>
              <p:cNvPr id="5" name="Rectángulo 4">
                <a:extLst>
                  <a:ext uri="{FF2B5EF4-FFF2-40B4-BE49-F238E27FC236}">
                    <a16:creationId xmlns:a16="http://schemas.microsoft.com/office/drawing/2014/main" id="{5FF5AB53-21DF-4B69-8022-8AA48679EC8B}"/>
                  </a:ext>
                </a:extLst>
              </p:cNvPr>
              <p:cNvSpPr/>
              <p:nvPr/>
            </p:nvSpPr>
            <p:spPr>
              <a:xfrm>
                <a:off x="589548" y="1769784"/>
                <a:ext cx="7134726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s-MX" dirty="0">
                    <a:latin typeface="Arial" panose="020B0604020202020204" pitchFamily="34" charset="0"/>
                    <a:cs typeface="Arial" panose="020B0604020202020204" pitchFamily="34" charset="0"/>
                  </a:rPr>
                  <a:t>Centro Capacitador y representante  de la Institución Evaluadora acreditada para llevar a cabo el proceso de </a:t>
                </a:r>
                <a:r>
                  <a:rPr lang="es-MX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Examen General de Acreditación de Licenciaturas al amparo del Acuerdo Secretarial 286. </a:t>
                </a:r>
              </a:p>
            </p:txBody>
          </p:sp>
          <p:grpSp>
            <p:nvGrpSpPr>
              <p:cNvPr id="11" name="Grupo 10">
                <a:extLst>
                  <a:ext uri="{FF2B5EF4-FFF2-40B4-BE49-F238E27FC236}">
                    <a16:creationId xmlns:a16="http://schemas.microsoft.com/office/drawing/2014/main" id="{1B383E80-2D70-4D5D-A5AD-6F99E2D52E73}"/>
                  </a:ext>
                </a:extLst>
              </p:cNvPr>
              <p:cNvGrpSpPr/>
              <p:nvPr/>
            </p:nvGrpSpPr>
            <p:grpSpPr>
              <a:xfrm>
                <a:off x="247925" y="3181204"/>
                <a:ext cx="8005738" cy="1864650"/>
                <a:chOff x="247925" y="3181204"/>
                <a:chExt cx="8005738" cy="1864650"/>
              </a:xfrm>
            </p:grpSpPr>
            <p:sp>
              <p:nvSpPr>
                <p:cNvPr id="7" name="Rectángulo 6">
                  <a:extLst>
                    <a:ext uri="{FF2B5EF4-FFF2-40B4-BE49-F238E27FC236}">
                      <a16:creationId xmlns:a16="http://schemas.microsoft.com/office/drawing/2014/main" id="{9F0FF55B-82D6-4047-9585-268D942C8DE0}"/>
                    </a:ext>
                  </a:extLst>
                </p:cNvPr>
                <p:cNvSpPr/>
                <p:nvPr/>
              </p:nvSpPr>
              <p:spPr>
                <a:xfrm>
                  <a:off x="247925" y="3181204"/>
                  <a:ext cx="294183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s-MX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Revalidación de estudios. </a:t>
                  </a:r>
                  <a:endParaRPr lang="es-MX" dirty="0"/>
                </a:p>
              </p:txBody>
            </p:sp>
            <p:sp>
              <p:nvSpPr>
                <p:cNvPr id="8" name="Rectángulo 7">
                  <a:extLst>
                    <a:ext uri="{FF2B5EF4-FFF2-40B4-BE49-F238E27FC236}">
                      <a16:creationId xmlns:a16="http://schemas.microsoft.com/office/drawing/2014/main" id="{2ABB6C88-8B3E-483F-AC5C-029EB2215597}"/>
                    </a:ext>
                  </a:extLst>
                </p:cNvPr>
                <p:cNvSpPr/>
                <p:nvPr/>
              </p:nvSpPr>
              <p:spPr>
                <a:xfrm>
                  <a:off x="308085" y="3584527"/>
                  <a:ext cx="7134725" cy="64633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es-MX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Procedimientos para la acreditación de conocimientos adquiridos en forma autodidacta.</a:t>
                  </a:r>
                </a:p>
              </p:txBody>
            </p:sp>
            <p:sp>
              <p:nvSpPr>
                <p:cNvPr id="9" name="Rectángulo 8">
                  <a:extLst>
                    <a:ext uri="{FF2B5EF4-FFF2-40B4-BE49-F238E27FC236}">
                      <a16:creationId xmlns:a16="http://schemas.microsoft.com/office/drawing/2014/main" id="{2DAAF283-F639-4344-88B1-3B0696B7D258}"/>
                    </a:ext>
                  </a:extLst>
                </p:cNvPr>
                <p:cNvSpPr/>
                <p:nvPr/>
              </p:nvSpPr>
              <p:spPr>
                <a:xfrm>
                  <a:off x="259956" y="4278920"/>
                  <a:ext cx="7993707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s-MX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Procedimientos para la acreditación a través de la experiencia       laboral. </a:t>
                  </a:r>
                  <a:endParaRPr lang="es-MX" dirty="0"/>
                </a:p>
              </p:txBody>
            </p:sp>
            <p:sp>
              <p:nvSpPr>
                <p:cNvPr id="10" name="Rectángulo 9">
                  <a:extLst>
                    <a:ext uri="{FF2B5EF4-FFF2-40B4-BE49-F238E27FC236}">
                      <a16:creationId xmlns:a16="http://schemas.microsoft.com/office/drawing/2014/main" id="{9F27E440-A412-45B4-872C-26D7D48D40DC}"/>
                    </a:ext>
                  </a:extLst>
                </p:cNvPr>
                <p:cNvSpPr/>
                <p:nvPr/>
              </p:nvSpPr>
              <p:spPr>
                <a:xfrm>
                  <a:off x="308085" y="4676522"/>
                  <a:ext cx="342914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just"/>
                  <a:r>
                    <a:rPr lang="es-MX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Obtención del título profesional.</a:t>
                  </a:r>
                </a:p>
              </p:txBody>
            </p:sp>
          </p:grpSp>
        </p:grpSp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A93C9D3F-E803-4C13-85DA-6BD922732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5829" y="2579080"/>
              <a:ext cx="1758604" cy="108599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34192667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8072068B-5719-49A3-B193-11B954537311}"/>
              </a:ext>
            </a:extLst>
          </p:cNvPr>
          <p:cNvSpPr txBox="1">
            <a:spLocks/>
          </p:cNvSpPr>
          <p:nvPr/>
        </p:nvSpPr>
        <p:spPr>
          <a:xfrm>
            <a:off x="247925" y="-657334"/>
            <a:ext cx="8648150" cy="25343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s-MX" sz="5400" dirty="0"/>
              <a:t>Centro de titulación cacep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9C3F87AD-6886-4A9C-8492-14FDE1FE4F8D}"/>
              </a:ext>
            </a:extLst>
          </p:cNvPr>
          <p:cNvSpPr txBox="1">
            <a:spLocks/>
          </p:cNvSpPr>
          <p:nvPr/>
        </p:nvSpPr>
        <p:spPr>
          <a:xfrm>
            <a:off x="132347" y="1422400"/>
            <a:ext cx="8373980" cy="335681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Las instancias que intervienen son:</a:t>
            </a:r>
          </a:p>
          <a:p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CTCACEP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: Institución capacitadora y representante de Instancia Evaluadora</a:t>
            </a:r>
          </a:p>
          <a:p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UNIVERSIDAD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: Institución Evaluadora</a:t>
            </a:r>
          </a:p>
          <a:p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DGAIR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: Acreditación y Titulación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MX" dirty="0"/>
          </a:p>
        </p:txBody>
      </p:sp>
      <p:pic>
        <p:nvPicPr>
          <p:cNvPr id="8" name="ctcacep-master">
            <a:hlinkClick r:id="" action="ppaction://media"/>
            <a:extLst>
              <a:ext uri="{FF2B5EF4-FFF2-40B4-BE49-F238E27FC236}">
                <a16:creationId xmlns:a16="http://schemas.microsoft.com/office/drawing/2014/main" id="{700F63A9-59A1-4CD6-9A0D-B58A8C9BE0D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0987" end="18597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58590" y="3840250"/>
            <a:ext cx="3056022" cy="15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276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280C5346-9FBD-43E6-A640-2FF72742214A}"/>
              </a:ext>
            </a:extLst>
          </p:cNvPr>
          <p:cNvSpPr txBox="1">
            <a:spLocks/>
          </p:cNvSpPr>
          <p:nvPr/>
        </p:nvSpPr>
        <p:spPr>
          <a:xfrm>
            <a:off x="247925" y="-693429"/>
            <a:ext cx="8648150" cy="25343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s-MX" sz="5400" dirty="0"/>
              <a:t>Centro de titulación cacep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F140E9D6-6660-4CF6-938E-735E2571504D}"/>
              </a:ext>
            </a:extLst>
          </p:cNvPr>
          <p:cNvSpPr txBox="1">
            <a:spLocks/>
          </p:cNvSpPr>
          <p:nvPr/>
        </p:nvSpPr>
        <p:spPr>
          <a:xfrm>
            <a:off x="247925" y="1185110"/>
            <a:ext cx="8442157" cy="4487779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s-MX" sz="4300" dirty="0">
                <a:latin typeface="Arial" panose="020B0604020202020204" pitchFamily="34" charset="0"/>
                <a:cs typeface="Arial" panose="020B0604020202020204" pitchFamily="34" charset="0"/>
              </a:rPr>
              <a:t>TÍtulos expedido por la SEP en todo el territorio Nacional son las siguientes Licenciaturas: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es-MX" sz="4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4300" dirty="0">
                <a:latin typeface="Arial" panose="020B0604020202020204" pitchFamily="34" charset="0"/>
                <a:cs typeface="Arial" panose="020B0604020202020204" pitchFamily="34" charset="0"/>
              </a:rPr>
              <a:t>Derecho</a:t>
            </a:r>
          </a:p>
          <a:p>
            <a:r>
              <a:rPr lang="es-MX" sz="4300" dirty="0">
                <a:latin typeface="Arial" panose="020B0604020202020204" pitchFamily="34" charset="0"/>
                <a:cs typeface="Arial" panose="020B0604020202020204" pitchFamily="34" charset="0"/>
              </a:rPr>
              <a:t>Pedagogía</a:t>
            </a:r>
          </a:p>
          <a:p>
            <a:r>
              <a:rPr lang="es-MX" sz="4300" dirty="0">
                <a:latin typeface="Arial" panose="020B0604020202020204" pitchFamily="34" charset="0"/>
                <a:cs typeface="Arial" panose="020B0604020202020204" pitchFamily="34" charset="0"/>
              </a:rPr>
              <a:t>Mercadotecnia</a:t>
            </a:r>
          </a:p>
          <a:p>
            <a:r>
              <a:rPr lang="es-MX" sz="4300" dirty="0">
                <a:latin typeface="Arial" panose="020B0604020202020204" pitchFamily="34" charset="0"/>
                <a:cs typeface="Arial" panose="020B0604020202020204" pitchFamily="34" charset="0"/>
              </a:rPr>
              <a:t>Comercio y Negocios Internacionales</a:t>
            </a:r>
          </a:p>
          <a:p>
            <a:r>
              <a:rPr lang="es-MX" sz="4300" dirty="0">
                <a:latin typeface="Arial" panose="020B0604020202020204" pitchFamily="34" charset="0"/>
                <a:cs typeface="Arial" panose="020B0604020202020204" pitchFamily="34" charset="0"/>
              </a:rPr>
              <a:t>Administración</a:t>
            </a:r>
          </a:p>
          <a:p>
            <a:r>
              <a:rPr lang="es-MX" sz="4300" dirty="0">
                <a:latin typeface="Arial" panose="020B0604020202020204" pitchFamily="34" charset="0"/>
                <a:cs typeface="Arial" panose="020B0604020202020204" pitchFamily="34" charset="0"/>
              </a:rPr>
              <a:t>Contaduría</a:t>
            </a:r>
          </a:p>
          <a:p>
            <a:r>
              <a:rPr lang="es-MX" sz="4300" dirty="0">
                <a:latin typeface="Arial" panose="020B0604020202020204" pitchFamily="34" charset="0"/>
                <a:cs typeface="Arial" panose="020B0604020202020204" pitchFamily="34" charset="0"/>
              </a:rPr>
              <a:t>Ingeniería Industrial</a:t>
            </a:r>
          </a:p>
          <a:p>
            <a:r>
              <a:rPr lang="es-MX" sz="4300" dirty="0">
                <a:latin typeface="Arial" panose="020B0604020202020204" pitchFamily="34" charset="0"/>
                <a:cs typeface="Arial" panose="020B0604020202020204" pitchFamily="34" charset="0"/>
              </a:rPr>
              <a:t>Ingeniería Computacional</a:t>
            </a:r>
          </a:p>
          <a:p>
            <a:r>
              <a:rPr lang="es-MX" sz="4300" dirty="0">
                <a:latin typeface="Arial" panose="020B0604020202020204" pitchFamily="34" charset="0"/>
                <a:cs typeface="Arial" panose="020B0604020202020204" pitchFamily="34" charset="0"/>
              </a:rPr>
              <a:t>Educación Preescolar</a:t>
            </a:r>
          </a:p>
          <a:p>
            <a:endParaRPr lang="es-MX" sz="4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dirty="0"/>
          </a:p>
        </p:txBody>
      </p:sp>
      <p:pic>
        <p:nvPicPr>
          <p:cNvPr id="7" name="ctcacep-master">
            <a:hlinkClick r:id="" action="ppaction://media"/>
            <a:extLst>
              <a:ext uri="{FF2B5EF4-FFF2-40B4-BE49-F238E27FC236}">
                <a16:creationId xmlns:a16="http://schemas.microsoft.com/office/drawing/2014/main" id="{3ED817A7-CE29-44E0-A0DB-152E7571158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8166" end="4331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13142" y="2286001"/>
            <a:ext cx="4076940" cy="2213810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35646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775224ED-E2CE-4491-9F2B-38209E16DC92}"/>
              </a:ext>
            </a:extLst>
          </p:cNvPr>
          <p:cNvSpPr txBox="1">
            <a:spLocks/>
          </p:cNvSpPr>
          <p:nvPr/>
        </p:nvSpPr>
        <p:spPr>
          <a:xfrm>
            <a:off x="259957" y="-609202"/>
            <a:ext cx="8648150" cy="25343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s-MX" sz="5400" dirty="0"/>
              <a:t>Centro de titulación cacep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C1BE033-8455-4B5D-BFB7-A788EE1929C4}"/>
              </a:ext>
            </a:extLst>
          </p:cNvPr>
          <p:cNvSpPr/>
          <p:nvPr/>
        </p:nvSpPr>
        <p:spPr>
          <a:xfrm>
            <a:off x="345418" y="1331312"/>
            <a:ext cx="26263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 Procedimiento: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C32C221D-5A43-47D3-AFBC-464BACEE26F4}"/>
              </a:ext>
            </a:extLst>
          </p:cNvPr>
          <p:cNvSpPr/>
          <p:nvPr/>
        </p:nvSpPr>
        <p:spPr>
          <a:xfrm>
            <a:off x="259957" y="2089302"/>
            <a:ext cx="29225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Curso de 3 a 6, meses. 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4A30D32D-C548-4DFA-AC71-B8FA62F03ABB}"/>
              </a:ext>
            </a:extLst>
          </p:cNvPr>
          <p:cNvSpPr/>
          <p:nvPr/>
        </p:nvSpPr>
        <p:spPr>
          <a:xfrm>
            <a:off x="261194" y="2622821"/>
            <a:ext cx="24994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50 horas de estudio</a:t>
            </a:r>
          </a:p>
          <a:p>
            <a:pPr>
              <a:buClr>
                <a:schemeClr val="accent1"/>
              </a:buClr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0FEBA1FA-A1A0-4DD8-ADB6-3A4B8D23A89B}"/>
              </a:ext>
            </a:extLst>
          </p:cNvPr>
          <p:cNvSpPr/>
          <p:nvPr/>
        </p:nvSpPr>
        <p:spPr>
          <a:xfrm>
            <a:off x="257471" y="3187928"/>
            <a:ext cx="37176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Acceso a plataforma exclusiva, </a:t>
            </a:r>
          </a:p>
          <a:p>
            <a:pPr>
              <a:buClr>
                <a:schemeClr val="accent1"/>
              </a:buClr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5876C576-F11E-433C-904B-13DFF0F7D10F}"/>
              </a:ext>
            </a:extLst>
          </p:cNvPr>
          <p:cNvSpPr/>
          <p:nvPr/>
        </p:nvSpPr>
        <p:spPr>
          <a:xfrm>
            <a:off x="259957" y="4286554"/>
            <a:ext cx="40767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Evaluación escrita  300 preguntas, </a:t>
            </a:r>
          </a:p>
          <a:p>
            <a:pPr>
              <a:buClr>
                <a:schemeClr val="accent1"/>
              </a:buClr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F198823E-F8CB-4BB7-BC63-BDC8003277D0}"/>
              </a:ext>
            </a:extLst>
          </p:cNvPr>
          <p:cNvSpPr/>
          <p:nvPr/>
        </p:nvSpPr>
        <p:spPr>
          <a:xfrm>
            <a:off x="259957" y="3753035"/>
            <a:ext cx="71160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Memoria descriptiva, Currículo vitae y un Portafolio de evidencia.</a:t>
            </a:r>
          </a:p>
          <a:p>
            <a:pPr>
              <a:buClr>
                <a:schemeClr val="accent1"/>
              </a:buClr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1BF1D391-AA39-4895-8BC3-67F0918F2318}"/>
              </a:ext>
            </a:extLst>
          </p:cNvPr>
          <p:cNvSpPr/>
          <p:nvPr/>
        </p:nvSpPr>
        <p:spPr>
          <a:xfrm>
            <a:off x="284020" y="4840212"/>
            <a:ext cx="50642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Evaluación oral sobre su experiencia laboral.</a:t>
            </a:r>
          </a:p>
          <a:p>
            <a:pPr>
              <a:buClr>
                <a:schemeClr val="accent1"/>
              </a:buClr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1"/>
              </a:buClr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ctcacep-master">
            <a:hlinkClick r:id="" action="ppaction://media"/>
            <a:extLst>
              <a:ext uri="{FF2B5EF4-FFF2-40B4-BE49-F238E27FC236}">
                <a16:creationId xmlns:a16="http://schemas.microsoft.com/office/drawing/2014/main" id="{1E77F5A1-CD91-4424-8B84-11CE7A9C5C6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9334" end="16729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45567" y="1078862"/>
            <a:ext cx="4875509" cy="214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50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0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tcacep-master">
            <a:hlinkClick r:id="" action="ppaction://media"/>
            <a:extLst>
              <a:ext uri="{FF2B5EF4-FFF2-40B4-BE49-F238E27FC236}">
                <a16:creationId xmlns:a16="http://schemas.microsoft.com/office/drawing/2014/main" id="{9535ECF3-EB6D-4177-A348-07D59BCCEBF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3383" end="7031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8680626" cy="561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9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6C582340-A51D-4237-8601-FC72BAB06864}"/>
              </a:ext>
            </a:extLst>
          </p:cNvPr>
          <p:cNvSpPr txBox="1">
            <a:spLocks/>
          </p:cNvSpPr>
          <p:nvPr/>
        </p:nvSpPr>
        <p:spPr>
          <a:xfrm>
            <a:off x="372982" y="-621233"/>
            <a:ext cx="8648150" cy="25343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s-MX" sz="5400" dirty="0"/>
              <a:t>Centro de titulación cacep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8DD4B737-22DB-454F-B5FC-322F33BC0D4E}"/>
              </a:ext>
            </a:extLst>
          </p:cNvPr>
          <p:cNvSpPr/>
          <p:nvPr/>
        </p:nvSpPr>
        <p:spPr>
          <a:xfrm>
            <a:off x="929439" y="645925"/>
            <a:ext cx="7285122" cy="3835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b="1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lang="es-MX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b="1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lang="es-MX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b="1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lang="es-MX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MX" sz="14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Oportunidad de acreditar y certificar el bachillerato en un tiempo máximo de 6 meses, que sean mayores de 18 años en dos modalidades.</a:t>
            </a:r>
            <a:endParaRPr lang="es-MX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MX" sz="14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lang="es-MX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MX" sz="1400" b="1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Primera Opción. -</a:t>
            </a:r>
            <a:r>
              <a:rPr lang="es-MX" sz="14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Por experiencia laboral, personal que ya labora y tiene la necesidad de obtenerlo podrá hacerlo</a:t>
            </a:r>
            <a:endParaRPr lang="es-MX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MX" sz="14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lang="es-MX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MX" sz="1400" b="1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Segunda Opción. -</a:t>
            </a:r>
            <a:r>
              <a:rPr lang="es-MX" sz="14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Bachillerato con un curso virtual, con acceso a una plataforma que dirigirá su aprendizaje a los tiempos del alumno. </a:t>
            </a:r>
            <a:endParaRPr lang="es-MX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MX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7928A48-873A-45FC-BC72-C15DFFE3752A}"/>
              </a:ext>
            </a:extLst>
          </p:cNvPr>
          <p:cNvSpPr/>
          <p:nvPr/>
        </p:nvSpPr>
        <p:spPr>
          <a:xfrm>
            <a:off x="3298324" y="1160723"/>
            <a:ext cx="2138278" cy="3737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b="1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BACHILLERATOS</a:t>
            </a:r>
            <a:endParaRPr lang="es-MX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3939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tcacep-master">
            <a:hlinkClick r:id="" action="ppaction://media"/>
            <a:extLst>
              <a:ext uri="{FF2B5EF4-FFF2-40B4-BE49-F238E27FC236}">
                <a16:creationId xmlns:a16="http://schemas.microsoft.com/office/drawing/2014/main" id="{7BC059EB-734D-4FE1-9110-E14D11FA9B9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2786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5007" y="686457"/>
            <a:ext cx="6412829" cy="328974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37792F5-C8A5-486B-ABB1-40FC5CE13373}"/>
              </a:ext>
            </a:extLst>
          </p:cNvPr>
          <p:cNvSpPr txBox="1"/>
          <p:nvPr/>
        </p:nvSpPr>
        <p:spPr>
          <a:xfrm>
            <a:off x="-775920" y="5018872"/>
            <a:ext cx="5905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MX" sz="1600" b="1" dirty="0">
              <a:latin typeface="Arial Black" panose="020B0A040201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355AA53-34EB-439A-9C14-C0AF3BF5BB90}"/>
              </a:ext>
            </a:extLst>
          </p:cNvPr>
          <p:cNvSpPr txBox="1"/>
          <p:nvPr/>
        </p:nvSpPr>
        <p:spPr>
          <a:xfrm>
            <a:off x="5009518" y="4084820"/>
            <a:ext cx="29098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b="1" dirty="0">
                <a:solidFill>
                  <a:srgbClr val="C00000"/>
                </a:solidFill>
                <a:latin typeface="Arial Black" panose="020B0A04020102020204" pitchFamily="34" charset="0"/>
              </a:rPr>
              <a:t>Teléfono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11C4810-0290-487C-8CEB-6E64828B6EA1}"/>
              </a:ext>
            </a:extLst>
          </p:cNvPr>
          <p:cNvSpPr txBox="1"/>
          <p:nvPr/>
        </p:nvSpPr>
        <p:spPr>
          <a:xfrm>
            <a:off x="4150104" y="4792706"/>
            <a:ext cx="48693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5560140989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    2216503895</a:t>
            </a:r>
          </a:p>
          <a:p>
            <a:pPr algn="ctr"/>
            <a:endParaRPr lang="es-MX" sz="1200" b="1" dirty="0">
              <a:latin typeface="Arial Black" panose="020B0A04020102020204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BF5BD56-24EB-4F27-8B86-5913D4CB46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770" y="4961480"/>
            <a:ext cx="868218" cy="815421"/>
          </a:xfrm>
          <a:prstGeom prst="rect">
            <a:avLst/>
          </a:prstGeom>
        </p:spPr>
      </p:pic>
      <p:pic>
        <p:nvPicPr>
          <p:cNvPr id="14" name="Gráfico 13" descr="Teléfono">
            <a:extLst>
              <a:ext uri="{FF2B5EF4-FFF2-40B4-BE49-F238E27FC236}">
                <a16:creationId xmlns:a16="http://schemas.microsoft.com/office/drawing/2014/main" id="{342B0487-5A80-4FE0-99BD-22E9009144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57643" y="4736228"/>
            <a:ext cx="477166" cy="47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63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vento principal">
  <a:themeElements>
    <a:clrScheme name="Evento principal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Evento principal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vento principal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TM04033927[[fn=Evento principal]]</Template>
  <TotalTime>433</TotalTime>
  <Words>299</Words>
  <Application>Microsoft Office PowerPoint</Application>
  <PresentationFormat>Presentación en pantalla (4:3)</PresentationFormat>
  <Paragraphs>55</Paragraphs>
  <Slides>9</Slides>
  <Notes>0</Notes>
  <HiddenSlides>0</HiddenSlides>
  <MMClips>6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4" baseType="lpstr">
      <vt:lpstr>Arial</vt:lpstr>
      <vt:lpstr>Arial Black</vt:lpstr>
      <vt:lpstr>Calibri</vt:lpstr>
      <vt:lpstr>Impact</vt:lpstr>
      <vt:lpstr>Evento principal</vt:lpstr>
      <vt:lpstr>Centro de titulación  cacep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Corporativo académico Colins de estudios profesionales</dc:title>
  <dc:creator>USER</dc:creator>
  <cp:lastModifiedBy>ellison fargoso</cp:lastModifiedBy>
  <cp:revision>35</cp:revision>
  <dcterms:created xsi:type="dcterms:W3CDTF">2021-07-06T13:13:43Z</dcterms:created>
  <dcterms:modified xsi:type="dcterms:W3CDTF">2022-03-30T15:01:36Z</dcterms:modified>
</cp:coreProperties>
</file>