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24/03/2022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4464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24/03/2022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0584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24/03/2022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4615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24/03/2022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3551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24/03/2022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761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24/03/2022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5493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24/03/2022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7323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24/03/2022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8876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24/03/2022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5609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24/03/2022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7321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24/03/2022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7173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3978-39DA-4D1A-8354-B0051C7D71DF}" type="datetimeFigureOut">
              <a:rPr lang="es-MX" smtClean="0"/>
              <a:t>24/03/2022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29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RgYEPZ4qdGM?feature=oembed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56574" y="901146"/>
            <a:ext cx="9144000" cy="1299277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40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SALUD MENTAL</a:t>
            </a:r>
            <a:endParaRPr lang="es-MX" sz="4000" dirty="0">
              <a:solidFill>
                <a:schemeClr val="accent1">
                  <a:lumMod val="40000"/>
                  <a:lumOff val="6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2197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3CFFC6-6532-4050-9A8C-E5BE52098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MX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equipos realicen un taller para controlar las emociones y el estrés en adultos mayores.</a:t>
            </a:r>
            <a:endParaRPr lang="es-MX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Deberás crear:</a:t>
            </a:r>
            <a:endParaRPr lang="es-MX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Título del taller</a:t>
            </a:r>
            <a:endParaRPr lang="es-MX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Objetivo general</a:t>
            </a:r>
            <a:endParaRPr lang="es-MX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Objetivo específico</a:t>
            </a:r>
            <a:endParaRPr lang="es-MX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Introducción </a:t>
            </a:r>
            <a:endParaRPr lang="es-MX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39F48B0-1337-4A70-A40B-EF45F6B3DB06}"/>
              </a:ext>
            </a:extLst>
          </p:cNvPr>
          <p:cNvSpPr txBox="1"/>
          <p:nvPr/>
        </p:nvSpPr>
        <p:spPr>
          <a:xfrm>
            <a:off x="2014331" y="68103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https://www.youtube.com/watch?v=cgEnBkmcpuQ</a:t>
            </a:r>
          </a:p>
        </p:txBody>
      </p:sp>
    </p:spTree>
    <p:extLst>
      <p:ext uri="{BB962C8B-B14F-4D97-AF65-F5344CB8AC3E}">
        <p14:creationId xmlns:p14="http://schemas.microsoft.com/office/powerpoint/2010/main" val="713778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s multimedia en línea 2" title="LA SALUD MENTAL EN LOS JÓVENES | Documental">
            <a:hlinkClick r:id="" action="ppaction://media"/>
            <a:extLst>
              <a:ext uri="{FF2B5EF4-FFF2-40B4-BE49-F238E27FC236}">
                <a16:creationId xmlns:a16="http://schemas.microsoft.com/office/drawing/2014/main" id="{A701EA75-136E-4EEC-8968-49D295B1853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6017" y="44660"/>
            <a:ext cx="11343628" cy="6409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3454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cadillo: ovalado 2">
            <a:extLst>
              <a:ext uri="{FF2B5EF4-FFF2-40B4-BE49-F238E27FC236}">
                <a16:creationId xmlns:a16="http://schemas.microsoft.com/office/drawing/2014/main" id="{EEC4F480-6B63-461A-AC00-AB436F3D4F55}"/>
              </a:ext>
            </a:extLst>
          </p:cNvPr>
          <p:cNvSpPr/>
          <p:nvPr/>
        </p:nvSpPr>
        <p:spPr>
          <a:xfrm>
            <a:off x="159026" y="198783"/>
            <a:ext cx="11714922" cy="5844208"/>
          </a:xfrm>
          <a:prstGeom prst="wedgeEllipse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7F07A93-5C71-4FD1-AD9A-AEED824CE921}"/>
              </a:ext>
            </a:extLst>
          </p:cNvPr>
          <p:cNvSpPr txBox="1"/>
          <p:nvPr/>
        </p:nvSpPr>
        <p:spPr>
          <a:xfrm>
            <a:off x="1258956" y="1789332"/>
            <a:ext cx="967408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/>
              <a:t>Cuando hablamos de salud mental nos referimos a nuestro estado de bienestar biológico, psíquico, social y espiritual. La salud mental es fruto de todos los aspectos de la vida cotidiana, porque no solo depende de factores físicos sino en gran parte de factores psicológicos y ambientales. En este sentido, se puede decir que las personas somos muy vulnerables, ya que estamos expuestos a sufrir un problema de salud mental en cualquier momento de nuestras vidas. A lo largo de la vida, el establecimiento de vínculos afectivos es fundamental, mientras que el aislamiento, la falta de estímulos o el estrés causado por hechos como la enfermedad o la muerte de un ser querido, pueden predisponer a la depresión y otros trastornos. 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18077238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cadillo: ovalado 2">
            <a:extLst>
              <a:ext uri="{FF2B5EF4-FFF2-40B4-BE49-F238E27FC236}">
                <a16:creationId xmlns:a16="http://schemas.microsoft.com/office/drawing/2014/main" id="{EEC4F480-6B63-461A-AC00-AB436F3D4F55}"/>
              </a:ext>
            </a:extLst>
          </p:cNvPr>
          <p:cNvSpPr/>
          <p:nvPr/>
        </p:nvSpPr>
        <p:spPr>
          <a:xfrm>
            <a:off x="159026" y="198783"/>
            <a:ext cx="11714922" cy="5844208"/>
          </a:xfrm>
          <a:prstGeom prst="wedgeEllipse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0CD1280-1452-41A1-8470-BA6003B14E16}"/>
              </a:ext>
            </a:extLst>
          </p:cNvPr>
          <p:cNvSpPr txBox="1"/>
          <p:nvPr/>
        </p:nvSpPr>
        <p:spPr>
          <a:xfrm>
            <a:off x="2146852" y="1509525"/>
            <a:ext cx="824285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/>
              <a:t>Las personas pueden estar expuestas a otros factores de riesgo, como un nivel social y económico bajo, la angustia que puede provocar el trabajo precario y el paro, la exigencia a adaptarse a los cambios que suponen las nuevas tecnologías y el desarraigo que comporta la inmigración. Y estos son, sin duda, fenómenos crecientes. El consumo y abuso de sustancias adictivas tiene la capacidad de contribuir de forma significativa a un envejecimiento acelerado y puede ser en un porcentaje elevado desencadenante de graves trastornos mentales.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7099709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cadillo: ovalado 2">
            <a:extLst>
              <a:ext uri="{FF2B5EF4-FFF2-40B4-BE49-F238E27FC236}">
                <a16:creationId xmlns:a16="http://schemas.microsoft.com/office/drawing/2014/main" id="{EEC4F480-6B63-461A-AC00-AB436F3D4F55}"/>
              </a:ext>
            </a:extLst>
          </p:cNvPr>
          <p:cNvSpPr/>
          <p:nvPr/>
        </p:nvSpPr>
        <p:spPr>
          <a:xfrm>
            <a:off x="159026" y="198783"/>
            <a:ext cx="11714922" cy="5844208"/>
          </a:xfrm>
          <a:prstGeom prst="wedgeEllipse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EC40E5D-142B-477E-AE17-4AC8D6212958}"/>
              </a:ext>
            </a:extLst>
          </p:cNvPr>
          <p:cNvSpPr txBox="1"/>
          <p:nvPr/>
        </p:nvSpPr>
        <p:spPr>
          <a:xfrm>
            <a:off x="2107095" y="1043395"/>
            <a:ext cx="8216347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/>
              <a:t>Las diferentes problemáticas que presentan las personas con alguna enfermedad mental y la heterogeneidad de criterios usados para su definición, hacen que dentro del colectivo de la salud mental nos encontremos ante diferentes perfiles con características y necesidades muy diversas. Por ello, es fundamental delimitar correctamente esta población con el fin de identificar sus necesidades y poder diseñar programas de atención y soporte en la comunidad, ya que debido a la gravedad de sus trastornos y al déficit de funcionamiento social que los acompaña, debe constituir un grupo de interés prioritario, tanto de servicios sanitarios como de dispositivos sociales de apoyo.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1813540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cadillo: ovalado 2">
            <a:extLst>
              <a:ext uri="{FF2B5EF4-FFF2-40B4-BE49-F238E27FC236}">
                <a16:creationId xmlns:a16="http://schemas.microsoft.com/office/drawing/2014/main" id="{EEC4F480-6B63-461A-AC00-AB436F3D4F55}"/>
              </a:ext>
            </a:extLst>
          </p:cNvPr>
          <p:cNvSpPr/>
          <p:nvPr/>
        </p:nvSpPr>
        <p:spPr>
          <a:xfrm>
            <a:off x="159026" y="198783"/>
            <a:ext cx="11714922" cy="5844208"/>
          </a:xfrm>
          <a:prstGeom prst="wedgeEllipse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9645AD6-45E8-464C-B1B4-FF84BB172FB0}"/>
              </a:ext>
            </a:extLst>
          </p:cNvPr>
          <p:cNvSpPr txBox="1"/>
          <p:nvPr/>
        </p:nvSpPr>
        <p:spPr>
          <a:xfrm>
            <a:off x="2968487" y="1043395"/>
            <a:ext cx="609600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/>
              <a:t>Las necesidades y problemáticas son, por tanto, múltiples y variadas. Como ciudadanos que son, comparten con el resto de la población problemáticas y necesidades comunes (alimentación, higiene, salud, alojamiento, seguridad, convivencia, afecto, sexualidad, apoyo social y familiar, trabajo, etc.). Y además presentan dificultades y necesidades específicas vinculadas a la problemática psiquiátrica y psicosocial peculiar de este colectivo. 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3699805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cadillo: ovalado 2">
            <a:extLst>
              <a:ext uri="{FF2B5EF4-FFF2-40B4-BE49-F238E27FC236}">
                <a16:creationId xmlns:a16="http://schemas.microsoft.com/office/drawing/2014/main" id="{EEC4F480-6B63-461A-AC00-AB436F3D4F55}"/>
              </a:ext>
            </a:extLst>
          </p:cNvPr>
          <p:cNvSpPr/>
          <p:nvPr/>
        </p:nvSpPr>
        <p:spPr>
          <a:xfrm>
            <a:off x="159026" y="198783"/>
            <a:ext cx="11714922" cy="5844208"/>
          </a:xfrm>
          <a:prstGeom prst="wedgeEllipse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BD320A6-DA22-4F44-BB81-AB47A7FC329A}"/>
              </a:ext>
            </a:extLst>
          </p:cNvPr>
          <p:cNvSpPr txBox="1"/>
          <p:nvPr/>
        </p:nvSpPr>
        <p:spPr>
          <a:xfrm>
            <a:off x="1762539" y="1412727"/>
            <a:ext cx="898497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/>
              <a:t>El trastorno mental se produce a raíz de una alteración que repercute sobre los procedimientos afectivos y cognitivos del desarrollo. Se traduce en dificultades para razonar, alteraciones del comportamiento, impedimentos para comprender la realidad y para adaptarse a diversas situaciones. Resulta importante mencionar que los trastornos mentales pueden ser consecuencia de factores biológicos (ya sean de orden genético, neurológico u otros), ambientales o psicológicos. Por eso requieren de un abordaje interdisciplinario enfocado a mejorar la calidad de vida del sujeto.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95444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cadillo: ovalado 2">
            <a:extLst>
              <a:ext uri="{FF2B5EF4-FFF2-40B4-BE49-F238E27FC236}">
                <a16:creationId xmlns:a16="http://schemas.microsoft.com/office/drawing/2014/main" id="{EEC4F480-6B63-461A-AC00-AB436F3D4F55}"/>
              </a:ext>
            </a:extLst>
          </p:cNvPr>
          <p:cNvSpPr/>
          <p:nvPr/>
        </p:nvSpPr>
        <p:spPr>
          <a:xfrm>
            <a:off x="159026" y="198783"/>
            <a:ext cx="11714922" cy="5844208"/>
          </a:xfrm>
          <a:prstGeom prst="wedgeEllipse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1018A5D-B63A-488E-97D7-6AAFB747A0B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565" t="34195" r="34457" b="29458"/>
          <a:stretch/>
        </p:blipFill>
        <p:spPr>
          <a:xfrm>
            <a:off x="2438398" y="815009"/>
            <a:ext cx="6904383" cy="455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6484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0AE08350-310B-451E-A8AC-6F9A19B7BC1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000" t="25108" r="37174" b="10319"/>
          <a:stretch/>
        </p:blipFill>
        <p:spPr>
          <a:xfrm>
            <a:off x="1205948" y="305007"/>
            <a:ext cx="7553739" cy="6483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8715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cadillo: ovalado 2">
            <a:extLst>
              <a:ext uri="{FF2B5EF4-FFF2-40B4-BE49-F238E27FC236}">
                <a16:creationId xmlns:a16="http://schemas.microsoft.com/office/drawing/2014/main" id="{EEC4F480-6B63-461A-AC00-AB436F3D4F55}"/>
              </a:ext>
            </a:extLst>
          </p:cNvPr>
          <p:cNvSpPr/>
          <p:nvPr/>
        </p:nvSpPr>
        <p:spPr>
          <a:xfrm>
            <a:off x="159026" y="159027"/>
            <a:ext cx="11714922" cy="5883964"/>
          </a:xfrm>
          <a:prstGeom prst="wedgeEllipseCallout">
            <a:avLst>
              <a:gd name="adj1" fmla="val -41647"/>
              <a:gd name="adj2" fmla="val 5506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5793511-4BE5-4D58-A4A9-611202408DC2}"/>
              </a:ext>
            </a:extLst>
          </p:cNvPr>
          <p:cNvSpPr txBox="1"/>
          <p:nvPr/>
        </p:nvSpPr>
        <p:spPr>
          <a:xfrm>
            <a:off x="2093843" y="815009"/>
            <a:ext cx="9395792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TRASTORNOS COGNITIVOS </a:t>
            </a:r>
          </a:p>
          <a:p>
            <a:endParaRPr lang="es-ES" dirty="0"/>
          </a:p>
          <a:p>
            <a:r>
              <a:rPr lang="es-ES" dirty="0"/>
              <a:t>Delirium </a:t>
            </a:r>
          </a:p>
          <a:p>
            <a:endParaRPr lang="es-ES" dirty="0"/>
          </a:p>
          <a:p>
            <a:r>
              <a:rPr lang="es-ES" dirty="0"/>
              <a:t>Es un estado de confusión marcado (desorientación, pensamiento extraño, “visiones”, etc.) y normalmente de aparición repentina y reversible que no se explica por la existencia de una demencia previa o en desarrollo. La alteración se presenta en un corto período de tiempo (habitualmente en horas o días) y tiende a fluctuar a lo largo del día. Hay demostración a través de la historia, de la exploración física y de las pruebas de laboratorio de que la alteración es un efecto fisiológico directo de una enfermedad médica.</a:t>
            </a:r>
          </a:p>
          <a:p>
            <a:endParaRPr lang="es-ES" dirty="0"/>
          </a:p>
          <a:p>
            <a:r>
              <a:rPr lang="es-ES" dirty="0"/>
              <a:t>Tratamiento </a:t>
            </a:r>
          </a:p>
          <a:p>
            <a:endParaRPr lang="es-ES" dirty="0"/>
          </a:p>
          <a:p>
            <a:r>
              <a:rPr lang="es-ES" dirty="0"/>
              <a:t>El delirium está ocasionado por otras causas orgánicas como una infección, intoxicación, consumo de fármacos o abstinencia de una sustancia como el alcohol. Algunas demencias pueden relacionarse con trastornos de la tiroides o con déficits vitamínicos. Hay pues que tratar esas causas.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896623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688</Words>
  <Application>Microsoft Office PowerPoint</Application>
  <PresentationFormat>Panorámica</PresentationFormat>
  <Paragraphs>22</Paragraphs>
  <Slides>11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Footlight MT Light</vt:lpstr>
      <vt:lpstr>Tema de Office</vt:lpstr>
      <vt:lpstr>SALUD MENTAL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Vermaris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ORGANIZACIÓN Y PROMOCIÓN SOCIAL</dc:title>
  <dc:creator>lizbeth quezada</dc:creator>
  <cp:lastModifiedBy>lizbeth quezada</cp:lastModifiedBy>
  <cp:revision>59</cp:revision>
  <dcterms:created xsi:type="dcterms:W3CDTF">2020-05-14T17:14:04Z</dcterms:created>
  <dcterms:modified xsi:type="dcterms:W3CDTF">2022-03-25T04:52:55Z</dcterms:modified>
</cp:coreProperties>
</file>