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6" r:id="rId1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03/06/2022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524464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03/06/2022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860584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03/06/2022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644615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C5BD3978-39DA-4D1A-8354-B0051C7D71DF}" type="datetimeFigureOut">
              <a:rPr lang="es-MX" smtClean="0"/>
              <a:t>03/06/2022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86355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C5BD3978-39DA-4D1A-8354-B0051C7D71DF}" type="datetimeFigureOut">
              <a:rPr lang="es-MX" smtClean="0"/>
              <a:t>03/06/2022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92761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C5BD3978-39DA-4D1A-8354-B0051C7D71DF}" type="datetimeFigureOut">
              <a:rPr lang="es-MX" smtClean="0"/>
              <a:t>03/06/2022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363549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C5BD3978-39DA-4D1A-8354-B0051C7D71DF}" type="datetimeFigureOut">
              <a:rPr lang="es-MX" smtClean="0"/>
              <a:t>03/06/2022</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427323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C5BD3978-39DA-4D1A-8354-B0051C7D71DF}" type="datetimeFigureOut">
              <a:rPr lang="es-MX" smtClean="0"/>
              <a:t>03/06/2022</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232887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5BD3978-39DA-4D1A-8354-B0051C7D71DF}" type="datetimeFigureOut">
              <a:rPr lang="es-MX" smtClean="0"/>
              <a:t>03/06/2022</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165609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5BD3978-39DA-4D1A-8354-B0051C7D71DF}" type="datetimeFigureOut">
              <a:rPr lang="es-MX" smtClean="0"/>
              <a:t>03/06/2022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3477321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C5BD3978-39DA-4D1A-8354-B0051C7D71DF}" type="datetimeFigureOut">
              <a:rPr lang="es-MX" smtClean="0"/>
              <a:t>03/06/2022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D3CC8818-FF1C-473C-81C7-2EFDA8A9AE0D}" type="slidenum">
              <a:rPr lang="es-MX" smtClean="0"/>
              <a:t>‹Nº›</a:t>
            </a:fld>
            <a:endParaRPr lang="es-MX"/>
          </a:p>
        </p:txBody>
      </p:sp>
    </p:spTree>
    <p:extLst>
      <p:ext uri="{BB962C8B-B14F-4D97-AF65-F5344CB8AC3E}">
        <p14:creationId xmlns:p14="http://schemas.microsoft.com/office/powerpoint/2010/main" val="1947173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9000" b="-19000"/>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D3978-39DA-4D1A-8354-B0051C7D71DF}" type="datetimeFigureOut">
              <a:rPr lang="es-MX" smtClean="0"/>
              <a:t>03/06/2022</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CC8818-FF1C-473C-81C7-2EFDA8A9AE0D}" type="slidenum">
              <a:rPr lang="es-MX" smtClean="0"/>
              <a:t>‹Nº›</a:t>
            </a:fld>
            <a:endParaRPr lang="es-MX"/>
          </a:p>
        </p:txBody>
      </p:sp>
    </p:spTree>
    <p:extLst>
      <p:ext uri="{BB962C8B-B14F-4D97-AF65-F5344CB8AC3E}">
        <p14:creationId xmlns:p14="http://schemas.microsoft.com/office/powerpoint/2010/main" val="2042918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QmFTLHbp1As?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9000" b="-1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356574" y="901146"/>
            <a:ext cx="9144000" cy="1299277"/>
          </a:xfrm>
        </p:spPr>
        <p:txBody>
          <a:bodyPr>
            <a:normAutofit/>
          </a:bodyPr>
          <a:lstStyle/>
          <a:p>
            <a:pPr>
              <a:lnSpc>
                <a:spcPct val="107000"/>
              </a:lnSpc>
              <a:spcAft>
                <a:spcPts val="800"/>
              </a:spcAft>
            </a:pPr>
            <a:r>
              <a:rPr lang="es-MX" sz="4000" b="1" dirty="0">
                <a:solidFill>
                  <a:schemeClr val="accent1">
                    <a:lumMod val="40000"/>
                    <a:lumOff val="60000"/>
                  </a:schemeClr>
                </a:solidFill>
                <a:effectLst/>
                <a:latin typeface="Footlight MT Light" panose="0204060206030A020304" pitchFamily="18" charset="0"/>
                <a:ea typeface="Calibri" panose="020F0502020204030204" pitchFamily="34" charset="0"/>
                <a:cs typeface="Times New Roman" panose="02020603050405020304" pitchFamily="18" charset="0"/>
              </a:rPr>
              <a:t>SALUD MENTAL</a:t>
            </a:r>
            <a:endParaRPr lang="es-MX" sz="4000" dirty="0">
              <a:solidFill>
                <a:schemeClr val="accent1">
                  <a:lumMod val="40000"/>
                  <a:lumOff val="6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ángulo 3">
            <a:extLst>
              <a:ext uri="{FF2B5EF4-FFF2-40B4-BE49-F238E27FC236}">
                <a16:creationId xmlns:a16="http://schemas.microsoft.com/office/drawing/2014/main" id="{C62429D2-3CBA-4EFF-9FA7-1A3D458C559D}"/>
              </a:ext>
            </a:extLst>
          </p:cNvPr>
          <p:cNvSpPr/>
          <p:nvPr/>
        </p:nvSpPr>
        <p:spPr>
          <a:xfrm>
            <a:off x="739020" y="4372065"/>
            <a:ext cx="10713959" cy="923330"/>
          </a:xfrm>
          <a:prstGeom prst="rect">
            <a:avLst/>
          </a:prstGeom>
          <a:noFill/>
        </p:spPr>
        <p:txBody>
          <a:bodyPr wrap="none" lIns="91440" tIns="45720" rIns="91440" bIns="45720">
            <a:spAutoFit/>
          </a:bodyPr>
          <a:lstStyle/>
          <a:p>
            <a:pPr algn="ctr"/>
            <a:r>
              <a:rPr lang="es-ES" sz="5400" b="1" cap="none" spc="0" dirty="0">
                <a:ln w="6600">
                  <a:solidFill>
                    <a:schemeClr val="accent2"/>
                  </a:solidFill>
                  <a:prstDash val="solid"/>
                </a:ln>
                <a:solidFill>
                  <a:srgbClr val="FFFFFF"/>
                </a:solidFill>
                <a:effectLst>
                  <a:outerShdw dist="38100" dir="2700000" algn="tl" rotWithShape="0">
                    <a:schemeClr val="accent2"/>
                  </a:outerShdw>
                </a:effectLst>
              </a:rPr>
              <a:t>VINCULACIÓN CON TRABAJO SOCIAL</a:t>
            </a:r>
          </a:p>
        </p:txBody>
      </p:sp>
    </p:spTree>
    <p:extLst>
      <p:ext uri="{BB962C8B-B14F-4D97-AF65-F5344CB8AC3E}">
        <p14:creationId xmlns:p14="http://schemas.microsoft.com/office/powerpoint/2010/main" val="32902197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31848FE8-252D-4D6F-BA0E-F4B994C9ABFB}"/>
              </a:ext>
            </a:extLst>
          </p:cNvPr>
          <p:cNvSpPr txBox="1"/>
          <p:nvPr/>
        </p:nvSpPr>
        <p:spPr>
          <a:xfrm>
            <a:off x="1245704" y="1245705"/>
            <a:ext cx="8799444" cy="3416320"/>
          </a:xfrm>
          <a:prstGeom prst="rect">
            <a:avLst/>
          </a:prstGeom>
          <a:noFill/>
        </p:spPr>
        <p:txBody>
          <a:bodyPr wrap="square">
            <a:spAutoFit/>
          </a:bodyPr>
          <a:lstStyle/>
          <a:p>
            <a:r>
              <a:rPr lang="es-ES" dirty="0"/>
              <a:t>Las enfermedades mentales normalmente son acompañadas por la cronicidad lo que produce la aparición de consecuencias sociales a las cuales debemos estar atentos los trabajadores sociales. </a:t>
            </a:r>
          </a:p>
          <a:p>
            <a:endParaRPr lang="es-ES" dirty="0"/>
          </a:p>
          <a:p>
            <a:r>
              <a:rPr lang="es-ES" dirty="0"/>
              <a:t>Estas consecuencias son definidas por la OMS como deficiencias, discapacidades y minusvalías las cuales dificultan las actividades diarias y la integración social favoreciendo una dependencia. </a:t>
            </a:r>
          </a:p>
          <a:p>
            <a:endParaRPr lang="es-ES" dirty="0"/>
          </a:p>
          <a:p>
            <a:r>
              <a:rPr lang="es-ES" dirty="0"/>
              <a:t>En la intervención que debe ser llevada a cabo se debe valorar a la persona, su contexto, sus situaciones sociales, especialmente las de desventaja y la discapacidad. También la participación. Además de cambiar el estigma que la sociedad tiene sobre los enfermos mentales. </a:t>
            </a:r>
            <a:endParaRPr lang="es-MX" dirty="0"/>
          </a:p>
        </p:txBody>
      </p:sp>
    </p:spTree>
    <p:extLst>
      <p:ext uri="{BB962C8B-B14F-4D97-AF65-F5344CB8AC3E}">
        <p14:creationId xmlns:p14="http://schemas.microsoft.com/office/powerpoint/2010/main" val="1807723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7" name="CuadroTexto 6">
            <a:extLst>
              <a:ext uri="{FF2B5EF4-FFF2-40B4-BE49-F238E27FC236}">
                <a16:creationId xmlns:a16="http://schemas.microsoft.com/office/drawing/2014/main" id="{B9DC452F-FE2E-47A3-9DD4-68EFA820ADD8}"/>
              </a:ext>
            </a:extLst>
          </p:cNvPr>
          <p:cNvSpPr txBox="1"/>
          <p:nvPr/>
        </p:nvSpPr>
        <p:spPr>
          <a:xfrm>
            <a:off x="2054087" y="1724153"/>
            <a:ext cx="7089913" cy="2862322"/>
          </a:xfrm>
          <a:prstGeom prst="rect">
            <a:avLst/>
          </a:prstGeom>
          <a:noFill/>
        </p:spPr>
        <p:txBody>
          <a:bodyPr wrap="square">
            <a:spAutoFit/>
          </a:bodyPr>
          <a:lstStyle/>
          <a:p>
            <a:r>
              <a:rPr lang="es-ES" dirty="0"/>
              <a:t>Las medidas de protección y los recursos al alcance del enfermo mental para su pleno desarrollo tanto personal como en la comunidad, son sanitarios y sociales, y pretenden eliminar todo tipo de obstáculo que impida la plena participación y la inclusión en la vida social, logrando la aceptación social de este colectivo por parte de la comunidad. Pero es necesario hacer referencia a los mecanismos jurídicos específicos cuyo objeto son los enfermos mentales, sobre todo cuando este marco normativo es la base de la actuación profesional del trabajador social. No podemos olvidar, que toda actuación profesional está regida por una legislación que es necesario, cuanto menos, mencionar. </a:t>
            </a:r>
            <a:endParaRPr lang="es-MX" dirty="0"/>
          </a:p>
        </p:txBody>
      </p:sp>
    </p:spTree>
    <p:extLst>
      <p:ext uri="{BB962C8B-B14F-4D97-AF65-F5344CB8AC3E}">
        <p14:creationId xmlns:p14="http://schemas.microsoft.com/office/powerpoint/2010/main" val="1414339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solidFill>
                <a:schemeClr val="tx1"/>
              </a:solidFill>
            </a:endParaRPr>
          </a:p>
        </p:txBody>
      </p:sp>
      <p:sp>
        <p:nvSpPr>
          <p:cNvPr id="7" name="CuadroTexto 6">
            <a:extLst>
              <a:ext uri="{FF2B5EF4-FFF2-40B4-BE49-F238E27FC236}">
                <a16:creationId xmlns:a16="http://schemas.microsoft.com/office/drawing/2014/main" id="{DC56D22D-BB05-414B-A2AF-7335CB7D6F9C}"/>
              </a:ext>
            </a:extLst>
          </p:cNvPr>
          <p:cNvSpPr txBox="1"/>
          <p:nvPr/>
        </p:nvSpPr>
        <p:spPr>
          <a:xfrm>
            <a:off x="1510748" y="1704923"/>
            <a:ext cx="8481391" cy="2585323"/>
          </a:xfrm>
          <a:prstGeom prst="rect">
            <a:avLst/>
          </a:prstGeom>
          <a:noFill/>
        </p:spPr>
        <p:txBody>
          <a:bodyPr wrap="square">
            <a:spAutoFit/>
          </a:bodyPr>
          <a:lstStyle/>
          <a:p>
            <a:r>
              <a:rPr lang="es-ES" dirty="0"/>
              <a:t>En el ámbito de la salud mental el profesional de la intervención social, tiene a su disposición determinados recursos, ya sean dispositivos, económicos o humanos para lograr la plena integración del individuo en la comunidad. A veces, estos recursos, están encaminados a proteger al paciente y pese a tener una base claramente jurídica es el trabajador social quien inicia o paraliza estos procedimientos en pro del bienestar de la persona. Hablamos de procedimientos tales como la discapacidad, la dependencia, la incapacitación o el internamiento. Procedimientos más habituales en la salud mental que en otros ámbitos y es por este motivo considero necesario, al menos, saber conceptualizarlos. </a:t>
            </a:r>
            <a:endParaRPr lang="es-MX" dirty="0"/>
          </a:p>
        </p:txBody>
      </p:sp>
    </p:spTree>
    <p:extLst>
      <p:ext uri="{BB962C8B-B14F-4D97-AF65-F5344CB8AC3E}">
        <p14:creationId xmlns:p14="http://schemas.microsoft.com/office/powerpoint/2010/main" val="945691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7" name="CuadroTexto 6">
            <a:extLst>
              <a:ext uri="{FF2B5EF4-FFF2-40B4-BE49-F238E27FC236}">
                <a16:creationId xmlns:a16="http://schemas.microsoft.com/office/drawing/2014/main" id="{BC3DE657-AE45-4D56-AC4F-0EC64AF56843}"/>
              </a:ext>
            </a:extLst>
          </p:cNvPr>
          <p:cNvSpPr txBox="1"/>
          <p:nvPr/>
        </p:nvSpPr>
        <p:spPr>
          <a:xfrm>
            <a:off x="1643270" y="1724153"/>
            <a:ext cx="7500730" cy="2585323"/>
          </a:xfrm>
          <a:prstGeom prst="rect">
            <a:avLst/>
          </a:prstGeom>
          <a:noFill/>
        </p:spPr>
        <p:txBody>
          <a:bodyPr wrap="square">
            <a:spAutoFit/>
          </a:bodyPr>
          <a:lstStyle/>
          <a:p>
            <a:r>
              <a:rPr lang="es-ES" dirty="0"/>
              <a:t>La dependencia se define como "el estado de carácter permanente en que se encuentran las personas que, por razones derivadas de la edad, la enfermedad o la discapacidad, y ligadas a la falta o a la pérdida de autonomía física, mental, intelectual o sensorial, precisan de la atención de otra u otras personas o ayudas importantes para realizar actividades básicas de la vida diaria o, en el caso de las personas con discapacidad intelectual o enfermedad mental, de otros apoyos para su autonomía personal". Esta definición la encontramos en la ley 39/2006, de 14 de diciembre, de Promoción de la Autonomía Personal y Atención a las personas en situación de dependencia. </a:t>
            </a:r>
            <a:endParaRPr lang="es-MX" dirty="0"/>
          </a:p>
        </p:txBody>
      </p:sp>
      <p:sp>
        <p:nvSpPr>
          <p:cNvPr id="9" name="CuadroTexto 8">
            <a:extLst>
              <a:ext uri="{FF2B5EF4-FFF2-40B4-BE49-F238E27FC236}">
                <a16:creationId xmlns:a16="http://schemas.microsoft.com/office/drawing/2014/main" id="{5F4C5648-3ABF-4F3B-A350-542ABEDA19D8}"/>
              </a:ext>
            </a:extLst>
          </p:cNvPr>
          <p:cNvSpPr txBox="1"/>
          <p:nvPr/>
        </p:nvSpPr>
        <p:spPr>
          <a:xfrm>
            <a:off x="3896139" y="645145"/>
            <a:ext cx="6096000" cy="400110"/>
          </a:xfrm>
          <a:prstGeom prst="rect">
            <a:avLst/>
          </a:prstGeom>
          <a:noFill/>
        </p:spPr>
        <p:txBody>
          <a:bodyPr wrap="square">
            <a:spAutoFit/>
          </a:bodyPr>
          <a:lstStyle/>
          <a:p>
            <a:r>
              <a:rPr lang="es-ES" sz="2000" dirty="0">
                <a:latin typeface="Bahnschrift" panose="020B0502040204020203" pitchFamily="34" charset="0"/>
              </a:rPr>
              <a:t>DEPENDENCIA</a:t>
            </a:r>
            <a:endParaRPr lang="es-MX" sz="2000" dirty="0">
              <a:latin typeface="Bahnschrift" panose="020B0502040204020203" pitchFamily="34" charset="0"/>
            </a:endParaRPr>
          </a:p>
        </p:txBody>
      </p:sp>
    </p:spTree>
    <p:extLst>
      <p:ext uri="{BB962C8B-B14F-4D97-AF65-F5344CB8AC3E}">
        <p14:creationId xmlns:p14="http://schemas.microsoft.com/office/powerpoint/2010/main" val="16351272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D56F2341-1B19-4BE8-A010-03376E73033D}"/>
              </a:ext>
            </a:extLst>
          </p:cNvPr>
          <p:cNvSpPr txBox="1"/>
          <p:nvPr/>
        </p:nvSpPr>
        <p:spPr>
          <a:xfrm>
            <a:off x="1404730" y="1309445"/>
            <a:ext cx="6096000" cy="1754326"/>
          </a:xfrm>
          <a:prstGeom prst="rect">
            <a:avLst/>
          </a:prstGeom>
          <a:noFill/>
        </p:spPr>
        <p:txBody>
          <a:bodyPr wrap="square">
            <a:spAutoFit/>
          </a:bodyPr>
          <a:lstStyle/>
          <a:p>
            <a:r>
              <a:rPr lang="es-ES" dirty="0"/>
              <a:t>A este respecto se entiende por actividades básicas de la vida diaria las tareas más elementales de la persona, que le permiten desenvolverse con un mínimo de autonomía e independencia, tales como: el cuidado personal, las actividades domésticas básicas, la movilidad esencial reconocer personas y objetos, orientarse, entender y ejecutar tareas sencillas. </a:t>
            </a:r>
            <a:endParaRPr lang="es-MX" dirty="0"/>
          </a:p>
        </p:txBody>
      </p:sp>
      <p:sp>
        <p:nvSpPr>
          <p:cNvPr id="7" name="CuadroTexto 6">
            <a:extLst>
              <a:ext uri="{FF2B5EF4-FFF2-40B4-BE49-F238E27FC236}">
                <a16:creationId xmlns:a16="http://schemas.microsoft.com/office/drawing/2014/main" id="{3C84A45A-678D-42AF-8554-42D885C8D730}"/>
              </a:ext>
            </a:extLst>
          </p:cNvPr>
          <p:cNvSpPr txBox="1"/>
          <p:nvPr/>
        </p:nvSpPr>
        <p:spPr>
          <a:xfrm>
            <a:off x="4253948" y="3794230"/>
            <a:ext cx="6096000" cy="1477328"/>
          </a:xfrm>
          <a:prstGeom prst="rect">
            <a:avLst/>
          </a:prstGeom>
          <a:noFill/>
        </p:spPr>
        <p:txBody>
          <a:bodyPr wrap="square">
            <a:spAutoFit/>
          </a:bodyPr>
          <a:lstStyle/>
          <a:p>
            <a:r>
              <a:rPr lang="es-ES" dirty="0"/>
              <a:t>Por autonomía personal se entiende la capacidad de controlar, afrontar y tomar, por propia iniciativa, decisiones personales acerca de cómo vivir de acuerdo con las normas y preferencias propias, así como de desarrollar actividades básicas de la vida cotidiana. </a:t>
            </a:r>
            <a:endParaRPr lang="es-MX" dirty="0"/>
          </a:p>
        </p:txBody>
      </p:sp>
    </p:spTree>
    <p:extLst>
      <p:ext uri="{BB962C8B-B14F-4D97-AF65-F5344CB8AC3E}">
        <p14:creationId xmlns:p14="http://schemas.microsoft.com/office/powerpoint/2010/main" val="31392776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40AD9A4B-E9D2-42F9-A443-E36BFD238732}"/>
              </a:ext>
            </a:extLst>
          </p:cNvPr>
          <p:cNvSpPr txBox="1"/>
          <p:nvPr/>
        </p:nvSpPr>
        <p:spPr>
          <a:xfrm>
            <a:off x="1113182" y="1191472"/>
            <a:ext cx="6096000" cy="2031325"/>
          </a:xfrm>
          <a:prstGeom prst="rect">
            <a:avLst/>
          </a:prstGeom>
          <a:noFill/>
        </p:spPr>
        <p:txBody>
          <a:bodyPr wrap="square">
            <a:spAutoFit/>
          </a:bodyPr>
          <a:lstStyle/>
          <a:p>
            <a:r>
              <a:rPr lang="es-ES" dirty="0"/>
              <a:t>El origen de la incorporación de los trabajadores sociales en el ámbito de la salud mental (entonces hospitales psiquiátricos), data de principios del siglo XX en los Estados Unidos, según Adolph Meyer es a partir del año 1904. El objetivo que tenía la nueva propuesta de incorporar a estos profesionales a tal disciplina, era dar una respuesta socializadora a la cronicidad de este tipo de trastornos. (Fernández, J., 1997). </a:t>
            </a:r>
            <a:endParaRPr lang="es-MX" dirty="0"/>
          </a:p>
        </p:txBody>
      </p:sp>
      <p:sp>
        <p:nvSpPr>
          <p:cNvPr id="7" name="CuadroTexto 6">
            <a:extLst>
              <a:ext uri="{FF2B5EF4-FFF2-40B4-BE49-F238E27FC236}">
                <a16:creationId xmlns:a16="http://schemas.microsoft.com/office/drawing/2014/main" id="{AA717E2F-CB64-4156-AB6C-8B8E9CE2463B}"/>
              </a:ext>
            </a:extLst>
          </p:cNvPr>
          <p:cNvSpPr txBox="1"/>
          <p:nvPr/>
        </p:nvSpPr>
        <p:spPr>
          <a:xfrm>
            <a:off x="2835965" y="470452"/>
            <a:ext cx="6096000" cy="369332"/>
          </a:xfrm>
          <a:prstGeom prst="rect">
            <a:avLst/>
          </a:prstGeom>
          <a:noFill/>
        </p:spPr>
        <p:txBody>
          <a:bodyPr wrap="square">
            <a:spAutoFit/>
          </a:bodyPr>
          <a:lstStyle/>
          <a:p>
            <a:r>
              <a:rPr lang="es-ES" dirty="0">
                <a:latin typeface="Bahnschrift SemiBold SemiConden" panose="020B0502040204020203" pitchFamily="34" charset="0"/>
              </a:rPr>
              <a:t>HISTORIA DEL TRABAJO SOCIAL EN LA SALUD MENTAL</a:t>
            </a:r>
            <a:endParaRPr lang="es-MX" dirty="0">
              <a:latin typeface="Bahnschrift SemiBold SemiConden" panose="020B0502040204020203" pitchFamily="34" charset="0"/>
            </a:endParaRPr>
          </a:p>
        </p:txBody>
      </p:sp>
      <p:sp>
        <p:nvSpPr>
          <p:cNvPr id="9" name="CuadroTexto 8">
            <a:extLst>
              <a:ext uri="{FF2B5EF4-FFF2-40B4-BE49-F238E27FC236}">
                <a16:creationId xmlns:a16="http://schemas.microsoft.com/office/drawing/2014/main" id="{70EBAA4C-DD03-4DAD-BAE1-F1E3980B4AC5}"/>
              </a:ext>
            </a:extLst>
          </p:cNvPr>
          <p:cNvSpPr txBox="1"/>
          <p:nvPr/>
        </p:nvSpPr>
        <p:spPr>
          <a:xfrm>
            <a:off x="4399722" y="3985088"/>
            <a:ext cx="6096000" cy="1200329"/>
          </a:xfrm>
          <a:prstGeom prst="rect">
            <a:avLst/>
          </a:prstGeom>
          <a:noFill/>
        </p:spPr>
        <p:txBody>
          <a:bodyPr wrap="square">
            <a:spAutoFit/>
          </a:bodyPr>
          <a:lstStyle/>
          <a:p>
            <a:r>
              <a:rPr lang="es-ES" dirty="0"/>
              <a:t>Al final de la década de los 60, la Clínica Tavistock de Londres, con una fuerte influencia de la escuela inglesa de psicoanálisis, fue un importante referente en la formación de los Trabajadores Sociales (Ureña, A., 2006).</a:t>
            </a:r>
            <a:endParaRPr lang="es-MX" dirty="0"/>
          </a:p>
        </p:txBody>
      </p:sp>
    </p:spTree>
    <p:extLst>
      <p:ext uri="{BB962C8B-B14F-4D97-AF65-F5344CB8AC3E}">
        <p14:creationId xmlns:p14="http://schemas.microsoft.com/office/powerpoint/2010/main" val="33606331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sp>
        <p:nvSpPr>
          <p:cNvPr id="5" name="CuadroTexto 4">
            <a:extLst>
              <a:ext uri="{FF2B5EF4-FFF2-40B4-BE49-F238E27FC236}">
                <a16:creationId xmlns:a16="http://schemas.microsoft.com/office/drawing/2014/main" id="{B41C5D54-27F5-444E-8FD2-E568BBBA8E3D}"/>
              </a:ext>
            </a:extLst>
          </p:cNvPr>
          <p:cNvSpPr txBox="1"/>
          <p:nvPr/>
        </p:nvSpPr>
        <p:spPr>
          <a:xfrm>
            <a:off x="1934817" y="1724153"/>
            <a:ext cx="7209183" cy="2862322"/>
          </a:xfrm>
          <a:prstGeom prst="rect">
            <a:avLst/>
          </a:prstGeom>
          <a:noFill/>
        </p:spPr>
        <p:txBody>
          <a:bodyPr wrap="square">
            <a:spAutoFit/>
          </a:bodyPr>
          <a:lstStyle/>
          <a:p>
            <a:r>
              <a:rPr lang="es-ES" dirty="0"/>
              <a:t>A mediados de la década de los 70, se inicia en Europa el movimiento de la reforma psiquiátrica, la cual era encabezada por la reforma psiquiátrica italiana, y que actuaba como máximo referente. Se abrieron los hospitales psiquiátricos, se externalizó a los enfermos ingresados y se les insertó en la sociedad manteniendo su tratamiento en la comunidad. Existía precariedad en los recursos sociales en todo el país y se basaba en una red </a:t>
            </a:r>
            <a:r>
              <a:rPr lang="es-ES"/>
              <a:t>de beneficencia asistencia </a:t>
            </a:r>
            <a:r>
              <a:rPr lang="es-ES" dirty="0"/>
              <a:t>social. La asistencia psiquiátrica no estaba incluida como prestación sanitaria de la seguridad social y la poca asistencia existente dependía de los servicios sanitarios de las diputaciones. El sistema psiquiátrico se reducía a una organización </a:t>
            </a:r>
            <a:r>
              <a:rPr lang="es-ES" dirty="0" err="1"/>
              <a:t>manicomial</a:t>
            </a:r>
            <a:r>
              <a:rPr lang="es-ES" dirty="0"/>
              <a:t>.</a:t>
            </a:r>
            <a:endParaRPr lang="es-MX" dirty="0"/>
          </a:p>
        </p:txBody>
      </p:sp>
    </p:spTree>
    <p:extLst>
      <p:ext uri="{BB962C8B-B14F-4D97-AF65-F5344CB8AC3E}">
        <p14:creationId xmlns:p14="http://schemas.microsoft.com/office/powerpoint/2010/main" val="2522178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o 1">
            <a:extLst>
              <a:ext uri="{FF2B5EF4-FFF2-40B4-BE49-F238E27FC236}">
                <a16:creationId xmlns:a16="http://schemas.microsoft.com/office/drawing/2014/main" id="{7731CB61-A7D0-4F42-9343-FF3975B11522}"/>
              </a:ext>
            </a:extLst>
          </p:cNvPr>
          <p:cNvSpPr/>
          <p:nvPr/>
        </p:nvSpPr>
        <p:spPr>
          <a:xfrm>
            <a:off x="238539" y="304800"/>
            <a:ext cx="11290852" cy="6082748"/>
          </a:xfrm>
          <a:prstGeom prst="frame">
            <a:avLst>
              <a:gd name="adj1" fmla="val 356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chemeClr val="tx1"/>
              </a:solidFill>
            </a:endParaRPr>
          </a:p>
        </p:txBody>
      </p:sp>
      <p:pic>
        <p:nvPicPr>
          <p:cNvPr id="4" name="Elementos multimedia en línea 3" title="SALUD MENTAL">
            <a:hlinkClick r:id="" action="ppaction://media"/>
            <a:extLst>
              <a:ext uri="{FF2B5EF4-FFF2-40B4-BE49-F238E27FC236}">
                <a16:creationId xmlns:a16="http://schemas.microsoft.com/office/drawing/2014/main" id="{6D6D9E5B-78BD-4590-B5B4-D732B91C6048}"/>
              </a:ext>
            </a:extLst>
          </p:cNvPr>
          <p:cNvPicPr>
            <a:picLocks noRot="1" noChangeAspect="1"/>
          </p:cNvPicPr>
          <p:nvPr>
            <a:videoFile r:link="rId1"/>
          </p:nvPr>
        </p:nvPicPr>
        <p:blipFill>
          <a:blip r:embed="rId3"/>
          <a:stretch>
            <a:fillRect/>
          </a:stretch>
        </p:blipFill>
        <p:spPr>
          <a:xfrm>
            <a:off x="516835" y="583758"/>
            <a:ext cx="10760765" cy="5538746"/>
          </a:xfrm>
          <a:prstGeom prst="rect">
            <a:avLst/>
          </a:prstGeom>
        </p:spPr>
      </p:pic>
    </p:spTree>
    <p:extLst>
      <p:ext uri="{BB962C8B-B14F-4D97-AF65-F5344CB8AC3E}">
        <p14:creationId xmlns:p14="http://schemas.microsoft.com/office/powerpoint/2010/main" val="4130193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826</Words>
  <Application>Microsoft Office PowerPoint</Application>
  <PresentationFormat>Panorámica</PresentationFormat>
  <Paragraphs>17</Paragraphs>
  <Slides>9</Slides>
  <Notes>0</Notes>
  <HiddenSlides>0</HiddenSlides>
  <MMClips>1</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Arial</vt:lpstr>
      <vt:lpstr>Bahnschrift</vt:lpstr>
      <vt:lpstr>Bahnschrift SemiBold SemiConden</vt:lpstr>
      <vt:lpstr>Calibri</vt:lpstr>
      <vt:lpstr>Calibri Light</vt:lpstr>
      <vt:lpstr>Footlight MT Light</vt:lpstr>
      <vt:lpstr>Tema de Office</vt:lpstr>
      <vt:lpstr>SALUD MENTAL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Vermaris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ORGANIZACIÓN Y PROMOCIÓN SOCIAL</dc:title>
  <dc:creator>lizbeth quezada</dc:creator>
  <cp:lastModifiedBy>lizbeth quezada</cp:lastModifiedBy>
  <cp:revision>63</cp:revision>
  <dcterms:created xsi:type="dcterms:W3CDTF">2020-05-14T17:14:04Z</dcterms:created>
  <dcterms:modified xsi:type="dcterms:W3CDTF">2022-06-03T22:59:07Z</dcterms:modified>
</cp:coreProperties>
</file>