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10/06/2022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52446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10/06/2022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860584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10/06/2022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644615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10/06/2022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86355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5BD3978-39DA-4D1A-8354-B0051C7D71DF}" type="datetimeFigureOut">
              <a:rPr lang="es-MX" smtClean="0"/>
              <a:t>10/06/2022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2761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5BD3978-39DA-4D1A-8354-B0051C7D71DF}" type="datetimeFigureOut">
              <a:rPr lang="es-MX" smtClean="0"/>
              <a:t>10/06/2022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63549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5BD3978-39DA-4D1A-8354-B0051C7D71DF}" type="datetimeFigureOut">
              <a:rPr lang="es-MX" smtClean="0"/>
              <a:t>10/06/2022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42732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5BD3978-39DA-4D1A-8354-B0051C7D71DF}" type="datetimeFigureOut">
              <a:rPr lang="es-MX" smtClean="0"/>
              <a:t>10/06/2022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32887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5BD3978-39DA-4D1A-8354-B0051C7D71DF}" type="datetimeFigureOut">
              <a:rPr lang="es-MX" smtClean="0"/>
              <a:t>10/06/2022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165609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10/06/2022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477321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10/06/2022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4717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D3978-39DA-4D1A-8354-B0051C7D71DF}" type="datetimeFigureOut">
              <a:rPr lang="es-MX" smtClean="0"/>
              <a:t>10/06/2022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C8818-FF1C-473C-81C7-2EFDA8A9AE0D}" type="slidenum">
              <a:rPr lang="es-MX" smtClean="0"/>
              <a:t>‹Nº›</a:t>
            </a:fld>
            <a:endParaRPr lang="es-MX"/>
          </a:p>
        </p:txBody>
      </p:sp>
    </p:spTree>
    <p:extLst>
      <p:ext uri="{BB962C8B-B14F-4D97-AF65-F5344CB8AC3E}">
        <p14:creationId xmlns:p14="http://schemas.microsoft.com/office/powerpoint/2010/main" val="20429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4vQ6HjOfY4Y?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56574" y="1258956"/>
            <a:ext cx="9144000" cy="941467"/>
          </a:xfrm>
        </p:spPr>
        <p:txBody>
          <a:bodyPr>
            <a:noAutofit/>
          </a:bodyPr>
          <a:lstStyle/>
          <a:p>
            <a:pPr>
              <a:lnSpc>
                <a:spcPct val="107000"/>
              </a:lnSpc>
              <a:spcAft>
                <a:spcPts val="800"/>
              </a:spcAft>
            </a:pPr>
            <a:r>
              <a:rPr lang="es-ES" dirty="0">
                <a:ln w="0"/>
                <a:solidFill>
                  <a:schemeClr val="accent1"/>
                </a:solidFill>
                <a:effectLst>
                  <a:outerShdw blurRad="38100" dist="25400" dir="5400000" algn="ctr" rotWithShape="0">
                    <a:srgbClr val="6E747A">
                      <a:alpha val="43000"/>
                    </a:srgbClr>
                  </a:outerShdw>
                </a:effectLst>
                <a:latin typeface="Footlight MT Light" panose="0204060206030A020304" pitchFamily="18" charset="0"/>
                <a:ea typeface="Calibri" panose="020F0502020204030204" pitchFamily="34" charset="0"/>
                <a:cs typeface="Times New Roman" panose="02020603050405020304" pitchFamily="18" charset="0"/>
              </a:rPr>
              <a:t>SITUACIÓN JURÍDICA DE LA FAMILIA</a:t>
            </a:r>
            <a:endParaRPr lang="es-MX"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ángulo 3">
            <a:extLst>
              <a:ext uri="{FF2B5EF4-FFF2-40B4-BE49-F238E27FC236}">
                <a16:creationId xmlns:a16="http://schemas.microsoft.com/office/drawing/2014/main" id="{6E0B4A22-5F74-BABC-5333-ACCE57AF4290}"/>
              </a:ext>
            </a:extLst>
          </p:cNvPr>
          <p:cNvSpPr/>
          <p:nvPr/>
        </p:nvSpPr>
        <p:spPr>
          <a:xfrm>
            <a:off x="91279" y="4464830"/>
            <a:ext cx="12009441" cy="1754326"/>
          </a:xfrm>
          <a:prstGeom prst="rect">
            <a:avLst/>
          </a:prstGeom>
          <a:noFill/>
        </p:spPr>
        <p:txBody>
          <a:bodyPr wrap="none" lIns="91440" tIns="45720" rIns="91440" bIns="45720">
            <a:spAutoFit/>
          </a:bodyPr>
          <a:lstStyle/>
          <a:p>
            <a:pPr algn="ctr"/>
            <a:r>
              <a:rPr lang="es-E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LA PROTECCIÓN CONSTITUCIONAL DE LA </a:t>
            </a:r>
          </a:p>
          <a:p>
            <a:pPr algn="ctr"/>
            <a:r>
              <a:rPr lang="es-ES"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FAMILIA</a:t>
            </a:r>
            <a:endParaRPr lang="es-E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32902197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Elementos multimedia en línea 1" title="Derecho constitucional de la proteccion de la familia y sus miembros Sofia González">
            <a:hlinkClick r:id="" action="ppaction://media"/>
            <a:extLst>
              <a:ext uri="{FF2B5EF4-FFF2-40B4-BE49-F238E27FC236}">
                <a16:creationId xmlns:a16="http://schemas.microsoft.com/office/drawing/2014/main" id="{EA42BF45-E7B8-FBD2-22A5-1822A5064033}"/>
              </a:ext>
            </a:extLst>
          </p:cNvPr>
          <p:cNvPicPr>
            <a:picLocks noRot="1" noChangeAspect="1"/>
          </p:cNvPicPr>
          <p:nvPr>
            <a:videoFile r:link="rId1"/>
          </p:nvPr>
        </p:nvPicPr>
        <p:blipFill>
          <a:blip r:embed="rId3"/>
          <a:stretch>
            <a:fillRect/>
          </a:stretch>
        </p:blipFill>
        <p:spPr>
          <a:xfrm>
            <a:off x="304800" y="156972"/>
            <a:ext cx="11004113" cy="6217324"/>
          </a:xfrm>
          <a:prstGeom prst="rect">
            <a:avLst/>
          </a:prstGeom>
        </p:spPr>
      </p:pic>
    </p:spTree>
    <p:extLst>
      <p:ext uri="{BB962C8B-B14F-4D97-AF65-F5344CB8AC3E}">
        <p14:creationId xmlns:p14="http://schemas.microsoft.com/office/powerpoint/2010/main" val="19942271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551D6279-2E44-3210-661C-9BC8A14588F4}"/>
              </a:ext>
            </a:extLst>
          </p:cNvPr>
          <p:cNvSpPr txBox="1"/>
          <p:nvPr/>
        </p:nvSpPr>
        <p:spPr>
          <a:xfrm>
            <a:off x="821634" y="1443841"/>
            <a:ext cx="10296939" cy="4678204"/>
          </a:xfrm>
          <a:prstGeom prst="rect">
            <a:avLst/>
          </a:prstGeom>
          <a:noFill/>
        </p:spPr>
        <p:txBody>
          <a:bodyPr wrap="square">
            <a:spAutoFit/>
          </a:bodyPr>
          <a:lstStyle/>
          <a:p>
            <a:r>
              <a:rPr lang="es-MX" sz="1800" dirty="0">
                <a:solidFill>
                  <a:srgbClr val="000000"/>
                </a:solidFill>
                <a:effectLst/>
                <a:latin typeface="Verdana" panose="020B0604030504040204" pitchFamily="34" charset="0"/>
                <a:ea typeface="Times New Roman" panose="02020603050405020304" pitchFamily="18" charset="0"/>
              </a:rPr>
              <a:t>Como es de nuestro conocimiento, antes de la presencia del orden jurídico existente, la familia, dentro de un aspecto sociológico, es anterior al mismo Estado, ya que éste existe después de la familia, y ésta -como lo dijera Hernán Corral-ha contado, a lo largo de la historia, con tres finalidades: una natural (basada en la unión de hombre y mujer, la procreación y conservación de la especie), otra moral espiritual (lazos de afecto, solidaridad, cuidado y educación de la prole) y una tercera de carácter económico (alimento y techo). Con lo anterior, el tratadista citado la define como:</a:t>
            </a:r>
          </a:p>
          <a:p>
            <a:endParaRPr lang="es-MX" dirty="0">
              <a:solidFill>
                <a:srgbClr val="000000"/>
              </a:solidFill>
              <a:latin typeface="Verdana" panose="020B0604030504040204" pitchFamily="34" charset="0"/>
              <a:ea typeface="Times New Roman" panose="02020603050405020304" pitchFamily="18" charset="0"/>
            </a:endParaRPr>
          </a:p>
          <a:p>
            <a:endParaRPr lang="es-MX" sz="2800" dirty="0">
              <a:effectLst/>
              <a:latin typeface="Times New Roman" panose="02020603050405020304" pitchFamily="18" charset="0"/>
              <a:ea typeface="Times New Roman" panose="02020603050405020304" pitchFamily="18" charset="0"/>
            </a:endParaRPr>
          </a:p>
          <a:p>
            <a:r>
              <a:rPr lang="es-MX" sz="1800" dirty="0">
                <a:solidFill>
                  <a:srgbClr val="000000"/>
                </a:solidFill>
                <a:effectLst/>
                <a:latin typeface="Verdana" panose="020B0604030504040204" pitchFamily="34" charset="0"/>
                <a:ea typeface="Times New Roman" panose="02020603050405020304" pitchFamily="18" charset="0"/>
              </a:rPr>
              <a:t>[...] aquella comunidad que, iniciada o basada en la unión permanente de un hombre y una mujer destinada a la realización de los actos propios de la generación, está integrada por personas que conviven bajo la autoridad, directiva o las atribuciones de poder concedidas a una o más de ellas, adjuntan sus esfuerzos para lograr el sustento propio y desarrollo económico del grupo, y se hayan unidas por un afecto natural derivado de la relación de pareja o del parentesco, el que las induce a ayudarse y auxiliarse mutuamente.</a:t>
            </a:r>
            <a:endParaRPr lang="es-MX"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077238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417B2E6-2577-CCBE-34CD-4F6DA8ADABB2}"/>
              </a:ext>
            </a:extLst>
          </p:cNvPr>
          <p:cNvSpPr txBox="1"/>
          <p:nvPr/>
        </p:nvSpPr>
        <p:spPr>
          <a:xfrm>
            <a:off x="437322" y="485217"/>
            <a:ext cx="11569148" cy="954107"/>
          </a:xfrm>
          <a:prstGeom prst="rect">
            <a:avLst/>
          </a:prstGeom>
          <a:noFill/>
        </p:spPr>
        <p:txBody>
          <a:bodyPr wrap="square">
            <a:spAutoFit/>
          </a:bodyPr>
          <a:lstStyle/>
          <a:p>
            <a:r>
              <a:rPr lang="es-ES" sz="2800" b="1" i="0" dirty="0">
                <a:solidFill>
                  <a:srgbClr val="000000"/>
                </a:solidFill>
                <a:effectLst/>
                <a:latin typeface="verdana" panose="020B0604030504040204" pitchFamily="34" charset="0"/>
              </a:rPr>
              <a:t>LOS DERECHOS DE FAMILIA EN LA LEGISLACIÓN CONSTITUCIONAL MEXICANA</a:t>
            </a:r>
            <a:endParaRPr lang="es-MX" sz="2800" dirty="0"/>
          </a:p>
        </p:txBody>
      </p:sp>
      <p:sp>
        <p:nvSpPr>
          <p:cNvPr id="5" name="CuadroTexto 4">
            <a:extLst>
              <a:ext uri="{FF2B5EF4-FFF2-40B4-BE49-F238E27FC236}">
                <a16:creationId xmlns:a16="http://schemas.microsoft.com/office/drawing/2014/main" id="{51D3203B-4099-44A8-0DA7-897BD5FA148E}"/>
              </a:ext>
            </a:extLst>
          </p:cNvPr>
          <p:cNvSpPr txBox="1"/>
          <p:nvPr/>
        </p:nvSpPr>
        <p:spPr>
          <a:xfrm>
            <a:off x="583096" y="1715804"/>
            <a:ext cx="9978887" cy="4524315"/>
          </a:xfrm>
          <a:prstGeom prst="rect">
            <a:avLst/>
          </a:prstGeom>
          <a:noFill/>
        </p:spPr>
        <p:txBody>
          <a:bodyPr wrap="square">
            <a:spAutoFit/>
          </a:bodyPr>
          <a:lstStyle/>
          <a:p>
            <a:r>
              <a:rPr lang="es-ES" b="0" i="0" dirty="0">
                <a:solidFill>
                  <a:srgbClr val="000000"/>
                </a:solidFill>
                <a:effectLst/>
                <a:latin typeface="verdana" panose="020B0604030504040204" pitchFamily="34" charset="0"/>
              </a:rPr>
              <a:t> En México tenemos una Constitución federal, y treinta y un Constituciones locales, una por cada estado de la República. Si analizamos las treinta y un Constituciones, vemos que sólo el estado de Puebla dedica un capítulo especial a la familia, con dos artículos, y ningún otro ordenamiento supremo de los estados sigue esta escuela, hay una tendencia unitaria sin capítulo especial en las Constituciones de los estados de Chiapas, Coahuila, Durango, Hidalgo, Morelos, Oaxaca, San Luis Potosí, Sinaloa y Zacatecas, en donde encontramos un artículo destinado a la familia más o menos detallado; en el caso de Chiapas, se dedican muchas fracciones, incisos, apartados a la familia. Por otro lado, con una leve dispersión normativa y poco detalle encontramos en los estados de Aguascalientes, Baja California Sur, Campeche, Colima, Michoacán, Nuevo León, Quintana Roo, Tlaxcala y Yucatán. Con mayor dispersión podemos encontrar las Constituciones de Baja California, Chihuahua, Guanajuato, Jalisco, Estado de México y Querétaro, y con una gran dispersión y una regulación mínima a este tema tan importante, casi me atrevería a decir con una alusión circunstanciada para la familia, las Constituciones de Guerrero, Nayarit, Sonora, Tabasco, Tamaulipas y Veracruz. </a:t>
            </a:r>
            <a:endParaRPr lang="es-MX" dirty="0"/>
          </a:p>
        </p:txBody>
      </p:sp>
    </p:spTree>
    <p:extLst>
      <p:ext uri="{BB962C8B-B14F-4D97-AF65-F5344CB8AC3E}">
        <p14:creationId xmlns:p14="http://schemas.microsoft.com/office/powerpoint/2010/main" val="28806063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6EF2F03-CEBD-AFB9-5C88-5DDCA9A8A11D}"/>
              </a:ext>
            </a:extLst>
          </p:cNvPr>
          <p:cNvSpPr txBox="1"/>
          <p:nvPr/>
        </p:nvSpPr>
        <p:spPr>
          <a:xfrm>
            <a:off x="198782" y="207428"/>
            <a:ext cx="8812696" cy="2585323"/>
          </a:xfrm>
          <a:prstGeom prst="rect">
            <a:avLst/>
          </a:prstGeom>
          <a:noFill/>
        </p:spPr>
        <p:txBody>
          <a:bodyPr wrap="square">
            <a:spAutoFit/>
          </a:bodyPr>
          <a:lstStyle/>
          <a:p>
            <a:r>
              <a:rPr lang="es-ES" b="0" i="0" dirty="0">
                <a:solidFill>
                  <a:srgbClr val="000000"/>
                </a:solidFill>
                <a:effectLst/>
                <a:latin typeface="verdana" panose="020B0604030504040204" pitchFamily="34" charset="0"/>
              </a:rPr>
              <a:t>Ése es el panorama constitucional de la familia en los diversos estados federados de México, sin embargo, no sólo es el problema de la dispersión normativa de los pocos artículos dedicados a la familia sino es además un problema fuerte, me parece no resuelto, porque tendría que preguntar ¿a qué familia se debe referir la Constitución?, porque si revisamos la Constitución federal y sus recientes reformas aprobadas por el Congreso de la Unión y las Legislaturas de los estados de la Federación nos vamos a encontrar con la agradable sorpresa de que la familia mexicana es la primera beneficiaria con ellas.</a:t>
            </a:r>
            <a:endParaRPr lang="es-MX" dirty="0"/>
          </a:p>
        </p:txBody>
      </p:sp>
      <p:sp>
        <p:nvSpPr>
          <p:cNvPr id="6" name="CuadroTexto 5">
            <a:extLst>
              <a:ext uri="{FF2B5EF4-FFF2-40B4-BE49-F238E27FC236}">
                <a16:creationId xmlns:a16="http://schemas.microsoft.com/office/drawing/2014/main" id="{3C645789-1557-CF50-3BC5-B3B62A0442D6}"/>
              </a:ext>
            </a:extLst>
          </p:cNvPr>
          <p:cNvSpPr txBox="1"/>
          <p:nvPr/>
        </p:nvSpPr>
        <p:spPr>
          <a:xfrm>
            <a:off x="2743200" y="3080364"/>
            <a:ext cx="8812696" cy="3570208"/>
          </a:xfrm>
          <a:prstGeom prst="rect">
            <a:avLst/>
          </a:prstGeom>
          <a:noFill/>
        </p:spPr>
        <p:txBody>
          <a:bodyPr wrap="square">
            <a:spAutoFit/>
          </a:bodyPr>
          <a:lstStyle/>
          <a:p>
            <a:r>
              <a:rPr lang="es-MX" sz="1800" dirty="0">
                <a:solidFill>
                  <a:srgbClr val="000000"/>
                </a:solidFill>
                <a:effectLst/>
                <a:latin typeface="Verdana" panose="020B0604030504040204" pitchFamily="34" charset="0"/>
                <a:ea typeface="Times New Roman" panose="02020603050405020304" pitchFamily="18" charset="0"/>
              </a:rPr>
              <a:t>Es así que el artículo 1 establece que:</a:t>
            </a:r>
          </a:p>
          <a:p>
            <a:endParaRPr lang="es-MX" dirty="0">
              <a:solidFill>
                <a:srgbClr val="000000"/>
              </a:solidFill>
              <a:latin typeface="Verdana" panose="020B0604030504040204" pitchFamily="34" charset="0"/>
              <a:ea typeface="Times New Roman" panose="02020603050405020304" pitchFamily="18" charset="0"/>
            </a:endParaRPr>
          </a:p>
          <a:p>
            <a:endParaRPr lang="es-MX" sz="2800" dirty="0">
              <a:effectLst/>
              <a:latin typeface="Times New Roman" panose="02020603050405020304" pitchFamily="18" charset="0"/>
              <a:ea typeface="Times New Roman" panose="02020603050405020304" pitchFamily="18" charset="0"/>
            </a:endParaRPr>
          </a:p>
          <a:p>
            <a:r>
              <a:rPr lang="es-MX" sz="1800" dirty="0">
                <a:solidFill>
                  <a:srgbClr val="000000"/>
                </a:solidFill>
                <a:effectLst/>
                <a:latin typeface="Verdana" panose="020B0604030504040204" pitchFamily="34" charset="0"/>
                <a:ea typeface="Times New Roman" panose="02020603050405020304" pitchFamily="18" charset="0"/>
              </a:rPr>
              <a:t>[...] en los Estados Unidos Mexicanos todas las personas gozarán de los derechos humanos reconocidos en esta Constitución y en los tratados internacionales de los que el Estado mexicano sea parte, así como de las garantías para su protección, cuyo ejercicio no podrá restringirse ni suspenderse, salvo en los casos y bajo las condiciones que esta Constitución establece. Las normas relativas a los derechos humanos se interpretaran de conformidad con esta Constitución y con los tratados internacionales de la materia favoreciendo en todo tiempo a las personas la protección más amplia</a:t>
            </a:r>
            <a:endParaRPr lang="es-MX"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050370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725CF97-3557-9CAF-B165-B7D7A792F6DC}"/>
              </a:ext>
            </a:extLst>
          </p:cNvPr>
          <p:cNvSpPr txBox="1"/>
          <p:nvPr/>
        </p:nvSpPr>
        <p:spPr>
          <a:xfrm>
            <a:off x="967408" y="919406"/>
            <a:ext cx="9369287" cy="4727063"/>
          </a:xfrm>
          <a:prstGeom prst="rect">
            <a:avLst/>
          </a:prstGeom>
          <a:noFill/>
        </p:spPr>
        <p:txBody>
          <a:bodyPr wrap="square">
            <a:spAutoFit/>
          </a:bodyPr>
          <a:lstStyle/>
          <a:p>
            <a:pPr algn="just" eaLnBrk="0" fontAlgn="base" hangingPunct="0">
              <a:lnSpc>
                <a:spcPct val="107000"/>
              </a:lnSpc>
              <a:spcAft>
                <a:spcPts val="800"/>
              </a:spcAft>
            </a:pPr>
            <a:r>
              <a:rPr lang="es-MX" sz="1800" kern="12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La garantía de legalidad establece que "ninguna familia puede ser molestada en sus derechos, posesiones, bienes, sino mediante mandamiento escrito de autoridad competente que funde y motive la causa legal del proceso"; el derecho al debido proceso legal se encuentra en el artículo 14 de la Constitución.</a:t>
            </a:r>
            <a:endParaRPr lang="es-MX" sz="2400" dirty="0">
              <a:effectLst/>
              <a:latin typeface="Calibri" panose="020F0502020204030204" pitchFamily="34" charset="0"/>
              <a:ea typeface="Calibri" panose="020F0502020204030204" pitchFamily="34" charset="0"/>
              <a:cs typeface="Times New Roman" panose="02020603050405020304" pitchFamily="18" charset="0"/>
            </a:endParaRPr>
          </a:p>
          <a:p>
            <a:pPr algn="just" eaLnBrk="0" fontAlgn="base" hangingPunct="0">
              <a:lnSpc>
                <a:spcPct val="107000"/>
              </a:lnSpc>
              <a:spcAft>
                <a:spcPts val="800"/>
              </a:spcAft>
            </a:pPr>
            <a:r>
              <a:rPr lang="es-MX" sz="1800" kern="12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El nuevo primer párrafo del artículo 29 constitucional señala que no se pueden alterar los derechos citados, y por ello se ordena lo siguiente:</a:t>
            </a:r>
            <a:endParaRPr lang="es-MX" sz="2400" dirty="0">
              <a:effectLst/>
              <a:latin typeface="Calibri" panose="020F0502020204030204" pitchFamily="34" charset="0"/>
              <a:ea typeface="Calibri" panose="020F0502020204030204" pitchFamily="34" charset="0"/>
              <a:cs typeface="Times New Roman" panose="02020603050405020304" pitchFamily="18" charset="0"/>
            </a:endParaRPr>
          </a:p>
          <a:p>
            <a:pPr algn="just" eaLnBrk="0" fontAlgn="base" hangingPunct="0">
              <a:lnSpc>
                <a:spcPct val="107000"/>
              </a:lnSpc>
              <a:spcAft>
                <a:spcPts val="800"/>
              </a:spcAft>
            </a:pPr>
            <a:r>
              <a:rPr lang="es-MX" sz="1800" kern="12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En ningún caso podrán restringirse ni suspenderse el ejercicio de los derechos a la no discriminación, al reconocimiento de la personalidad jurídica, a la vida, a la integridad personal, </a:t>
            </a:r>
            <a:r>
              <a:rPr lang="es-MX" sz="1800" i="1" kern="12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a la protección a la familia,</a:t>
            </a:r>
            <a:r>
              <a:rPr lang="es-MX" sz="1800" kern="12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 al nombre, a la nacionalidad; los derechos del niño; los derechos políticos; las libertades de pensamiento, conciencia y de religión; el principio de legalidad y retroactividad; la prohibición de la pena de muerte; la prohibición de la desaparición forzada y la tortura; ni las garantías judiciales indispensables para la protección de tales derechos.</a:t>
            </a:r>
            <a:endParaRPr lang="es-MX"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09053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74A5163-2018-1F1B-62DC-11162793AF1F}"/>
              </a:ext>
            </a:extLst>
          </p:cNvPr>
          <p:cNvSpPr txBox="1"/>
          <p:nvPr/>
        </p:nvSpPr>
        <p:spPr>
          <a:xfrm>
            <a:off x="543339" y="729734"/>
            <a:ext cx="6096000" cy="369332"/>
          </a:xfrm>
          <a:prstGeom prst="rect">
            <a:avLst/>
          </a:prstGeom>
          <a:noFill/>
        </p:spPr>
        <p:txBody>
          <a:bodyPr wrap="square">
            <a:spAutoFit/>
          </a:bodyPr>
          <a:lstStyle/>
          <a:p>
            <a:r>
              <a:rPr lang="es-ES" b="1" i="0" dirty="0">
                <a:solidFill>
                  <a:srgbClr val="000000"/>
                </a:solidFill>
                <a:effectLst/>
                <a:latin typeface="verdana" panose="020B0604030504040204" pitchFamily="34" charset="0"/>
              </a:rPr>
              <a:t>La familia en los organismos internacionales</a:t>
            </a:r>
            <a:endParaRPr lang="es-MX" dirty="0"/>
          </a:p>
        </p:txBody>
      </p:sp>
      <p:sp>
        <p:nvSpPr>
          <p:cNvPr id="6" name="CuadroTexto 5">
            <a:extLst>
              <a:ext uri="{FF2B5EF4-FFF2-40B4-BE49-F238E27FC236}">
                <a16:creationId xmlns:a16="http://schemas.microsoft.com/office/drawing/2014/main" id="{DFBECFB5-290C-649F-3E39-06D4874EF8F8}"/>
              </a:ext>
            </a:extLst>
          </p:cNvPr>
          <p:cNvSpPr txBox="1"/>
          <p:nvPr/>
        </p:nvSpPr>
        <p:spPr>
          <a:xfrm>
            <a:off x="543339" y="1724153"/>
            <a:ext cx="8600661" cy="3016210"/>
          </a:xfrm>
          <a:prstGeom prst="rect">
            <a:avLst/>
          </a:prstGeom>
          <a:noFill/>
        </p:spPr>
        <p:txBody>
          <a:bodyPr wrap="square">
            <a:spAutoFit/>
          </a:bodyPr>
          <a:lstStyle/>
          <a:p>
            <a:r>
              <a:rPr lang="es-MX" sz="1800" dirty="0">
                <a:solidFill>
                  <a:srgbClr val="000000"/>
                </a:solidFill>
                <a:effectLst/>
                <a:latin typeface="Verdana" panose="020B0604030504040204" pitchFamily="34" charset="0"/>
                <a:ea typeface="Times New Roman" panose="02020603050405020304" pitchFamily="18" charset="0"/>
              </a:rPr>
              <a:t>Miguel Carbonell, en su artículo "Familia, Constitución y derechos fundamentales", nos dice que:</a:t>
            </a:r>
          </a:p>
          <a:p>
            <a:endParaRPr lang="es-MX" dirty="0">
              <a:solidFill>
                <a:srgbClr val="000000"/>
              </a:solidFill>
              <a:latin typeface="Verdana" panose="020B0604030504040204" pitchFamily="34" charset="0"/>
              <a:ea typeface="Times New Roman" panose="02020603050405020304" pitchFamily="18" charset="0"/>
            </a:endParaRPr>
          </a:p>
          <a:p>
            <a:endParaRPr lang="es-MX" sz="2800" dirty="0">
              <a:effectLst/>
              <a:latin typeface="Times New Roman" panose="02020603050405020304" pitchFamily="18" charset="0"/>
              <a:ea typeface="Times New Roman" panose="02020603050405020304" pitchFamily="18" charset="0"/>
            </a:endParaRPr>
          </a:p>
          <a:p>
            <a:r>
              <a:rPr lang="es-MX" sz="1800" dirty="0">
                <a:solidFill>
                  <a:srgbClr val="000000"/>
                </a:solidFill>
                <a:effectLst/>
                <a:latin typeface="Verdana" panose="020B0604030504040204" pitchFamily="34" charset="0"/>
                <a:ea typeface="Times New Roman" panose="02020603050405020304" pitchFamily="18" charset="0"/>
              </a:rPr>
              <a:t>[...] en materia familiar el ordenamiento jurídico debe renunciar e imponer un modelo de familia o de comportamiento familiar y limitarse a dar cobertura a las opciones que puede tomar toda persona en uso de su autonomía moral. Esto incluye el respeto a la forma en que conciben a la familia las distintas culturas, sin restringir las posibilidades legales de organizarse conforme a sus propias creencias.</a:t>
            </a:r>
            <a:endParaRPr lang="es-MX"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12088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F930CEE-BFA7-EC6E-22DA-16CE195614B8}"/>
              </a:ext>
            </a:extLst>
          </p:cNvPr>
          <p:cNvSpPr txBox="1"/>
          <p:nvPr/>
        </p:nvSpPr>
        <p:spPr>
          <a:xfrm>
            <a:off x="781877" y="618752"/>
            <a:ext cx="9223513" cy="5232202"/>
          </a:xfrm>
          <a:prstGeom prst="rect">
            <a:avLst/>
          </a:prstGeom>
          <a:noFill/>
        </p:spPr>
        <p:txBody>
          <a:bodyPr wrap="square">
            <a:spAutoFit/>
          </a:bodyPr>
          <a:lstStyle/>
          <a:p>
            <a:r>
              <a:rPr lang="es-MX" sz="1800" dirty="0">
                <a:solidFill>
                  <a:srgbClr val="000000"/>
                </a:solidFill>
                <a:effectLst/>
                <a:latin typeface="Verdana" panose="020B0604030504040204" pitchFamily="34" charset="0"/>
                <a:ea typeface="Times New Roman" panose="02020603050405020304" pitchFamily="18" charset="0"/>
              </a:rPr>
              <a:t>Por otro lado, el Comité de Derechos de la ONU establece la tutela de la familia en el artículo 23 del Pacto Internacional de Derechos Civiles y Políticos, conforme a las siguientes ideas:</a:t>
            </a:r>
          </a:p>
          <a:p>
            <a:endParaRPr lang="es-MX" dirty="0">
              <a:solidFill>
                <a:srgbClr val="000000"/>
              </a:solidFill>
              <a:latin typeface="Verdana" panose="020B0604030504040204" pitchFamily="34" charset="0"/>
              <a:ea typeface="Times New Roman" panose="02020603050405020304" pitchFamily="18" charset="0"/>
            </a:endParaRPr>
          </a:p>
          <a:p>
            <a:endParaRPr lang="es-MX" sz="2800" dirty="0">
              <a:effectLst/>
              <a:latin typeface="Times New Roman" panose="02020603050405020304" pitchFamily="18" charset="0"/>
              <a:ea typeface="Times New Roman" panose="02020603050405020304" pitchFamily="18" charset="0"/>
            </a:endParaRPr>
          </a:p>
          <a:p>
            <a:r>
              <a:rPr lang="es-MX" sz="1800" dirty="0">
                <a:solidFill>
                  <a:srgbClr val="000000"/>
                </a:solidFill>
                <a:effectLst/>
                <a:latin typeface="Verdana" panose="020B0604030504040204" pitchFamily="34" charset="0"/>
                <a:ea typeface="Times New Roman" panose="02020603050405020304" pitchFamily="18" charset="0"/>
              </a:rPr>
              <a:t>[...] el Comité observa que el concepto de familia puede diferir en algunos aspectos de uno a otro estado, y aun entre regiones dentro de un mismo estado, de manera que no es posible dar una definición uniforme del concepto. Sin embargo, destaca que, cuando la legislación y la práctica de un estado consideren a un grupo de personas como una familia, este debe ser objeto de la protección prevista en el artículo 23. Y en el caso de que existieran diversos conceptos de familia dentro de un estado "nuclear" y "extensa", debería precisarse la existencia de esos diversos conceptos de familia, con indicación del grado de protección de una y otra. En vista de la existencia de diversos tipos de familia, como las parejas que no han contraído matrimonio y sus hijos y las familias monoparentales, los estados partes deberían también indicar en qué medida la legislación y las practicas nacionales reconocen y protegen a esos tipos de familia y a sus miembros.</a:t>
            </a:r>
            <a:endParaRPr lang="es-MX"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159314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68C77B2-E4A6-619E-39C7-3AEBCC5D90A5}"/>
              </a:ext>
            </a:extLst>
          </p:cNvPr>
          <p:cNvSpPr txBox="1"/>
          <p:nvPr/>
        </p:nvSpPr>
        <p:spPr>
          <a:xfrm>
            <a:off x="1033670" y="936297"/>
            <a:ext cx="8680174" cy="3477875"/>
          </a:xfrm>
          <a:prstGeom prst="rect">
            <a:avLst/>
          </a:prstGeom>
          <a:noFill/>
        </p:spPr>
        <p:txBody>
          <a:bodyPr wrap="square">
            <a:spAutoFit/>
          </a:bodyPr>
          <a:lstStyle/>
          <a:p>
            <a:r>
              <a:rPr lang="es-MX" sz="1800" dirty="0">
                <a:solidFill>
                  <a:srgbClr val="000000"/>
                </a:solidFill>
                <a:effectLst/>
                <a:latin typeface="Verdana" panose="020B0604030504040204" pitchFamily="34" charset="0"/>
                <a:ea typeface="Times New Roman" panose="02020603050405020304" pitchFamily="18" charset="0"/>
              </a:rPr>
              <a:t>También es cierto que el Comité adopta un criterio más restrictivo en sus observaciones generales, al afirmar que:</a:t>
            </a:r>
          </a:p>
          <a:p>
            <a:endParaRPr lang="es-MX" dirty="0">
              <a:solidFill>
                <a:srgbClr val="000000"/>
              </a:solidFill>
              <a:latin typeface="Verdana" panose="020B0604030504040204" pitchFamily="34" charset="0"/>
              <a:ea typeface="Times New Roman" panose="02020603050405020304" pitchFamily="18" charset="0"/>
            </a:endParaRPr>
          </a:p>
          <a:p>
            <a:endParaRPr lang="es-MX" sz="2800" dirty="0">
              <a:effectLst/>
              <a:latin typeface="Times New Roman" panose="02020603050405020304" pitchFamily="18" charset="0"/>
              <a:ea typeface="Times New Roman" panose="02020603050405020304" pitchFamily="18" charset="0"/>
            </a:endParaRPr>
          </a:p>
          <a:p>
            <a:r>
              <a:rPr lang="es-MX" sz="1800" dirty="0">
                <a:solidFill>
                  <a:srgbClr val="000000"/>
                </a:solidFill>
                <a:effectLst/>
                <a:latin typeface="Verdana" panose="020B0604030504040204" pitchFamily="34" charset="0"/>
                <a:ea typeface="Times New Roman" panose="02020603050405020304" pitchFamily="18" charset="0"/>
              </a:rPr>
              <a:t>[...] la poligamia atenta contra la dignidad de la mujer, constituye además una discriminación inadmisible a su respeto y debe en consecuencia ser definitivamente abolida allí donde exista o existía.</a:t>
            </a:r>
            <a:endParaRPr lang="es-MX" sz="1800" u="sng" baseline="30000" dirty="0">
              <a:solidFill>
                <a:srgbClr val="000000"/>
              </a:solidFill>
              <a:effectLst/>
              <a:latin typeface="Verdana" panose="020B0604030504040204" pitchFamily="34" charset="0"/>
              <a:ea typeface="Times New Roman" panose="02020603050405020304" pitchFamily="18" charset="0"/>
            </a:endParaRPr>
          </a:p>
          <a:p>
            <a:endParaRPr lang="es-MX" u="sng" baseline="30000" dirty="0">
              <a:solidFill>
                <a:srgbClr val="000000"/>
              </a:solidFill>
              <a:latin typeface="Verdana" panose="020B0604030504040204" pitchFamily="34" charset="0"/>
              <a:ea typeface="Times New Roman" panose="02020603050405020304" pitchFamily="18" charset="0"/>
            </a:endParaRPr>
          </a:p>
          <a:p>
            <a:r>
              <a:rPr lang="es-MX" sz="1800" dirty="0">
                <a:solidFill>
                  <a:srgbClr val="000000"/>
                </a:solidFill>
                <a:effectLst/>
                <a:latin typeface="Verdana" panose="020B0604030504040204" pitchFamily="34" charset="0"/>
                <a:ea typeface="Times New Roman" panose="02020603050405020304" pitchFamily="18" charset="0"/>
              </a:rPr>
              <a:t>Lo que parece ser un criterio firme del Comité de los Derechos Humanos de la ONU, es que el mandato de protección del artículo 23 del Pacto incluye a las familias conformadas por una pareja no casada y sus hijos, así como a las familias monoparentales y sus hijos.</a:t>
            </a:r>
            <a:endParaRPr lang="es-MX"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087324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D128670D-A6E6-FF32-DB76-10002F64807A}"/>
              </a:ext>
            </a:extLst>
          </p:cNvPr>
          <p:cNvSpPr txBox="1"/>
          <p:nvPr/>
        </p:nvSpPr>
        <p:spPr>
          <a:xfrm>
            <a:off x="980661" y="797006"/>
            <a:ext cx="9475304" cy="4124206"/>
          </a:xfrm>
          <a:prstGeom prst="rect">
            <a:avLst/>
          </a:prstGeom>
          <a:noFill/>
        </p:spPr>
        <p:txBody>
          <a:bodyPr wrap="square">
            <a:spAutoFit/>
          </a:bodyPr>
          <a:lstStyle/>
          <a:p>
            <a:r>
              <a:rPr lang="es-MX" sz="1800" dirty="0">
                <a:solidFill>
                  <a:srgbClr val="000000"/>
                </a:solidFill>
                <a:effectLst/>
                <a:latin typeface="Verdana" panose="020B0604030504040204" pitchFamily="34" charset="0"/>
                <a:ea typeface="Times New Roman" panose="02020603050405020304" pitchFamily="18" charset="0"/>
              </a:rPr>
              <a:t>Tradicionalmente el ordenamiento jurídico nacional ha organizado a la familia con base en el matrimonio, reprendiendo e ignorando a quienes no se pliegan a esa forma de convivencia, ya que la fundamenta como una realidad convivencial, indisoluble y heterosexual, encerrada en la seriedad de la finalidad reproductora, éste parecía ser el único espacio en la ley para el sexo protegido.</a:t>
            </a:r>
            <a:endParaRPr lang="es-MX" sz="1800" u="sng" baseline="30000" dirty="0">
              <a:solidFill>
                <a:srgbClr val="000000"/>
              </a:solidFill>
              <a:effectLst/>
              <a:latin typeface="Verdana" panose="020B0604030504040204" pitchFamily="34" charset="0"/>
              <a:ea typeface="Times New Roman" panose="02020603050405020304" pitchFamily="18" charset="0"/>
            </a:endParaRPr>
          </a:p>
          <a:p>
            <a:endParaRPr lang="es-MX" sz="2800" dirty="0">
              <a:effectLst/>
              <a:latin typeface="Times New Roman" panose="02020603050405020304" pitchFamily="18" charset="0"/>
              <a:ea typeface="Times New Roman" panose="02020603050405020304" pitchFamily="18" charset="0"/>
            </a:endParaRPr>
          </a:p>
          <a:p>
            <a:r>
              <a:rPr lang="es-MX" sz="1800" dirty="0">
                <a:solidFill>
                  <a:srgbClr val="000000"/>
                </a:solidFill>
                <a:effectLst/>
                <a:latin typeface="Verdana" panose="020B0604030504040204" pitchFamily="34" charset="0"/>
                <a:ea typeface="Times New Roman" panose="02020603050405020304" pitchFamily="18" charset="0"/>
              </a:rPr>
              <a:t>Debo señalar que en nuestra Constitución, en su artículo 1, se establece la prohibición de cualquier medida discriminatoria para las parejas o las familias extramatrimoniales, es decir, la discriminación por razones de estado civil y correlativamente el artículo 4 no concibe la formación de la familia mediante el matrimonio, ya que no es requisito constitucional el haber celebrado el contrato de matrimonio para poder disfrutar de la protección en el núcleo familiar, esto es, el reconocimiento a los concubinos, convivientes, en materia de seguridad social, de alimentos, de ayuda mutua, de sucesiones, etcétera.</a:t>
            </a:r>
            <a:endParaRPr lang="es-MX"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967708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395</TotalTime>
  <Words>1448</Words>
  <Application>Microsoft Office PowerPoint</Application>
  <PresentationFormat>Panorámica</PresentationFormat>
  <Paragraphs>35</Paragraphs>
  <Slides>10</Slides>
  <Notes>0</Notes>
  <HiddenSlides>0</HiddenSlides>
  <MMClips>1</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10</vt:i4>
      </vt:variant>
    </vt:vector>
  </HeadingPairs>
  <TitlesOfParts>
    <vt:vector size="18" baseType="lpstr">
      <vt:lpstr>Arial</vt:lpstr>
      <vt:lpstr>Calibri</vt:lpstr>
      <vt:lpstr>Calibri Light</vt:lpstr>
      <vt:lpstr>Footlight MT Light</vt:lpstr>
      <vt:lpstr>Times New Roman</vt:lpstr>
      <vt:lpstr>Verdana</vt:lpstr>
      <vt:lpstr>Verdana</vt:lpstr>
      <vt:lpstr>Tema de Office</vt:lpstr>
      <vt:lpstr>SITUACIÓN JURÍDICA DE LA FAMILIA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ORGANIZACIÓN Y PROMOCIÓN SOCIAL</dc:title>
  <dc:creator>lizbeth quezada</dc:creator>
  <cp:lastModifiedBy>lizbeth quezada</cp:lastModifiedBy>
  <cp:revision>74</cp:revision>
  <dcterms:created xsi:type="dcterms:W3CDTF">2020-05-14T17:14:04Z</dcterms:created>
  <dcterms:modified xsi:type="dcterms:W3CDTF">2022-06-10T21:23:58Z</dcterms:modified>
</cp:coreProperties>
</file>