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7" r:id="rId4"/>
    <p:sldId id="268" r:id="rId5"/>
    <p:sldId id="269" r:id="rId6"/>
    <p:sldId id="270" r:id="rId7"/>
    <p:sldId id="271" r:id="rId8"/>
    <p:sldId id="272" r:id="rId9"/>
    <p:sldId id="273" r:id="rId10"/>
    <p:sldId id="274" r:id="rId11"/>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81" d="100"/>
          <a:sy n="81" d="100"/>
        </p:scale>
        <p:origin x="120" y="6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3AE1D3-C5BF-4C83-A70D-792727876A57}" type="doc">
      <dgm:prSet loTypeId="urn:microsoft.com/office/officeart/2005/8/layout/matrix3" loCatId="matrix" qsTypeId="urn:microsoft.com/office/officeart/2005/8/quickstyle/simple3" qsCatId="simple" csTypeId="urn:microsoft.com/office/officeart/2005/8/colors/colorful4" csCatId="colorful" phldr="1"/>
      <dgm:spPr/>
      <dgm:t>
        <a:bodyPr/>
        <a:lstStyle/>
        <a:p>
          <a:endParaRPr lang="es-ES"/>
        </a:p>
      </dgm:t>
    </dgm:pt>
    <dgm:pt modelId="{8898A95A-01BC-423F-855D-50C17261B090}">
      <dgm:prSet phldrT="[Texto]"/>
      <dgm:spPr/>
      <dgm:t>
        <a:bodyPr/>
        <a:lstStyle/>
        <a:p>
          <a:r>
            <a:rPr lang="es-ES" dirty="0" smtClean="0"/>
            <a:t>Una reflexión seria y rigurosa sobre aquel problema social concreto que pretendemos mejorar. </a:t>
          </a:r>
          <a:endParaRPr lang="es-ES" dirty="0"/>
        </a:p>
      </dgm:t>
    </dgm:pt>
    <dgm:pt modelId="{4ED9A50F-FD25-4ACF-BF5D-25CBA0B3F329}" type="parTrans" cxnId="{481EA61C-A0F7-4C38-B728-AACD59CA84B3}">
      <dgm:prSet/>
      <dgm:spPr/>
      <dgm:t>
        <a:bodyPr/>
        <a:lstStyle/>
        <a:p>
          <a:endParaRPr lang="es-ES"/>
        </a:p>
      </dgm:t>
    </dgm:pt>
    <dgm:pt modelId="{752CCADE-229E-4B2D-8E50-02F90CE51E6F}" type="sibTrans" cxnId="{481EA61C-A0F7-4C38-B728-AACD59CA84B3}">
      <dgm:prSet/>
      <dgm:spPr/>
      <dgm:t>
        <a:bodyPr/>
        <a:lstStyle/>
        <a:p>
          <a:endParaRPr lang="es-ES"/>
        </a:p>
      </dgm:t>
    </dgm:pt>
    <dgm:pt modelId="{8A645031-FFC3-4E80-9238-1CAD1A28D013}">
      <dgm:prSet phldrT="[Texto]"/>
      <dgm:spPr/>
      <dgm:t>
        <a:bodyPr/>
        <a:lstStyle/>
        <a:p>
          <a:r>
            <a:rPr lang="es-ES" dirty="0" smtClean="0"/>
            <a:t>Tomar conciencia de las necesidades </a:t>
          </a:r>
          <a:r>
            <a:rPr lang="es-ES" dirty="0" err="1" smtClean="0"/>
            <a:t>exintentes</a:t>
          </a:r>
          <a:r>
            <a:rPr lang="es-ES" dirty="0" smtClean="0"/>
            <a:t> y elegir un problema concreto que precise solución y, además, que esa solución se contemple como posible. </a:t>
          </a:r>
          <a:endParaRPr lang="es-ES" dirty="0"/>
        </a:p>
      </dgm:t>
    </dgm:pt>
    <dgm:pt modelId="{EE9723BB-FC76-4A46-9C05-8DC38839F041}" type="parTrans" cxnId="{D6F9E864-10D6-4805-A0EE-37566E14EBDE}">
      <dgm:prSet/>
      <dgm:spPr/>
      <dgm:t>
        <a:bodyPr/>
        <a:lstStyle/>
        <a:p>
          <a:endParaRPr lang="es-ES"/>
        </a:p>
      </dgm:t>
    </dgm:pt>
    <dgm:pt modelId="{73768490-6EE0-4242-90CE-44E7EBA84D74}" type="sibTrans" cxnId="{D6F9E864-10D6-4805-A0EE-37566E14EBDE}">
      <dgm:prSet/>
      <dgm:spPr/>
      <dgm:t>
        <a:bodyPr/>
        <a:lstStyle/>
        <a:p>
          <a:endParaRPr lang="es-ES"/>
        </a:p>
      </dgm:t>
    </dgm:pt>
    <dgm:pt modelId="{6F1BDF33-091B-4168-AA04-0D2BFFCA91F7}">
      <dgm:prSet phldrT="[Texto]"/>
      <dgm:spPr/>
      <dgm:t>
        <a:bodyPr/>
        <a:lstStyle/>
        <a:p>
          <a:r>
            <a:rPr lang="es-ES" dirty="0" smtClean="0"/>
            <a:t>Seleccionar un problema concreto que presente una solución viable.</a:t>
          </a:r>
          <a:endParaRPr lang="es-ES" dirty="0"/>
        </a:p>
      </dgm:t>
    </dgm:pt>
    <dgm:pt modelId="{6B0E61E5-1452-4B7B-B7E5-A587A8B5F725}" type="parTrans" cxnId="{F18FA98E-950A-4C26-9F4A-4E40BB3CEB45}">
      <dgm:prSet/>
      <dgm:spPr/>
      <dgm:t>
        <a:bodyPr/>
        <a:lstStyle/>
        <a:p>
          <a:endParaRPr lang="es-ES"/>
        </a:p>
      </dgm:t>
    </dgm:pt>
    <dgm:pt modelId="{E312BC7B-BC15-4851-A65A-77D09AB6CEFC}" type="sibTrans" cxnId="{F18FA98E-950A-4C26-9F4A-4E40BB3CEB45}">
      <dgm:prSet/>
      <dgm:spPr/>
      <dgm:t>
        <a:bodyPr/>
        <a:lstStyle/>
        <a:p>
          <a:endParaRPr lang="es-ES"/>
        </a:p>
      </dgm:t>
    </dgm:pt>
    <dgm:pt modelId="{1C286F29-F282-4D4E-AD75-089FD84806EE}">
      <dgm:prSet phldrT="[Texto]"/>
      <dgm:spPr/>
      <dgm:t>
        <a:bodyPr/>
        <a:lstStyle/>
        <a:p>
          <a:r>
            <a:rPr lang="es-ES" dirty="0" smtClean="0"/>
            <a:t>Elaborar un diseño científico.</a:t>
          </a:r>
          <a:endParaRPr lang="es-ES" dirty="0"/>
        </a:p>
      </dgm:t>
    </dgm:pt>
    <dgm:pt modelId="{E1C10C6F-FC05-4930-AE69-8EC15545250A}" type="parTrans" cxnId="{2C237457-944C-4E5A-8C82-17C434097562}">
      <dgm:prSet/>
      <dgm:spPr/>
      <dgm:t>
        <a:bodyPr/>
        <a:lstStyle/>
        <a:p>
          <a:endParaRPr lang="es-ES"/>
        </a:p>
      </dgm:t>
    </dgm:pt>
    <dgm:pt modelId="{47A5D645-24B5-4290-B088-625CA06699C4}" type="sibTrans" cxnId="{2C237457-944C-4E5A-8C82-17C434097562}">
      <dgm:prSet/>
      <dgm:spPr/>
      <dgm:t>
        <a:bodyPr/>
        <a:lstStyle/>
        <a:p>
          <a:endParaRPr lang="es-ES"/>
        </a:p>
      </dgm:t>
    </dgm:pt>
    <dgm:pt modelId="{6872E2F1-2DBF-42E5-BE24-A59D234BCFE3}" type="pres">
      <dgm:prSet presAssocID="{953AE1D3-C5BF-4C83-A70D-792727876A57}" presName="matrix" presStyleCnt="0">
        <dgm:presLayoutVars>
          <dgm:chMax val="1"/>
          <dgm:dir/>
          <dgm:resizeHandles val="exact"/>
        </dgm:presLayoutVars>
      </dgm:prSet>
      <dgm:spPr/>
    </dgm:pt>
    <dgm:pt modelId="{6DFBD93B-6B49-411E-AD02-0B7DD4708E11}" type="pres">
      <dgm:prSet presAssocID="{953AE1D3-C5BF-4C83-A70D-792727876A57}" presName="diamond" presStyleLbl="bgShp" presStyleIdx="0" presStyleCnt="1"/>
      <dgm:spPr/>
    </dgm:pt>
    <dgm:pt modelId="{EF7FF4F1-9357-4F2C-8FE6-CDAA4B24BB13}" type="pres">
      <dgm:prSet presAssocID="{953AE1D3-C5BF-4C83-A70D-792727876A57}" presName="quad1" presStyleLbl="node1" presStyleIdx="0" presStyleCnt="4">
        <dgm:presLayoutVars>
          <dgm:chMax val="0"/>
          <dgm:chPref val="0"/>
          <dgm:bulletEnabled val="1"/>
        </dgm:presLayoutVars>
      </dgm:prSet>
      <dgm:spPr/>
      <dgm:t>
        <a:bodyPr/>
        <a:lstStyle/>
        <a:p>
          <a:endParaRPr lang="es-ES"/>
        </a:p>
      </dgm:t>
    </dgm:pt>
    <dgm:pt modelId="{4AE41BDE-5683-4B7B-9FE9-D0ED31A182A7}" type="pres">
      <dgm:prSet presAssocID="{953AE1D3-C5BF-4C83-A70D-792727876A57}" presName="quad2" presStyleLbl="node1" presStyleIdx="1" presStyleCnt="4">
        <dgm:presLayoutVars>
          <dgm:chMax val="0"/>
          <dgm:chPref val="0"/>
          <dgm:bulletEnabled val="1"/>
        </dgm:presLayoutVars>
      </dgm:prSet>
      <dgm:spPr/>
      <dgm:t>
        <a:bodyPr/>
        <a:lstStyle/>
        <a:p>
          <a:endParaRPr lang="es-ES"/>
        </a:p>
      </dgm:t>
    </dgm:pt>
    <dgm:pt modelId="{2BAB5C2C-82C4-4177-9825-1A50C3843287}" type="pres">
      <dgm:prSet presAssocID="{953AE1D3-C5BF-4C83-A70D-792727876A57}" presName="quad3" presStyleLbl="node1" presStyleIdx="2" presStyleCnt="4">
        <dgm:presLayoutVars>
          <dgm:chMax val="0"/>
          <dgm:chPref val="0"/>
          <dgm:bulletEnabled val="1"/>
        </dgm:presLayoutVars>
      </dgm:prSet>
      <dgm:spPr/>
      <dgm:t>
        <a:bodyPr/>
        <a:lstStyle/>
        <a:p>
          <a:endParaRPr lang="es-ES"/>
        </a:p>
      </dgm:t>
    </dgm:pt>
    <dgm:pt modelId="{4ACEB413-ACFC-4CE7-AAC8-C2B4E2FCCF61}" type="pres">
      <dgm:prSet presAssocID="{953AE1D3-C5BF-4C83-A70D-792727876A57}" presName="quad4" presStyleLbl="node1" presStyleIdx="3" presStyleCnt="4">
        <dgm:presLayoutVars>
          <dgm:chMax val="0"/>
          <dgm:chPref val="0"/>
          <dgm:bulletEnabled val="1"/>
        </dgm:presLayoutVars>
      </dgm:prSet>
      <dgm:spPr/>
      <dgm:t>
        <a:bodyPr/>
        <a:lstStyle/>
        <a:p>
          <a:endParaRPr lang="es-ES"/>
        </a:p>
      </dgm:t>
    </dgm:pt>
  </dgm:ptLst>
  <dgm:cxnLst>
    <dgm:cxn modelId="{F18FA98E-950A-4C26-9F4A-4E40BB3CEB45}" srcId="{953AE1D3-C5BF-4C83-A70D-792727876A57}" destId="{6F1BDF33-091B-4168-AA04-0D2BFFCA91F7}" srcOrd="2" destOrd="0" parTransId="{6B0E61E5-1452-4B7B-B7E5-A587A8B5F725}" sibTransId="{E312BC7B-BC15-4851-A65A-77D09AB6CEFC}"/>
    <dgm:cxn modelId="{D3444CD1-D3FD-4D54-B1EE-618296D990AF}" type="presOf" srcId="{1C286F29-F282-4D4E-AD75-089FD84806EE}" destId="{4ACEB413-ACFC-4CE7-AAC8-C2B4E2FCCF61}" srcOrd="0" destOrd="0" presId="urn:microsoft.com/office/officeart/2005/8/layout/matrix3"/>
    <dgm:cxn modelId="{2C237457-944C-4E5A-8C82-17C434097562}" srcId="{953AE1D3-C5BF-4C83-A70D-792727876A57}" destId="{1C286F29-F282-4D4E-AD75-089FD84806EE}" srcOrd="3" destOrd="0" parTransId="{E1C10C6F-FC05-4930-AE69-8EC15545250A}" sibTransId="{47A5D645-24B5-4290-B088-625CA06699C4}"/>
    <dgm:cxn modelId="{889281B1-7727-417B-BEB4-1E3A300CE241}" type="presOf" srcId="{953AE1D3-C5BF-4C83-A70D-792727876A57}" destId="{6872E2F1-2DBF-42E5-BE24-A59D234BCFE3}" srcOrd="0" destOrd="0" presId="urn:microsoft.com/office/officeart/2005/8/layout/matrix3"/>
    <dgm:cxn modelId="{D6F9E864-10D6-4805-A0EE-37566E14EBDE}" srcId="{953AE1D3-C5BF-4C83-A70D-792727876A57}" destId="{8A645031-FFC3-4E80-9238-1CAD1A28D013}" srcOrd="1" destOrd="0" parTransId="{EE9723BB-FC76-4A46-9C05-8DC38839F041}" sibTransId="{73768490-6EE0-4242-90CE-44E7EBA84D74}"/>
    <dgm:cxn modelId="{4F87CCCC-9C8F-4580-8A43-949F4F2BBB7B}" type="presOf" srcId="{8A645031-FFC3-4E80-9238-1CAD1A28D013}" destId="{4AE41BDE-5683-4B7B-9FE9-D0ED31A182A7}" srcOrd="0" destOrd="0" presId="urn:microsoft.com/office/officeart/2005/8/layout/matrix3"/>
    <dgm:cxn modelId="{A35A1AD4-FE00-4E0F-A70F-705CDEE2DAEC}" type="presOf" srcId="{8898A95A-01BC-423F-855D-50C17261B090}" destId="{EF7FF4F1-9357-4F2C-8FE6-CDAA4B24BB13}" srcOrd="0" destOrd="0" presId="urn:microsoft.com/office/officeart/2005/8/layout/matrix3"/>
    <dgm:cxn modelId="{481EA61C-A0F7-4C38-B728-AACD59CA84B3}" srcId="{953AE1D3-C5BF-4C83-A70D-792727876A57}" destId="{8898A95A-01BC-423F-855D-50C17261B090}" srcOrd="0" destOrd="0" parTransId="{4ED9A50F-FD25-4ACF-BF5D-25CBA0B3F329}" sibTransId="{752CCADE-229E-4B2D-8E50-02F90CE51E6F}"/>
    <dgm:cxn modelId="{63A562F1-484E-4217-B070-A6DFFEDCF73A}" type="presOf" srcId="{6F1BDF33-091B-4168-AA04-0D2BFFCA91F7}" destId="{2BAB5C2C-82C4-4177-9825-1A50C3843287}" srcOrd="0" destOrd="0" presId="urn:microsoft.com/office/officeart/2005/8/layout/matrix3"/>
    <dgm:cxn modelId="{AF078CF7-7476-4DB5-A5C0-8A7F179DFD6A}" type="presParOf" srcId="{6872E2F1-2DBF-42E5-BE24-A59D234BCFE3}" destId="{6DFBD93B-6B49-411E-AD02-0B7DD4708E11}" srcOrd="0" destOrd="0" presId="urn:microsoft.com/office/officeart/2005/8/layout/matrix3"/>
    <dgm:cxn modelId="{07FDE03F-8834-4C4C-A20B-1CB89EED7194}" type="presParOf" srcId="{6872E2F1-2DBF-42E5-BE24-A59D234BCFE3}" destId="{EF7FF4F1-9357-4F2C-8FE6-CDAA4B24BB13}" srcOrd="1" destOrd="0" presId="urn:microsoft.com/office/officeart/2005/8/layout/matrix3"/>
    <dgm:cxn modelId="{3F2CF825-C58D-4B7D-8C52-875C9F109BB2}" type="presParOf" srcId="{6872E2F1-2DBF-42E5-BE24-A59D234BCFE3}" destId="{4AE41BDE-5683-4B7B-9FE9-D0ED31A182A7}" srcOrd="2" destOrd="0" presId="urn:microsoft.com/office/officeart/2005/8/layout/matrix3"/>
    <dgm:cxn modelId="{83DB7810-36FF-4B98-B041-87D3C0B84F4F}" type="presParOf" srcId="{6872E2F1-2DBF-42E5-BE24-A59D234BCFE3}" destId="{2BAB5C2C-82C4-4177-9825-1A50C3843287}" srcOrd="3" destOrd="0" presId="urn:microsoft.com/office/officeart/2005/8/layout/matrix3"/>
    <dgm:cxn modelId="{3369C64D-A790-4D21-9525-F16E6BB98359}" type="presParOf" srcId="{6872E2F1-2DBF-42E5-BE24-A59D234BCFE3}" destId="{4ACEB413-ACFC-4CE7-AAC8-C2B4E2FCCF61}"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3AE1D3-C5BF-4C83-A70D-792727876A57}" type="doc">
      <dgm:prSet loTypeId="urn:microsoft.com/office/officeart/2005/8/layout/matrix3" loCatId="matrix" qsTypeId="urn:microsoft.com/office/officeart/2005/8/quickstyle/simple3" qsCatId="simple" csTypeId="urn:microsoft.com/office/officeart/2005/8/colors/colorful4" csCatId="colorful" phldr="1"/>
      <dgm:spPr/>
      <dgm:t>
        <a:bodyPr/>
        <a:lstStyle/>
        <a:p>
          <a:endParaRPr lang="es-ES"/>
        </a:p>
      </dgm:t>
    </dgm:pt>
    <dgm:pt modelId="{8898A95A-01BC-423F-855D-50C17261B090}">
      <dgm:prSet phldrT="[Texto]"/>
      <dgm:spPr/>
      <dgm:t>
        <a:bodyPr/>
        <a:lstStyle/>
        <a:p>
          <a:r>
            <a:rPr lang="es-ES" dirty="0" smtClean="0"/>
            <a:t>Aplicarlo a la práctica para transformarla y mejorarla.  </a:t>
          </a:r>
          <a:endParaRPr lang="es-ES" dirty="0"/>
        </a:p>
      </dgm:t>
    </dgm:pt>
    <dgm:pt modelId="{4ED9A50F-FD25-4ACF-BF5D-25CBA0B3F329}" type="parTrans" cxnId="{481EA61C-A0F7-4C38-B728-AACD59CA84B3}">
      <dgm:prSet/>
      <dgm:spPr/>
      <dgm:t>
        <a:bodyPr/>
        <a:lstStyle/>
        <a:p>
          <a:endParaRPr lang="es-ES"/>
        </a:p>
      </dgm:t>
    </dgm:pt>
    <dgm:pt modelId="{752CCADE-229E-4B2D-8E50-02F90CE51E6F}" type="sibTrans" cxnId="{481EA61C-A0F7-4C38-B728-AACD59CA84B3}">
      <dgm:prSet/>
      <dgm:spPr/>
      <dgm:t>
        <a:bodyPr/>
        <a:lstStyle/>
        <a:p>
          <a:endParaRPr lang="es-ES"/>
        </a:p>
      </dgm:t>
    </dgm:pt>
    <dgm:pt modelId="{8A645031-FFC3-4E80-9238-1CAD1A28D013}">
      <dgm:prSet phldrT="[Texto]"/>
      <dgm:spPr/>
      <dgm:t>
        <a:bodyPr/>
        <a:lstStyle/>
        <a:p>
          <a:r>
            <a:rPr lang="es-ES" dirty="0" smtClean="0"/>
            <a:t>Apertura y </a:t>
          </a:r>
          <a:r>
            <a:rPr lang="es-ES" dirty="0" err="1" smtClean="0"/>
            <a:t>flexilidad</a:t>
          </a:r>
          <a:r>
            <a:rPr lang="es-ES" dirty="0" smtClean="0"/>
            <a:t> en su aplicación.</a:t>
          </a:r>
          <a:endParaRPr lang="es-ES" dirty="0"/>
        </a:p>
      </dgm:t>
    </dgm:pt>
    <dgm:pt modelId="{EE9723BB-FC76-4A46-9C05-8DC38839F041}" type="parTrans" cxnId="{D6F9E864-10D6-4805-A0EE-37566E14EBDE}">
      <dgm:prSet/>
      <dgm:spPr/>
      <dgm:t>
        <a:bodyPr/>
        <a:lstStyle/>
        <a:p>
          <a:endParaRPr lang="es-ES"/>
        </a:p>
      </dgm:t>
    </dgm:pt>
    <dgm:pt modelId="{73768490-6EE0-4242-90CE-44E7EBA84D74}" type="sibTrans" cxnId="{D6F9E864-10D6-4805-A0EE-37566E14EBDE}">
      <dgm:prSet/>
      <dgm:spPr/>
      <dgm:t>
        <a:bodyPr/>
        <a:lstStyle/>
        <a:p>
          <a:endParaRPr lang="es-ES"/>
        </a:p>
      </dgm:t>
    </dgm:pt>
    <dgm:pt modelId="{6F1BDF33-091B-4168-AA04-0D2BFFCA91F7}">
      <dgm:prSet phldrT="[Texto]"/>
      <dgm:spPr/>
      <dgm:t>
        <a:bodyPr/>
        <a:lstStyle/>
        <a:p>
          <a:r>
            <a:rPr lang="es-ES" dirty="0" smtClean="0"/>
            <a:t>Originalidad y creatividad en la elaboración del proyecto.</a:t>
          </a:r>
          <a:endParaRPr lang="es-ES" dirty="0"/>
        </a:p>
      </dgm:t>
    </dgm:pt>
    <dgm:pt modelId="{6B0E61E5-1452-4B7B-B7E5-A587A8B5F725}" type="parTrans" cxnId="{F18FA98E-950A-4C26-9F4A-4E40BB3CEB45}">
      <dgm:prSet/>
      <dgm:spPr/>
      <dgm:t>
        <a:bodyPr/>
        <a:lstStyle/>
        <a:p>
          <a:endParaRPr lang="es-ES"/>
        </a:p>
      </dgm:t>
    </dgm:pt>
    <dgm:pt modelId="{E312BC7B-BC15-4851-A65A-77D09AB6CEFC}" type="sibTrans" cxnId="{F18FA98E-950A-4C26-9F4A-4E40BB3CEB45}">
      <dgm:prSet/>
      <dgm:spPr/>
      <dgm:t>
        <a:bodyPr/>
        <a:lstStyle/>
        <a:p>
          <a:endParaRPr lang="es-ES"/>
        </a:p>
      </dgm:t>
    </dgm:pt>
    <dgm:pt modelId="{1C286F29-F282-4D4E-AD75-089FD84806EE}">
      <dgm:prSet phldrT="[Texto]"/>
      <dgm:spPr/>
      <dgm:t>
        <a:bodyPr/>
        <a:lstStyle/>
        <a:p>
          <a:r>
            <a:rPr lang="es-ES" dirty="0" smtClean="0"/>
            <a:t>Partir siempre de la práctica, desde la óptica de quién vive el problema, cómo lo vive y que posibilidades vislumbra de solución del mismo. </a:t>
          </a:r>
          <a:endParaRPr lang="es-ES" dirty="0"/>
        </a:p>
      </dgm:t>
    </dgm:pt>
    <dgm:pt modelId="{E1C10C6F-FC05-4930-AE69-8EC15545250A}" type="parTrans" cxnId="{2C237457-944C-4E5A-8C82-17C434097562}">
      <dgm:prSet/>
      <dgm:spPr/>
      <dgm:t>
        <a:bodyPr/>
        <a:lstStyle/>
        <a:p>
          <a:endParaRPr lang="es-ES"/>
        </a:p>
      </dgm:t>
    </dgm:pt>
    <dgm:pt modelId="{47A5D645-24B5-4290-B088-625CA06699C4}" type="sibTrans" cxnId="{2C237457-944C-4E5A-8C82-17C434097562}">
      <dgm:prSet/>
      <dgm:spPr/>
      <dgm:t>
        <a:bodyPr/>
        <a:lstStyle/>
        <a:p>
          <a:endParaRPr lang="es-ES"/>
        </a:p>
      </dgm:t>
    </dgm:pt>
    <dgm:pt modelId="{6872E2F1-2DBF-42E5-BE24-A59D234BCFE3}" type="pres">
      <dgm:prSet presAssocID="{953AE1D3-C5BF-4C83-A70D-792727876A57}" presName="matrix" presStyleCnt="0">
        <dgm:presLayoutVars>
          <dgm:chMax val="1"/>
          <dgm:dir/>
          <dgm:resizeHandles val="exact"/>
        </dgm:presLayoutVars>
      </dgm:prSet>
      <dgm:spPr/>
    </dgm:pt>
    <dgm:pt modelId="{6DFBD93B-6B49-411E-AD02-0B7DD4708E11}" type="pres">
      <dgm:prSet presAssocID="{953AE1D3-C5BF-4C83-A70D-792727876A57}" presName="diamond" presStyleLbl="bgShp" presStyleIdx="0" presStyleCnt="1"/>
      <dgm:spPr/>
    </dgm:pt>
    <dgm:pt modelId="{EF7FF4F1-9357-4F2C-8FE6-CDAA4B24BB13}" type="pres">
      <dgm:prSet presAssocID="{953AE1D3-C5BF-4C83-A70D-792727876A57}" presName="quad1" presStyleLbl="node1" presStyleIdx="0" presStyleCnt="4">
        <dgm:presLayoutVars>
          <dgm:chMax val="0"/>
          <dgm:chPref val="0"/>
          <dgm:bulletEnabled val="1"/>
        </dgm:presLayoutVars>
      </dgm:prSet>
      <dgm:spPr/>
      <dgm:t>
        <a:bodyPr/>
        <a:lstStyle/>
        <a:p>
          <a:endParaRPr lang="es-ES"/>
        </a:p>
      </dgm:t>
    </dgm:pt>
    <dgm:pt modelId="{4AE41BDE-5683-4B7B-9FE9-D0ED31A182A7}" type="pres">
      <dgm:prSet presAssocID="{953AE1D3-C5BF-4C83-A70D-792727876A57}" presName="quad2" presStyleLbl="node1" presStyleIdx="1" presStyleCnt="4">
        <dgm:presLayoutVars>
          <dgm:chMax val="0"/>
          <dgm:chPref val="0"/>
          <dgm:bulletEnabled val="1"/>
        </dgm:presLayoutVars>
      </dgm:prSet>
      <dgm:spPr/>
      <dgm:t>
        <a:bodyPr/>
        <a:lstStyle/>
        <a:p>
          <a:endParaRPr lang="es-ES"/>
        </a:p>
      </dgm:t>
    </dgm:pt>
    <dgm:pt modelId="{2BAB5C2C-82C4-4177-9825-1A50C3843287}" type="pres">
      <dgm:prSet presAssocID="{953AE1D3-C5BF-4C83-A70D-792727876A57}" presName="quad3" presStyleLbl="node1" presStyleIdx="2" presStyleCnt="4">
        <dgm:presLayoutVars>
          <dgm:chMax val="0"/>
          <dgm:chPref val="0"/>
          <dgm:bulletEnabled val="1"/>
        </dgm:presLayoutVars>
      </dgm:prSet>
      <dgm:spPr/>
      <dgm:t>
        <a:bodyPr/>
        <a:lstStyle/>
        <a:p>
          <a:endParaRPr lang="es-ES"/>
        </a:p>
      </dgm:t>
    </dgm:pt>
    <dgm:pt modelId="{4ACEB413-ACFC-4CE7-AAC8-C2B4E2FCCF61}" type="pres">
      <dgm:prSet presAssocID="{953AE1D3-C5BF-4C83-A70D-792727876A57}" presName="quad4" presStyleLbl="node1" presStyleIdx="3" presStyleCnt="4">
        <dgm:presLayoutVars>
          <dgm:chMax val="0"/>
          <dgm:chPref val="0"/>
          <dgm:bulletEnabled val="1"/>
        </dgm:presLayoutVars>
      </dgm:prSet>
      <dgm:spPr/>
      <dgm:t>
        <a:bodyPr/>
        <a:lstStyle/>
        <a:p>
          <a:endParaRPr lang="es-ES"/>
        </a:p>
      </dgm:t>
    </dgm:pt>
  </dgm:ptLst>
  <dgm:cxnLst>
    <dgm:cxn modelId="{F18FA98E-950A-4C26-9F4A-4E40BB3CEB45}" srcId="{953AE1D3-C5BF-4C83-A70D-792727876A57}" destId="{6F1BDF33-091B-4168-AA04-0D2BFFCA91F7}" srcOrd="2" destOrd="0" parTransId="{6B0E61E5-1452-4B7B-B7E5-A587A8B5F725}" sibTransId="{E312BC7B-BC15-4851-A65A-77D09AB6CEFC}"/>
    <dgm:cxn modelId="{D3444CD1-D3FD-4D54-B1EE-618296D990AF}" type="presOf" srcId="{1C286F29-F282-4D4E-AD75-089FD84806EE}" destId="{4ACEB413-ACFC-4CE7-AAC8-C2B4E2FCCF61}" srcOrd="0" destOrd="0" presId="urn:microsoft.com/office/officeart/2005/8/layout/matrix3"/>
    <dgm:cxn modelId="{2C237457-944C-4E5A-8C82-17C434097562}" srcId="{953AE1D3-C5BF-4C83-A70D-792727876A57}" destId="{1C286F29-F282-4D4E-AD75-089FD84806EE}" srcOrd="3" destOrd="0" parTransId="{E1C10C6F-FC05-4930-AE69-8EC15545250A}" sibTransId="{47A5D645-24B5-4290-B088-625CA06699C4}"/>
    <dgm:cxn modelId="{889281B1-7727-417B-BEB4-1E3A300CE241}" type="presOf" srcId="{953AE1D3-C5BF-4C83-A70D-792727876A57}" destId="{6872E2F1-2DBF-42E5-BE24-A59D234BCFE3}" srcOrd="0" destOrd="0" presId="urn:microsoft.com/office/officeart/2005/8/layout/matrix3"/>
    <dgm:cxn modelId="{D6F9E864-10D6-4805-A0EE-37566E14EBDE}" srcId="{953AE1D3-C5BF-4C83-A70D-792727876A57}" destId="{8A645031-FFC3-4E80-9238-1CAD1A28D013}" srcOrd="1" destOrd="0" parTransId="{EE9723BB-FC76-4A46-9C05-8DC38839F041}" sibTransId="{73768490-6EE0-4242-90CE-44E7EBA84D74}"/>
    <dgm:cxn modelId="{4F87CCCC-9C8F-4580-8A43-949F4F2BBB7B}" type="presOf" srcId="{8A645031-FFC3-4E80-9238-1CAD1A28D013}" destId="{4AE41BDE-5683-4B7B-9FE9-D0ED31A182A7}" srcOrd="0" destOrd="0" presId="urn:microsoft.com/office/officeart/2005/8/layout/matrix3"/>
    <dgm:cxn modelId="{A35A1AD4-FE00-4E0F-A70F-705CDEE2DAEC}" type="presOf" srcId="{8898A95A-01BC-423F-855D-50C17261B090}" destId="{EF7FF4F1-9357-4F2C-8FE6-CDAA4B24BB13}" srcOrd="0" destOrd="0" presId="urn:microsoft.com/office/officeart/2005/8/layout/matrix3"/>
    <dgm:cxn modelId="{481EA61C-A0F7-4C38-B728-AACD59CA84B3}" srcId="{953AE1D3-C5BF-4C83-A70D-792727876A57}" destId="{8898A95A-01BC-423F-855D-50C17261B090}" srcOrd="0" destOrd="0" parTransId="{4ED9A50F-FD25-4ACF-BF5D-25CBA0B3F329}" sibTransId="{752CCADE-229E-4B2D-8E50-02F90CE51E6F}"/>
    <dgm:cxn modelId="{63A562F1-484E-4217-B070-A6DFFEDCF73A}" type="presOf" srcId="{6F1BDF33-091B-4168-AA04-0D2BFFCA91F7}" destId="{2BAB5C2C-82C4-4177-9825-1A50C3843287}" srcOrd="0" destOrd="0" presId="urn:microsoft.com/office/officeart/2005/8/layout/matrix3"/>
    <dgm:cxn modelId="{AF078CF7-7476-4DB5-A5C0-8A7F179DFD6A}" type="presParOf" srcId="{6872E2F1-2DBF-42E5-BE24-A59D234BCFE3}" destId="{6DFBD93B-6B49-411E-AD02-0B7DD4708E11}" srcOrd="0" destOrd="0" presId="urn:microsoft.com/office/officeart/2005/8/layout/matrix3"/>
    <dgm:cxn modelId="{07FDE03F-8834-4C4C-A20B-1CB89EED7194}" type="presParOf" srcId="{6872E2F1-2DBF-42E5-BE24-A59D234BCFE3}" destId="{EF7FF4F1-9357-4F2C-8FE6-CDAA4B24BB13}" srcOrd="1" destOrd="0" presId="urn:microsoft.com/office/officeart/2005/8/layout/matrix3"/>
    <dgm:cxn modelId="{3F2CF825-C58D-4B7D-8C52-875C9F109BB2}" type="presParOf" srcId="{6872E2F1-2DBF-42E5-BE24-A59D234BCFE3}" destId="{4AE41BDE-5683-4B7B-9FE9-D0ED31A182A7}" srcOrd="2" destOrd="0" presId="urn:microsoft.com/office/officeart/2005/8/layout/matrix3"/>
    <dgm:cxn modelId="{83DB7810-36FF-4B98-B041-87D3C0B84F4F}" type="presParOf" srcId="{6872E2F1-2DBF-42E5-BE24-A59D234BCFE3}" destId="{2BAB5C2C-82C4-4177-9825-1A50C3843287}" srcOrd="3" destOrd="0" presId="urn:microsoft.com/office/officeart/2005/8/layout/matrix3"/>
    <dgm:cxn modelId="{3369C64D-A790-4D21-9525-F16E6BB98359}" type="presParOf" srcId="{6872E2F1-2DBF-42E5-BE24-A59D234BCFE3}" destId="{4ACEB413-ACFC-4CE7-AAC8-C2B4E2FCCF61}"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FBD93B-6B49-411E-AD02-0B7DD4708E11}">
      <dsp:nvSpPr>
        <dsp:cNvPr id="0" name=""/>
        <dsp:cNvSpPr/>
      </dsp:nvSpPr>
      <dsp:spPr>
        <a:xfrm>
          <a:off x="1354666" y="0"/>
          <a:ext cx="5418667" cy="5418667"/>
        </a:xfrm>
        <a:prstGeom prst="diamond">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EF7FF4F1-9357-4F2C-8FE6-CDAA4B24BB13}">
      <dsp:nvSpPr>
        <dsp:cNvPr id="0" name=""/>
        <dsp:cNvSpPr/>
      </dsp:nvSpPr>
      <dsp:spPr>
        <a:xfrm>
          <a:off x="1869439" y="514773"/>
          <a:ext cx="2113280" cy="2113280"/>
        </a:xfrm>
        <a:prstGeom prst="round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ES" sz="1500" kern="1200" dirty="0" smtClean="0"/>
            <a:t>Una reflexión seria y rigurosa sobre aquel problema social concreto que pretendemos mejorar. </a:t>
          </a:r>
          <a:endParaRPr lang="es-ES" sz="1500" kern="1200" dirty="0"/>
        </a:p>
      </dsp:txBody>
      <dsp:txXfrm>
        <a:off x="1972601" y="617935"/>
        <a:ext cx="1906956" cy="1906956"/>
      </dsp:txXfrm>
    </dsp:sp>
    <dsp:sp modelId="{4AE41BDE-5683-4B7B-9FE9-D0ED31A182A7}">
      <dsp:nvSpPr>
        <dsp:cNvPr id="0" name=""/>
        <dsp:cNvSpPr/>
      </dsp:nvSpPr>
      <dsp:spPr>
        <a:xfrm>
          <a:off x="4145280" y="514773"/>
          <a:ext cx="2113280" cy="2113280"/>
        </a:xfrm>
        <a:prstGeom prst="roundRect">
          <a:avLst/>
        </a:prstGeom>
        <a:gradFill rotWithShape="0">
          <a:gsLst>
            <a:gs pos="0">
              <a:schemeClr val="accent4">
                <a:hueOff val="3465231"/>
                <a:satOff val="-15989"/>
                <a:lumOff val="588"/>
                <a:alphaOff val="0"/>
                <a:lumMod val="110000"/>
                <a:satMod val="105000"/>
                <a:tint val="67000"/>
              </a:schemeClr>
            </a:gs>
            <a:gs pos="50000">
              <a:schemeClr val="accent4">
                <a:hueOff val="3465231"/>
                <a:satOff val="-15989"/>
                <a:lumOff val="588"/>
                <a:alphaOff val="0"/>
                <a:lumMod val="105000"/>
                <a:satMod val="103000"/>
                <a:tint val="73000"/>
              </a:schemeClr>
            </a:gs>
            <a:gs pos="100000">
              <a:schemeClr val="accent4">
                <a:hueOff val="3465231"/>
                <a:satOff val="-15989"/>
                <a:lumOff val="58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ES" sz="1500" kern="1200" dirty="0" smtClean="0"/>
            <a:t>Tomar conciencia de las necesidades </a:t>
          </a:r>
          <a:r>
            <a:rPr lang="es-ES" sz="1500" kern="1200" dirty="0" err="1" smtClean="0"/>
            <a:t>exintentes</a:t>
          </a:r>
          <a:r>
            <a:rPr lang="es-ES" sz="1500" kern="1200" dirty="0" smtClean="0"/>
            <a:t> y elegir un problema concreto que precise solución y, además, que esa solución se contemple como posible. </a:t>
          </a:r>
          <a:endParaRPr lang="es-ES" sz="1500" kern="1200" dirty="0"/>
        </a:p>
      </dsp:txBody>
      <dsp:txXfrm>
        <a:off x="4248442" y="617935"/>
        <a:ext cx="1906956" cy="1906956"/>
      </dsp:txXfrm>
    </dsp:sp>
    <dsp:sp modelId="{2BAB5C2C-82C4-4177-9825-1A50C3843287}">
      <dsp:nvSpPr>
        <dsp:cNvPr id="0" name=""/>
        <dsp:cNvSpPr/>
      </dsp:nvSpPr>
      <dsp:spPr>
        <a:xfrm>
          <a:off x="1869439" y="2790613"/>
          <a:ext cx="2113280" cy="2113280"/>
        </a:xfrm>
        <a:prstGeom prst="roundRect">
          <a:avLst/>
        </a:prstGeom>
        <a:gradFill rotWithShape="0">
          <a:gsLst>
            <a:gs pos="0">
              <a:schemeClr val="accent4">
                <a:hueOff val="6930461"/>
                <a:satOff val="-31979"/>
                <a:lumOff val="1177"/>
                <a:alphaOff val="0"/>
                <a:lumMod val="110000"/>
                <a:satMod val="105000"/>
                <a:tint val="67000"/>
              </a:schemeClr>
            </a:gs>
            <a:gs pos="50000">
              <a:schemeClr val="accent4">
                <a:hueOff val="6930461"/>
                <a:satOff val="-31979"/>
                <a:lumOff val="1177"/>
                <a:alphaOff val="0"/>
                <a:lumMod val="105000"/>
                <a:satMod val="103000"/>
                <a:tint val="73000"/>
              </a:schemeClr>
            </a:gs>
            <a:gs pos="100000">
              <a:schemeClr val="accent4">
                <a:hueOff val="6930461"/>
                <a:satOff val="-31979"/>
                <a:lumOff val="117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ES" sz="1500" kern="1200" dirty="0" smtClean="0"/>
            <a:t>Seleccionar un problema concreto que presente una solución viable.</a:t>
          </a:r>
          <a:endParaRPr lang="es-ES" sz="1500" kern="1200" dirty="0"/>
        </a:p>
      </dsp:txBody>
      <dsp:txXfrm>
        <a:off x="1972601" y="2893775"/>
        <a:ext cx="1906956" cy="1906956"/>
      </dsp:txXfrm>
    </dsp:sp>
    <dsp:sp modelId="{4ACEB413-ACFC-4CE7-AAC8-C2B4E2FCCF61}">
      <dsp:nvSpPr>
        <dsp:cNvPr id="0" name=""/>
        <dsp:cNvSpPr/>
      </dsp:nvSpPr>
      <dsp:spPr>
        <a:xfrm>
          <a:off x="4145280" y="2790613"/>
          <a:ext cx="2113280" cy="2113280"/>
        </a:xfrm>
        <a:prstGeom prst="roundRect">
          <a:avLst/>
        </a:prstGeom>
        <a:gradFill rotWithShape="0">
          <a:gsLst>
            <a:gs pos="0">
              <a:schemeClr val="accent4">
                <a:hueOff val="10395692"/>
                <a:satOff val="-47968"/>
                <a:lumOff val="1765"/>
                <a:alphaOff val="0"/>
                <a:lumMod val="110000"/>
                <a:satMod val="105000"/>
                <a:tint val="67000"/>
              </a:schemeClr>
            </a:gs>
            <a:gs pos="50000">
              <a:schemeClr val="accent4">
                <a:hueOff val="10395692"/>
                <a:satOff val="-47968"/>
                <a:lumOff val="1765"/>
                <a:alphaOff val="0"/>
                <a:lumMod val="105000"/>
                <a:satMod val="103000"/>
                <a:tint val="73000"/>
              </a:schemeClr>
            </a:gs>
            <a:gs pos="100000">
              <a:schemeClr val="accent4">
                <a:hueOff val="10395692"/>
                <a:satOff val="-47968"/>
                <a:lumOff val="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ES" sz="1500" kern="1200" dirty="0" smtClean="0"/>
            <a:t>Elaborar un diseño científico.</a:t>
          </a:r>
          <a:endParaRPr lang="es-ES" sz="1500" kern="1200" dirty="0"/>
        </a:p>
      </dsp:txBody>
      <dsp:txXfrm>
        <a:off x="4248442" y="2893775"/>
        <a:ext cx="1906956" cy="19069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FBD93B-6B49-411E-AD02-0B7DD4708E11}">
      <dsp:nvSpPr>
        <dsp:cNvPr id="0" name=""/>
        <dsp:cNvSpPr/>
      </dsp:nvSpPr>
      <dsp:spPr>
        <a:xfrm>
          <a:off x="1758142" y="0"/>
          <a:ext cx="5519518" cy="5519518"/>
        </a:xfrm>
        <a:prstGeom prst="diamond">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EF7FF4F1-9357-4F2C-8FE6-CDAA4B24BB13}">
      <dsp:nvSpPr>
        <dsp:cNvPr id="0" name=""/>
        <dsp:cNvSpPr/>
      </dsp:nvSpPr>
      <dsp:spPr>
        <a:xfrm>
          <a:off x="2282496" y="524354"/>
          <a:ext cx="2152612" cy="2152612"/>
        </a:xfrm>
        <a:prstGeom prst="round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Aplicarlo a la práctica para transformarla y mejorarla.  </a:t>
          </a:r>
          <a:endParaRPr lang="es-ES" sz="1600" kern="1200" dirty="0"/>
        </a:p>
      </dsp:txBody>
      <dsp:txXfrm>
        <a:off x="2387578" y="629436"/>
        <a:ext cx="1942448" cy="1942448"/>
      </dsp:txXfrm>
    </dsp:sp>
    <dsp:sp modelId="{4AE41BDE-5683-4B7B-9FE9-D0ED31A182A7}">
      <dsp:nvSpPr>
        <dsp:cNvPr id="0" name=""/>
        <dsp:cNvSpPr/>
      </dsp:nvSpPr>
      <dsp:spPr>
        <a:xfrm>
          <a:off x="4600694" y="524354"/>
          <a:ext cx="2152612" cy="2152612"/>
        </a:xfrm>
        <a:prstGeom prst="roundRect">
          <a:avLst/>
        </a:prstGeom>
        <a:gradFill rotWithShape="0">
          <a:gsLst>
            <a:gs pos="0">
              <a:schemeClr val="accent4">
                <a:hueOff val="3465231"/>
                <a:satOff val="-15989"/>
                <a:lumOff val="588"/>
                <a:alphaOff val="0"/>
                <a:lumMod val="110000"/>
                <a:satMod val="105000"/>
                <a:tint val="67000"/>
              </a:schemeClr>
            </a:gs>
            <a:gs pos="50000">
              <a:schemeClr val="accent4">
                <a:hueOff val="3465231"/>
                <a:satOff val="-15989"/>
                <a:lumOff val="588"/>
                <a:alphaOff val="0"/>
                <a:lumMod val="105000"/>
                <a:satMod val="103000"/>
                <a:tint val="73000"/>
              </a:schemeClr>
            </a:gs>
            <a:gs pos="100000">
              <a:schemeClr val="accent4">
                <a:hueOff val="3465231"/>
                <a:satOff val="-15989"/>
                <a:lumOff val="58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Apertura y </a:t>
          </a:r>
          <a:r>
            <a:rPr lang="es-ES" sz="1600" kern="1200" dirty="0" err="1" smtClean="0"/>
            <a:t>flexilidad</a:t>
          </a:r>
          <a:r>
            <a:rPr lang="es-ES" sz="1600" kern="1200" dirty="0" smtClean="0"/>
            <a:t> en su aplicación.</a:t>
          </a:r>
          <a:endParaRPr lang="es-ES" sz="1600" kern="1200" dirty="0"/>
        </a:p>
      </dsp:txBody>
      <dsp:txXfrm>
        <a:off x="4705776" y="629436"/>
        <a:ext cx="1942448" cy="1942448"/>
      </dsp:txXfrm>
    </dsp:sp>
    <dsp:sp modelId="{2BAB5C2C-82C4-4177-9825-1A50C3843287}">
      <dsp:nvSpPr>
        <dsp:cNvPr id="0" name=""/>
        <dsp:cNvSpPr/>
      </dsp:nvSpPr>
      <dsp:spPr>
        <a:xfrm>
          <a:off x="2282496" y="2842551"/>
          <a:ext cx="2152612" cy="2152612"/>
        </a:xfrm>
        <a:prstGeom prst="roundRect">
          <a:avLst/>
        </a:prstGeom>
        <a:gradFill rotWithShape="0">
          <a:gsLst>
            <a:gs pos="0">
              <a:schemeClr val="accent4">
                <a:hueOff val="6930461"/>
                <a:satOff val="-31979"/>
                <a:lumOff val="1177"/>
                <a:alphaOff val="0"/>
                <a:lumMod val="110000"/>
                <a:satMod val="105000"/>
                <a:tint val="67000"/>
              </a:schemeClr>
            </a:gs>
            <a:gs pos="50000">
              <a:schemeClr val="accent4">
                <a:hueOff val="6930461"/>
                <a:satOff val="-31979"/>
                <a:lumOff val="1177"/>
                <a:alphaOff val="0"/>
                <a:lumMod val="105000"/>
                <a:satMod val="103000"/>
                <a:tint val="73000"/>
              </a:schemeClr>
            </a:gs>
            <a:gs pos="100000">
              <a:schemeClr val="accent4">
                <a:hueOff val="6930461"/>
                <a:satOff val="-31979"/>
                <a:lumOff val="117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Originalidad y creatividad en la elaboración del proyecto.</a:t>
          </a:r>
          <a:endParaRPr lang="es-ES" sz="1600" kern="1200" dirty="0"/>
        </a:p>
      </dsp:txBody>
      <dsp:txXfrm>
        <a:off x="2387578" y="2947633"/>
        <a:ext cx="1942448" cy="1942448"/>
      </dsp:txXfrm>
    </dsp:sp>
    <dsp:sp modelId="{4ACEB413-ACFC-4CE7-AAC8-C2B4E2FCCF61}">
      <dsp:nvSpPr>
        <dsp:cNvPr id="0" name=""/>
        <dsp:cNvSpPr/>
      </dsp:nvSpPr>
      <dsp:spPr>
        <a:xfrm>
          <a:off x="4600694" y="2842551"/>
          <a:ext cx="2152612" cy="2152612"/>
        </a:xfrm>
        <a:prstGeom prst="roundRect">
          <a:avLst/>
        </a:prstGeom>
        <a:gradFill rotWithShape="0">
          <a:gsLst>
            <a:gs pos="0">
              <a:schemeClr val="accent4">
                <a:hueOff val="10395692"/>
                <a:satOff val="-47968"/>
                <a:lumOff val="1765"/>
                <a:alphaOff val="0"/>
                <a:lumMod val="110000"/>
                <a:satMod val="105000"/>
                <a:tint val="67000"/>
              </a:schemeClr>
            </a:gs>
            <a:gs pos="50000">
              <a:schemeClr val="accent4">
                <a:hueOff val="10395692"/>
                <a:satOff val="-47968"/>
                <a:lumOff val="1765"/>
                <a:alphaOff val="0"/>
                <a:lumMod val="105000"/>
                <a:satMod val="103000"/>
                <a:tint val="73000"/>
              </a:schemeClr>
            </a:gs>
            <a:gs pos="100000">
              <a:schemeClr val="accent4">
                <a:hueOff val="10395692"/>
                <a:satOff val="-47968"/>
                <a:lumOff val="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Partir siempre de la práctica, desde la óptica de quién vive el problema, cómo lo vive y que posibilidades vislumbra de solución del mismo. </a:t>
          </a:r>
          <a:endParaRPr lang="es-ES" sz="1600" kern="1200" dirty="0"/>
        </a:p>
      </dsp:txBody>
      <dsp:txXfrm>
        <a:off x="4705776" y="2947633"/>
        <a:ext cx="1942448" cy="1942448"/>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p:cNvSpPr>
            <a:spLocks noGrp="1"/>
          </p:cNvSpPr>
          <p:nvPr>
            <p:ph type="dt" sz="half" idx="10"/>
          </p:nvPr>
        </p:nvSpPr>
        <p:spPr/>
        <p:txBody>
          <a:bodyPr/>
          <a:lstStyle/>
          <a:p>
            <a:fld id="{CC58AD51-2261-43B7-BFA8-86C8A12BBA42}" type="datetimeFigureOut">
              <a:rPr lang="es-MX" smtClean="0"/>
              <a:t>13/07/2022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555692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CC58AD51-2261-43B7-BFA8-86C8A12BBA42}" type="datetimeFigureOut">
              <a:rPr lang="es-MX" smtClean="0"/>
              <a:t>13/07/2022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3934671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CC58AD51-2261-43B7-BFA8-86C8A12BBA42}" type="datetimeFigureOut">
              <a:rPr lang="es-MX" smtClean="0"/>
              <a:t>13/07/2022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2807560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CC58AD51-2261-43B7-BFA8-86C8A12BBA42}" type="datetimeFigureOut">
              <a:rPr lang="es-MX" smtClean="0"/>
              <a:t>13/07/2022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1640274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CC58AD51-2261-43B7-BFA8-86C8A12BBA42}" type="datetimeFigureOut">
              <a:rPr lang="es-MX" smtClean="0"/>
              <a:t>13/07/2022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94426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CC58AD51-2261-43B7-BFA8-86C8A12BBA42}" type="datetimeFigureOut">
              <a:rPr lang="es-MX" smtClean="0"/>
              <a:t>13/07/2022</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1593957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p>
            <a:fld id="{CC58AD51-2261-43B7-BFA8-86C8A12BBA42}" type="datetimeFigureOut">
              <a:rPr lang="es-MX" smtClean="0"/>
              <a:t>13/07/2022</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1609336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CC58AD51-2261-43B7-BFA8-86C8A12BBA42}" type="datetimeFigureOut">
              <a:rPr lang="es-MX" smtClean="0"/>
              <a:t>13/07/2022</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3366701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CC58AD51-2261-43B7-BFA8-86C8A12BBA42}" type="datetimeFigureOut">
              <a:rPr lang="es-MX" smtClean="0"/>
              <a:t>13/07/2022</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3772913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CC58AD51-2261-43B7-BFA8-86C8A12BBA42}" type="datetimeFigureOut">
              <a:rPr lang="es-MX" smtClean="0"/>
              <a:t>13/07/2022</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2665440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CC58AD51-2261-43B7-BFA8-86C8A12BBA42}" type="datetimeFigureOut">
              <a:rPr lang="es-MX" smtClean="0"/>
              <a:t>13/07/2022</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240526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9000" b="-19000"/>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58AD51-2261-43B7-BFA8-86C8A12BBA42}" type="datetimeFigureOut">
              <a:rPr lang="es-MX" smtClean="0"/>
              <a:t>13/07/2022</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6B9FE8-3E1B-4A60-A2A2-73A95FE49658}" type="slidenum">
              <a:rPr lang="es-MX" smtClean="0"/>
              <a:t>‹Nº›</a:t>
            </a:fld>
            <a:endParaRPr lang="es-MX"/>
          </a:p>
        </p:txBody>
      </p:sp>
    </p:spTree>
    <p:extLst>
      <p:ext uri="{BB962C8B-B14F-4D97-AF65-F5344CB8AC3E}">
        <p14:creationId xmlns:p14="http://schemas.microsoft.com/office/powerpoint/2010/main" val="21551314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ideo" Target="https://www.youtube.com/embed/dRl4-TlYNfc"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9000" b="-19000"/>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217521" y="1139686"/>
            <a:ext cx="9144000" cy="1240669"/>
          </a:xfrm>
        </p:spPr>
        <p:txBody>
          <a:bodyPr>
            <a:noAutofit/>
          </a:bodyPr>
          <a:lstStyle/>
          <a:p>
            <a:r>
              <a:rPr lang="es-ES" sz="4400" dirty="0" smtClean="0">
                <a:solidFill>
                  <a:schemeClr val="bg1"/>
                </a:solidFill>
                <a:latin typeface="Baskerville Old Face" panose="02020602080505020303" pitchFamily="18" charset="0"/>
              </a:rPr>
              <a:t>ADMINISTRACIÓN </a:t>
            </a:r>
            <a:r>
              <a:rPr lang="es-ES" sz="4400" dirty="0">
                <a:solidFill>
                  <a:schemeClr val="bg1"/>
                </a:solidFill>
                <a:latin typeface="Baskerville Old Face" panose="02020602080505020303" pitchFamily="18" charset="0"/>
              </a:rPr>
              <a:t>SOCIAL</a:t>
            </a:r>
            <a:endParaRPr lang="es-MX" sz="4400" dirty="0">
              <a:solidFill>
                <a:schemeClr val="bg1"/>
              </a:solidFill>
              <a:latin typeface="Baskerville Old Face" panose="02020602080505020303" pitchFamily="18" charset="0"/>
            </a:endParaRPr>
          </a:p>
        </p:txBody>
      </p:sp>
      <p:sp>
        <p:nvSpPr>
          <p:cNvPr id="3" name="Subtítulo 2"/>
          <p:cNvSpPr>
            <a:spLocks noGrp="1"/>
          </p:cNvSpPr>
          <p:nvPr>
            <p:ph type="subTitle" idx="1"/>
          </p:nvPr>
        </p:nvSpPr>
        <p:spPr>
          <a:xfrm>
            <a:off x="1524000" y="4593711"/>
            <a:ext cx="9144000" cy="1655762"/>
          </a:xfrm>
        </p:spPr>
        <p:txBody>
          <a:bodyPr/>
          <a:lstStyle/>
          <a:p>
            <a:r>
              <a:rPr lang="es-ES" smtClean="0">
                <a:solidFill>
                  <a:srgbClr val="66FFFF"/>
                </a:solidFill>
                <a:latin typeface="Algerian" panose="04020705040A02060702" pitchFamily="82" charset="0"/>
              </a:rPr>
              <a:t>INTRODUCCIÓN</a:t>
            </a:r>
            <a:endParaRPr lang="es-MX" dirty="0">
              <a:solidFill>
                <a:srgbClr val="66FFFF"/>
              </a:solidFill>
              <a:latin typeface="Algerian" panose="04020705040A02060702" pitchFamily="82" charset="0"/>
            </a:endParaRPr>
          </a:p>
        </p:txBody>
      </p:sp>
    </p:spTree>
    <p:extLst>
      <p:ext uri="{BB962C8B-B14F-4D97-AF65-F5344CB8AC3E}">
        <p14:creationId xmlns:p14="http://schemas.microsoft.com/office/powerpoint/2010/main" val="4236154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Rl4-TlYNfc"/>
          <p:cNvPicPr>
            <a:picLocks noRot="1" noChangeAspect="1"/>
          </p:cNvPicPr>
          <p:nvPr>
            <a:videoFile r:link="rId1"/>
          </p:nvPr>
        </p:nvPicPr>
        <p:blipFill>
          <a:blip r:embed="rId3"/>
          <a:stretch>
            <a:fillRect/>
          </a:stretch>
        </p:blipFill>
        <p:spPr>
          <a:xfrm>
            <a:off x="249382" y="140277"/>
            <a:ext cx="10865922" cy="6112082"/>
          </a:xfrm>
          <a:prstGeom prst="rect">
            <a:avLst/>
          </a:prstGeom>
        </p:spPr>
      </p:pic>
    </p:spTree>
    <p:extLst>
      <p:ext uri="{BB962C8B-B14F-4D97-AF65-F5344CB8AC3E}">
        <p14:creationId xmlns:p14="http://schemas.microsoft.com/office/powerpoint/2010/main" val="39421552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63138" y="2136339"/>
            <a:ext cx="8680862" cy="2585323"/>
          </a:xfrm>
          <a:prstGeom prst="rect">
            <a:avLst/>
          </a:prstGeom>
        </p:spPr>
        <p:txBody>
          <a:bodyPr wrap="square">
            <a:spAutoFit/>
          </a:bodyPr>
          <a:lstStyle/>
          <a:p>
            <a:r>
              <a:rPr lang="es-ES" dirty="0" smtClean="0">
                <a:solidFill>
                  <a:srgbClr val="00B050"/>
                </a:solidFill>
              </a:rPr>
              <a:t>INTRODUCCIÓN:</a:t>
            </a:r>
          </a:p>
          <a:p>
            <a:endParaRPr lang="es-ES" dirty="0"/>
          </a:p>
          <a:p>
            <a:endParaRPr lang="es-ES" dirty="0" smtClean="0"/>
          </a:p>
          <a:p>
            <a:r>
              <a:rPr lang="es-ES" dirty="0" smtClean="0"/>
              <a:t> </a:t>
            </a:r>
            <a:r>
              <a:rPr lang="es-ES" dirty="0"/>
              <a:t>Es muy importante señalar cuál es la finalidad de las acciones que realizamos con las comunidades con las que trabajamos, ya que en ello existe una mejora en cuanto a que el hecho de planificar una determinada acción hace que se propicie el cambio y la mejora de esa realidad. Uno de los grandes problemas de nuestro tiempo es la falta de reflexión, ya que el hombre en la actualidad se encuentra devorado por la vorágine del hacer, olvidándose de pensar lo que está haciendo.</a:t>
            </a:r>
            <a:endParaRPr lang="en-US" dirty="0"/>
          </a:p>
        </p:txBody>
      </p:sp>
    </p:spTree>
    <p:extLst>
      <p:ext uri="{BB962C8B-B14F-4D97-AF65-F5344CB8AC3E}">
        <p14:creationId xmlns:p14="http://schemas.microsoft.com/office/powerpoint/2010/main" val="7275663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75013" y="1443841"/>
            <a:ext cx="10295906" cy="4247317"/>
          </a:xfrm>
          <a:prstGeom prst="rect">
            <a:avLst/>
          </a:prstGeom>
        </p:spPr>
        <p:txBody>
          <a:bodyPr wrap="square">
            <a:spAutoFit/>
          </a:bodyPr>
          <a:lstStyle/>
          <a:p>
            <a:endParaRPr lang="es-ES" dirty="0"/>
          </a:p>
          <a:p>
            <a:r>
              <a:rPr lang="es-ES" dirty="0" smtClean="0"/>
              <a:t>La </a:t>
            </a:r>
            <a:r>
              <a:rPr lang="es-ES" dirty="0"/>
              <a:t>elaboración de proyectos sociales nace como consecuencia del deseo de mejorar la realidad en la que vivimos. Un proyecto es un avance anticipado de las acciones a realizar para conseguir unos determinados objetivos. </a:t>
            </a:r>
            <a:endParaRPr lang="es-ES" dirty="0" smtClean="0"/>
          </a:p>
          <a:p>
            <a:endParaRPr lang="es-ES" dirty="0" smtClean="0"/>
          </a:p>
          <a:p>
            <a:r>
              <a:rPr lang="es-ES" dirty="0" smtClean="0"/>
              <a:t>El </a:t>
            </a:r>
            <a:r>
              <a:rPr lang="es-ES" dirty="0"/>
              <a:t>Proyecto es un plan de trabajo que tiene como misión la de prever, orientar y preparar bien el camino de lo que se va a hacer</a:t>
            </a:r>
            <a:r>
              <a:rPr lang="es-ES" dirty="0" smtClean="0"/>
              <a:t>.</a:t>
            </a:r>
          </a:p>
          <a:p>
            <a:endParaRPr lang="es-ES" dirty="0" smtClean="0"/>
          </a:p>
          <a:p>
            <a:r>
              <a:rPr lang="es-ES" dirty="0" smtClean="0"/>
              <a:t> </a:t>
            </a:r>
            <a:r>
              <a:rPr lang="es-ES" dirty="0"/>
              <a:t>En todo proyecto es importante resaltar siempre: </a:t>
            </a:r>
            <a:endParaRPr lang="es-ES" dirty="0" smtClean="0"/>
          </a:p>
          <a:p>
            <a:endParaRPr lang="es-ES" dirty="0" smtClean="0"/>
          </a:p>
          <a:p>
            <a:pPr marL="285750" indent="-285750">
              <a:buFont typeface="Wingdings" panose="05000000000000000000" pitchFamily="2" charset="2"/>
              <a:buChar char="v"/>
            </a:pPr>
            <a:r>
              <a:rPr lang="es-ES" dirty="0" smtClean="0"/>
              <a:t>Una </a:t>
            </a:r>
            <a:r>
              <a:rPr lang="es-ES" dirty="0"/>
              <a:t>descripción de lo que se quiere conseguir, indicando con precisión la finalidad del mismo. </a:t>
            </a:r>
            <a:endParaRPr lang="es-ES" dirty="0" smtClean="0"/>
          </a:p>
          <a:p>
            <a:pPr marL="285750" indent="-285750">
              <a:buFont typeface="Wingdings" panose="05000000000000000000" pitchFamily="2" charset="2"/>
              <a:buChar char="v"/>
            </a:pPr>
            <a:r>
              <a:rPr lang="es-ES" dirty="0" smtClean="0"/>
              <a:t>Una </a:t>
            </a:r>
            <a:r>
              <a:rPr lang="es-ES" dirty="0"/>
              <a:t>adaptación del proyecto a las características del entorno y a las personas que lo van a llevar a cabo. </a:t>
            </a:r>
            <a:r>
              <a:rPr lang="es-ES" dirty="0" smtClean="0"/>
              <a:t> </a:t>
            </a:r>
            <a:r>
              <a:rPr lang="es-ES" dirty="0"/>
              <a:t>Unos datos e informaciones técnicas para el mejor desarrollo del proyecto. </a:t>
            </a:r>
            <a:endParaRPr lang="es-ES" dirty="0" smtClean="0"/>
          </a:p>
          <a:p>
            <a:pPr marL="285750" indent="-285750">
              <a:buFont typeface="Wingdings" panose="05000000000000000000" pitchFamily="2" charset="2"/>
              <a:buChar char="v"/>
            </a:pPr>
            <a:r>
              <a:rPr lang="es-ES" dirty="0" smtClean="0"/>
              <a:t>Unos </a:t>
            </a:r>
            <a:r>
              <a:rPr lang="es-ES" dirty="0"/>
              <a:t>recursos mínimos imprescindibles para su aplicación y una temporalización precisa para el desarrollo del proyecto.</a:t>
            </a:r>
            <a:endParaRPr lang="en-US" dirty="0"/>
          </a:p>
        </p:txBody>
      </p:sp>
      <p:sp>
        <p:nvSpPr>
          <p:cNvPr id="3" name="Rectángulo 2"/>
          <p:cNvSpPr/>
          <p:nvPr/>
        </p:nvSpPr>
        <p:spPr>
          <a:xfrm>
            <a:off x="3688386" y="489258"/>
            <a:ext cx="3770199" cy="369332"/>
          </a:xfrm>
          <a:prstGeom prst="rect">
            <a:avLst/>
          </a:prstGeom>
        </p:spPr>
        <p:txBody>
          <a:bodyPr wrap="none">
            <a:spAutoFit/>
          </a:bodyPr>
          <a:lstStyle/>
          <a:p>
            <a:r>
              <a:rPr lang="es-ES" b="1" dirty="0">
                <a:solidFill>
                  <a:srgbClr val="7030A0"/>
                </a:solidFill>
              </a:rPr>
              <a:t>¿QUÉ ENTENDEMOS POR PROYECTO?</a:t>
            </a:r>
          </a:p>
        </p:txBody>
      </p:sp>
    </p:spTree>
    <p:extLst>
      <p:ext uri="{BB962C8B-B14F-4D97-AF65-F5344CB8AC3E}">
        <p14:creationId xmlns:p14="http://schemas.microsoft.com/office/powerpoint/2010/main" val="2199589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 calcmode="lin" valueType="num">
                                      <p:cBhvr additive="base">
                                        <p:cTn id="1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animEffect transition="in" filter="fade">
                                      <p:cBhvr>
                                        <p:cTn id="25" dur="1000"/>
                                        <p:tgtEl>
                                          <p:spTgt spid="2">
                                            <p:txEl>
                                              <p:pRg st="7" end="7"/>
                                            </p:txEl>
                                          </p:spTgt>
                                        </p:tgtEl>
                                      </p:cBhvr>
                                    </p:animEffect>
                                    <p:anim calcmode="lin" valueType="num">
                                      <p:cBhvr>
                                        <p:cTn id="26"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27"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2">
                                            <p:txEl>
                                              <p:pRg st="8" end="8"/>
                                            </p:txEl>
                                          </p:spTgt>
                                        </p:tgtEl>
                                        <p:attrNameLst>
                                          <p:attrName>style.visibility</p:attrName>
                                        </p:attrNameLst>
                                      </p:cBhvr>
                                      <p:to>
                                        <p:strVal val="visible"/>
                                      </p:to>
                                    </p:set>
                                    <p:animEffect transition="in" filter="fade">
                                      <p:cBhvr>
                                        <p:cTn id="32" dur="1000"/>
                                        <p:tgtEl>
                                          <p:spTgt spid="2">
                                            <p:txEl>
                                              <p:pRg st="8" end="8"/>
                                            </p:txEl>
                                          </p:spTgt>
                                        </p:tgtEl>
                                      </p:cBhvr>
                                    </p:animEffect>
                                    <p:anim calcmode="lin" valueType="num">
                                      <p:cBhvr>
                                        <p:cTn id="33"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2">
                                            <p:txEl>
                                              <p:pRg st="9" end="9"/>
                                            </p:txEl>
                                          </p:spTgt>
                                        </p:tgtEl>
                                        <p:attrNameLst>
                                          <p:attrName>style.visibility</p:attrName>
                                        </p:attrNameLst>
                                      </p:cBhvr>
                                      <p:to>
                                        <p:strVal val="visible"/>
                                      </p:to>
                                    </p:set>
                                    <p:animEffect transition="in" filter="fade">
                                      <p:cBhvr>
                                        <p:cTn id="39" dur="1000"/>
                                        <p:tgtEl>
                                          <p:spTgt spid="2">
                                            <p:txEl>
                                              <p:pRg st="9" end="9"/>
                                            </p:txEl>
                                          </p:spTgt>
                                        </p:tgtEl>
                                      </p:cBhvr>
                                    </p:animEffect>
                                    <p:anim calcmode="lin" valueType="num">
                                      <p:cBhvr>
                                        <p:cTn id="40"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41"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05642" y="2274838"/>
            <a:ext cx="9167750" cy="2308324"/>
          </a:xfrm>
          <a:prstGeom prst="rect">
            <a:avLst/>
          </a:prstGeom>
        </p:spPr>
        <p:txBody>
          <a:bodyPr wrap="square">
            <a:spAutoFit/>
          </a:bodyPr>
          <a:lstStyle/>
          <a:p>
            <a:r>
              <a:rPr lang="es-ES" dirty="0" smtClean="0"/>
              <a:t> </a:t>
            </a:r>
          </a:p>
          <a:p>
            <a:endParaRPr lang="es-ES" dirty="0"/>
          </a:p>
          <a:p>
            <a:r>
              <a:rPr lang="es-ES" dirty="0" smtClean="0"/>
              <a:t>Se </a:t>
            </a:r>
            <a:r>
              <a:rPr lang="es-ES" dirty="0"/>
              <a:t>entiende por social todo lo que afecta al ser humano y a sus condiciones de vida. </a:t>
            </a:r>
            <a:endParaRPr lang="es-ES" dirty="0" smtClean="0"/>
          </a:p>
          <a:p>
            <a:endParaRPr lang="es-ES" dirty="0"/>
          </a:p>
          <a:p>
            <a:r>
              <a:rPr lang="es-ES" dirty="0" smtClean="0"/>
              <a:t> </a:t>
            </a:r>
            <a:r>
              <a:rPr lang="es-ES" dirty="0"/>
              <a:t>El proyecto social debería contemplar fundamentalmente lo que hace referencia a las necesidades básicas del individuo, es decir; salud, educación, empleo y vivienda así como otro tipo de necesidades como son la dignidad, autoestima, aprecio, seguridad, consideración, la capacidad de encontrar sentido a la vida y al mundo que nos rodea, </a:t>
            </a:r>
            <a:r>
              <a:rPr lang="es-ES" dirty="0" err="1"/>
              <a:t>etc</a:t>
            </a:r>
            <a:endParaRPr lang="en-US" dirty="0"/>
          </a:p>
        </p:txBody>
      </p:sp>
      <p:sp>
        <p:nvSpPr>
          <p:cNvPr id="5" name="Rectángulo 4"/>
          <p:cNvSpPr/>
          <p:nvPr/>
        </p:nvSpPr>
        <p:spPr>
          <a:xfrm>
            <a:off x="3729900" y="1213653"/>
            <a:ext cx="3253391" cy="369332"/>
          </a:xfrm>
          <a:prstGeom prst="rect">
            <a:avLst/>
          </a:prstGeom>
        </p:spPr>
        <p:txBody>
          <a:bodyPr wrap="none">
            <a:spAutoFit/>
          </a:bodyPr>
          <a:lstStyle/>
          <a:p>
            <a:r>
              <a:rPr lang="es-ES" b="1" dirty="0" smtClean="0">
                <a:solidFill>
                  <a:srgbClr val="C00000"/>
                </a:solidFill>
              </a:rPr>
              <a:t>¿QUÉ ES UN PROYECTO SOCIAL?</a:t>
            </a:r>
            <a:endParaRPr lang="en-US" b="1" dirty="0">
              <a:solidFill>
                <a:srgbClr val="C00000"/>
              </a:solidFill>
            </a:endParaRPr>
          </a:p>
        </p:txBody>
      </p:sp>
    </p:spTree>
    <p:extLst>
      <p:ext uri="{BB962C8B-B14F-4D97-AF65-F5344CB8AC3E}">
        <p14:creationId xmlns:p14="http://schemas.microsoft.com/office/powerpoint/2010/main" val="3826271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246909" y="1443704"/>
            <a:ext cx="8633361" cy="4247317"/>
          </a:xfrm>
          <a:prstGeom prst="rect">
            <a:avLst/>
          </a:prstGeom>
        </p:spPr>
        <p:txBody>
          <a:bodyPr wrap="square">
            <a:spAutoFit/>
          </a:bodyPr>
          <a:lstStyle/>
          <a:p>
            <a:r>
              <a:rPr lang="es-ES" dirty="0" smtClean="0"/>
              <a:t>Los </a:t>
            </a:r>
            <a:r>
              <a:rPr lang="es-ES" dirty="0"/>
              <a:t>Proyectos Sociales se orientan a la resolución de problemas, con el </a:t>
            </a:r>
            <a:r>
              <a:rPr lang="es-ES" dirty="0" smtClean="0"/>
              <a:t>fin </a:t>
            </a:r>
            <a:r>
              <a:rPr lang="es-ES" dirty="0"/>
              <a:t>de intentar satisfacer las necesidades básicas del individuo. </a:t>
            </a:r>
            <a:endParaRPr lang="es-ES" dirty="0" smtClean="0"/>
          </a:p>
          <a:p>
            <a:endParaRPr lang="es-ES" dirty="0"/>
          </a:p>
          <a:p>
            <a:r>
              <a:rPr lang="es-ES" dirty="0" smtClean="0"/>
              <a:t>Existe </a:t>
            </a:r>
            <a:r>
              <a:rPr lang="es-ES" dirty="0"/>
              <a:t>una cierta relación entre la fragilidad y la carencia, por un lado, y la responsabilidad por el otro. </a:t>
            </a:r>
            <a:endParaRPr lang="es-ES" dirty="0" smtClean="0"/>
          </a:p>
          <a:p>
            <a:endParaRPr lang="es-ES" dirty="0"/>
          </a:p>
          <a:p>
            <a:r>
              <a:rPr lang="es-ES" dirty="0" smtClean="0"/>
              <a:t>La </a:t>
            </a:r>
            <a:r>
              <a:rPr lang="es-ES" dirty="0"/>
              <a:t>responsabilidad en un trabajador social se </a:t>
            </a:r>
            <a:r>
              <a:rPr lang="es-ES" dirty="0" err="1"/>
              <a:t>acrecenta</a:t>
            </a:r>
            <a:r>
              <a:rPr lang="es-ES" dirty="0"/>
              <a:t> al mismo tiempo que crece el poder que engendra una fragilidad complementaria. </a:t>
            </a:r>
            <a:endParaRPr lang="es-ES" dirty="0" smtClean="0"/>
          </a:p>
          <a:p>
            <a:endParaRPr lang="es-ES" dirty="0"/>
          </a:p>
          <a:p>
            <a:r>
              <a:rPr lang="es-ES" dirty="0" smtClean="0"/>
              <a:t>Los </a:t>
            </a:r>
            <a:r>
              <a:rPr lang="es-ES" dirty="0"/>
              <a:t>Proyectos Sociales intentan siempre resolver una carencia, una necesidad y miran siempre al futuro que intentan mejorar. </a:t>
            </a:r>
            <a:endParaRPr lang="es-ES" dirty="0" smtClean="0"/>
          </a:p>
          <a:p>
            <a:endParaRPr lang="es-ES" dirty="0" smtClean="0"/>
          </a:p>
          <a:p>
            <a:r>
              <a:rPr lang="es-ES" dirty="0" smtClean="0"/>
              <a:t>Podrían </a:t>
            </a:r>
            <a:r>
              <a:rPr lang="es-ES" dirty="0"/>
              <a:t>clasificarse de acuerdo a cómo intentan satisfacer la necesidad. </a:t>
            </a:r>
            <a:endParaRPr lang="es-ES" dirty="0" smtClean="0"/>
          </a:p>
          <a:p>
            <a:endParaRPr lang="es-ES" dirty="0"/>
          </a:p>
          <a:p>
            <a:r>
              <a:rPr lang="es-ES" dirty="0" smtClean="0"/>
              <a:t>Según </a:t>
            </a:r>
            <a:r>
              <a:rPr lang="es-ES" dirty="0" err="1"/>
              <a:t>Forni</a:t>
            </a:r>
            <a:r>
              <a:rPr lang="es-ES" dirty="0"/>
              <a:t>, destacan los siguientes: </a:t>
            </a:r>
            <a:endParaRPr lang="en-US" dirty="0"/>
          </a:p>
        </p:txBody>
      </p:sp>
      <p:sp>
        <p:nvSpPr>
          <p:cNvPr id="3" name="Rectángulo 2"/>
          <p:cNvSpPr/>
          <p:nvPr/>
        </p:nvSpPr>
        <p:spPr>
          <a:xfrm>
            <a:off x="3327806" y="465508"/>
            <a:ext cx="4681474" cy="369332"/>
          </a:xfrm>
          <a:prstGeom prst="rect">
            <a:avLst/>
          </a:prstGeom>
        </p:spPr>
        <p:txBody>
          <a:bodyPr wrap="none">
            <a:spAutoFit/>
          </a:bodyPr>
          <a:lstStyle/>
          <a:p>
            <a:r>
              <a:rPr lang="es-ES" b="1" dirty="0" smtClean="0">
                <a:solidFill>
                  <a:schemeClr val="accent5">
                    <a:lumMod val="75000"/>
                  </a:schemeClr>
                </a:solidFill>
              </a:rPr>
              <a:t>¿HACIA DONDE SE ORIENTAN LOS PROYECTOS?</a:t>
            </a:r>
            <a:endParaRPr lang="en-US" b="1" dirty="0">
              <a:solidFill>
                <a:schemeClr val="accent5">
                  <a:lumMod val="75000"/>
                </a:schemeClr>
              </a:solidFill>
            </a:endParaRPr>
          </a:p>
        </p:txBody>
      </p:sp>
    </p:spTree>
    <p:extLst>
      <p:ext uri="{BB962C8B-B14F-4D97-AF65-F5344CB8AC3E}">
        <p14:creationId xmlns:p14="http://schemas.microsoft.com/office/powerpoint/2010/main" val="2285402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36270" y="1028343"/>
            <a:ext cx="9179626" cy="5078313"/>
          </a:xfrm>
          <a:prstGeom prst="rect">
            <a:avLst/>
          </a:prstGeom>
        </p:spPr>
        <p:txBody>
          <a:bodyPr wrap="square">
            <a:spAutoFit/>
          </a:bodyPr>
          <a:lstStyle/>
          <a:p>
            <a:pPr marL="285750" indent="-285750">
              <a:buFont typeface="Wingdings" panose="05000000000000000000" pitchFamily="2" charset="2"/>
              <a:buChar char="Ø"/>
            </a:pPr>
            <a:r>
              <a:rPr lang="es-ES" dirty="0"/>
              <a:t>Los que apuntan a la satisfacción directa de una determinada carencia en base a estándares sociales. </a:t>
            </a:r>
          </a:p>
          <a:p>
            <a:pPr marL="285750" indent="-285750">
              <a:buFont typeface="Wingdings" panose="05000000000000000000" pitchFamily="2" charset="2"/>
              <a:buChar char="Ø"/>
            </a:pPr>
            <a:r>
              <a:rPr lang="es-ES" dirty="0" smtClean="0"/>
              <a:t>Los </a:t>
            </a:r>
            <a:r>
              <a:rPr lang="es-ES" dirty="0"/>
              <a:t>que facilitan indirectamente la satisfacción de una necesidad especial. </a:t>
            </a:r>
          </a:p>
          <a:p>
            <a:pPr marL="285750" indent="-285750">
              <a:buFont typeface="Wingdings" panose="05000000000000000000" pitchFamily="2" charset="2"/>
              <a:buChar char="Ø"/>
            </a:pPr>
            <a:r>
              <a:rPr lang="es-ES" dirty="0" smtClean="0"/>
              <a:t>Los </a:t>
            </a:r>
            <a:r>
              <a:rPr lang="es-ES" dirty="0"/>
              <a:t>que introducen nuevos sistemas productivos para mejorar situaciones sociales. </a:t>
            </a:r>
          </a:p>
          <a:p>
            <a:pPr marL="285750" indent="-285750">
              <a:buFont typeface="Wingdings" panose="05000000000000000000" pitchFamily="2" charset="2"/>
              <a:buChar char="Ø"/>
            </a:pPr>
            <a:r>
              <a:rPr lang="es-ES" dirty="0" smtClean="0"/>
              <a:t>Los </a:t>
            </a:r>
            <a:r>
              <a:rPr lang="es-ES" dirty="0"/>
              <a:t>que afectan a situaciones que se apartan de una normalidad socialmente definida. </a:t>
            </a:r>
            <a:endParaRPr lang="es-ES" dirty="0" smtClean="0"/>
          </a:p>
          <a:p>
            <a:pPr marL="285750" indent="-285750">
              <a:buFont typeface="Wingdings" panose="05000000000000000000" pitchFamily="2" charset="2"/>
              <a:buChar char="Ø"/>
            </a:pPr>
            <a:r>
              <a:rPr lang="es-ES" dirty="0" smtClean="0"/>
              <a:t>Los </a:t>
            </a:r>
            <a:r>
              <a:rPr lang="es-ES" dirty="0"/>
              <a:t>que apuntan a introducir tecnologías organizativas para producir cambios en las situaciones sociales. </a:t>
            </a:r>
            <a:endParaRPr lang="es-ES" dirty="0" smtClean="0"/>
          </a:p>
          <a:p>
            <a:endParaRPr lang="es-ES" dirty="0" smtClean="0"/>
          </a:p>
          <a:p>
            <a:endParaRPr lang="es-ES" dirty="0"/>
          </a:p>
          <a:p>
            <a:r>
              <a:rPr lang="es-ES" dirty="0" smtClean="0"/>
              <a:t>La </a:t>
            </a:r>
            <a:r>
              <a:rPr lang="es-ES" dirty="0"/>
              <a:t>elaboración de proyectos implica sistematizar, es decir, construir un sistema para lograr una ordenación. Implica jerarquizar y articular una serie de hechos, de objetos o de ideas, aparentemente dispersos para poder comprender e interpretarlos mejor. Implica, también, la reflexión autocrítica que nos ayude a planificar acciones con el fin de lograr una mayor calidad en nuestros trabajos. </a:t>
            </a:r>
            <a:endParaRPr lang="es-ES" dirty="0" smtClean="0"/>
          </a:p>
          <a:p>
            <a:endParaRPr lang="es-ES" dirty="0" smtClean="0"/>
          </a:p>
          <a:p>
            <a:endParaRPr lang="es-ES" dirty="0"/>
          </a:p>
          <a:p>
            <a:r>
              <a:rPr lang="es-ES" dirty="0" smtClean="0"/>
              <a:t>El </a:t>
            </a:r>
            <a:r>
              <a:rPr lang="es-ES" dirty="0"/>
              <a:t>proyecto Social, tiene siempre la intención clara de alcanzar aquello que se pretende con la mayor eficacia y calidad. </a:t>
            </a:r>
            <a:endParaRPr lang="en-US" dirty="0"/>
          </a:p>
        </p:txBody>
      </p:sp>
    </p:spTree>
    <p:extLst>
      <p:ext uri="{BB962C8B-B14F-4D97-AF65-F5344CB8AC3E}">
        <p14:creationId xmlns:p14="http://schemas.microsoft.com/office/powerpoint/2010/main" val="2930716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5"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fade">
                                      <p:cBhvr>
                                        <p:cTn id="27" dur="2000"/>
                                        <p:tgtEl>
                                          <p:spTgt spid="2">
                                            <p:txEl>
                                              <p:pRg st="7" end="7"/>
                                            </p:txEl>
                                          </p:spTgt>
                                        </p:tgtEl>
                                      </p:cBhvr>
                                    </p:animEffect>
                                    <p:anim calcmode="lin" valueType="num">
                                      <p:cBhvr>
                                        <p:cTn id="28" dur="2000" fill="hold"/>
                                        <p:tgtEl>
                                          <p:spTgt spid="2">
                                            <p:txEl>
                                              <p:pRg st="7" end="7"/>
                                            </p:txEl>
                                          </p:spTgt>
                                        </p:tgtEl>
                                        <p:attrNameLst>
                                          <p:attrName>ppt_w</p:attrName>
                                        </p:attrNameLst>
                                      </p:cBhvr>
                                      <p:tavLst>
                                        <p:tav tm="0" fmla="#ppt_w*sin(2.5*pi*$)">
                                          <p:val>
                                            <p:fltVal val="0"/>
                                          </p:val>
                                        </p:tav>
                                        <p:tav tm="100000">
                                          <p:val>
                                            <p:fltVal val="1"/>
                                          </p:val>
                                        </p:tav>
                                      </p:tavLst>
                                    </p:anim>
                                    <p:anim calcmode="lin" valueType="num">
                                      <p:cBhvr>
                                        <p:cTn id="29" dur="2000" fill="hold"/>
                                        <p:tgtEl>
                                          <p:spTgt spid="2">
                                            <p:txEl>
                                              <p:pRg st="7" end="7"/>
                                            </p:txEl>
                                          </p:spTgt>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2">
                                            <p:txEl>
                                              <p:pRg st="10" end="10"/>
                                            </p:txEl>
                                          </p:spTgt>
                                        </p:tgtEl>
                                        <p:attrNameLst>
                                          <p:attrName>style.visibility</p:attrName>
                                        </p:attrNameLst>
                                      </p:cBhvr>
                                      <p:to>
                                        <p:strVal val="visible"/>
                                      </p:to>
                                    </p:set>
                                    <p:anim calcmode="lin" valueType="num">
                                      <p:cBhvr>
                                        <p:cTn id="34" dur="1000" fill="hold"/>
                                        <p:tgtEl>
                                          <p:spTgt spid="2">
                                            <p:txEl>
                                              <p:pRg st="10" end="10"/>
                                            </p:txEl>
                                          </p:spTgt>
                                        </p:tgtEl>
                                        <p:attrNameLst>
                                          <p:attrName>ppt_w</p:attrName>
                                        </p:attrNameLst>
                                      </p:cBhvr>
                                      <p:tavLst>
                                        <p:tav tm="0">
                                          <p:val>
                                            <p:fltVal val="0"/>
                                          </p:val>
                                        </p:tav>
                                        <p:tav tm="100000">
                                          <p:val>
                                            <p:strVal val="#ppt_w"/>
                                          </p:val>
                                        </p:tav>
                                      </p:tavLst>
                                    </p:anim>
                                    <p:anim calcmode="lin" valueType="num">
                                      <p:cBhvr>
                                        <p:cTn id="35" dur="1000" fill="hold"/>
                                        <p:tgtEl>
                                          <p:spTgt spid="2">
                                            <p:txEl>
                                              <p:pRg st="10" end="10"/>
                                            </p:txEl>
                                          </p:spTgt>
                                        </p:tgtEl>
                                        <p:attrNameLst>
                                          <p:attrName>ppt_h</p:attrName>
                                        </p:attrNameLst>
                                      </p:cBhvr>
                                      <p:tavLst>
                                        <p:tav tm="0">
                                          <p:val>
                                            <p:fltVal val="0"/>
                                          </p:val>
                                        </p:tav>
                                        <p:tav tm="100000">
                                          <p:val>
                                            <p:strVal val="#ppt_h"/>
                                          </p:val>
                                        </p:tav>
                                      </p:tavLst>
                                    </p:anim>
                                    <p:anim calcmode="lin" valueType="num">
                                      <p:cBhvr>
                                        <p:cTn id="36" dur="1000" fill="hold"/>
                                        <p:tgtEl>
                                          <p:spTgt spid="2">
                                            <p:txEl>
                                              <p:pRg st="10" end="10"/>
                                            </p:txEl>
                                          </p:spTgt>
                                        </p:tgtEl>
                                        <p:attrNameLst>
                                          <p:attrName>style.rotation</p:attrName>
                                        </p:attrNameLst>
                                      </p:cBhvr>
                                      <p:tavLst>
                                        <p:tav tm="0">
                                          <p:val>
                                            <p:fltVal val="90"/>
                                          </p:val>
                                        </p:tav>
                                        <p:tav tm="100000">
                                          <p:val>
                                            <p:fltVal val="0"/>
                                          </p:val>
                                        </p:tav>
                                      </p:tavLst>
                                    </p:anim>
                                    <p:animEffect transition="in" filter="fade">
                                      <p:cBhvr>
                                        <p:cTn id="37" dur="10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665842" y="608012"/>
            <a:ext cx="3893630" cy="369332"/>
          </a:xfrm>
          <a:prstGeom prst="rect">
            <a:avLst/>
          </a:prstGeom>
        </p:spPr>
        <p:txBody>
          <a:bodyPr wrap="none">
            <a:spAutoFit/>
          </a:bodyPr>
          <a:lstStyle/>
          <a:p>
            <a:r>
              <a:rPr lang="es-ES" dirty="0" smtClean="0">
                <a:solidFill>
                  <a:schemeClr val="accent2">
                    <a:lumMod val="75000"/>
                  </a:schemeClr>
                </a:solidFill>
              </a:rPr>
              <a:t>¿QUÉ IMPLICA UN PROYECTO SOCIAL? </a:t>
            </a:r>
            <a:endParaRPr lang="en-US" dirty="0">
              <a:solidFill>
                <a:schemeClr val="accent2">
                  <a:lumMod val="75000"/>
                </a:schemeClr>
              </a:solidFill>
            </a:endParaRPr>
          </a:p>
        </p:txBody>
      </p:sp>
      <p:graphicFrame>
        <p:nvGraphicFramePr>
          <p:cNvPr id="5" name="Diagrama 4"/>
          <p:cNvGraphicFramePr/>
          <p:nvPr>
            <p:extLst>
              <p:ext uri="{D42A27DB-BD31-4B8C-83A1-F6EECF244321}">
                <p14:modId xmlns:p14="http://schemas.microsoft.com/office/powerpoint/2010/main" val="44691973"/>
              </p:ext>
            </p:extLst>
          </p:nvPr>
        </p:nvGraphicFramePr>
        <p:xfrm>
          <a:off x="1414483" y="1112795"/>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03467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xit" presetSubtype="0" fill="hold" grpId="0" nodeType="clickEffect">
                                  <p:stCondLst>
                                    <p:cond delay="0"/>
                                  </p:stCondLst>
                                  <p:childTnLst>
                                    <p:animEffect transition="out" filter="fade">
                                      <p:cBhvr>
                                        <p:cTn id="11" dur="2000"/>
                                        <p:tgtEl>
                                          <p:spTgt spid="5"/>
                                        </p:tgtEl>
                                      </p:cBhvr>
                                    </p:animEffect>
                                    <p:anim calcmode="lin" valueType="num">
                                      <p:cBhvr>
                                        <p:cTn id="12" dur="2000"/>
                                        <p:tgtEl>
                                          <p:spTgt spid="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3" dur="2000"/>
                                        <p:tgtEl>
                                          <p:spTgt spid="5"/>
                                        </p:tgtEl>
                                        <p:attrNameLst>
                                          <p:attrName>ppt_h</p:attrName>
                                        </p:attrNameLst>
                                      </p:cBhvr>
                                      <p:tavLst>
                                        <p:tav tm="0">
                                          <p:val>
                                            <p:strVal val="ppt_h"/>
                                          </p:val>
                                        </p:tav>
                                        <p:tav tm="100000">
                                          <p:val>
                                            <p:strVal val="ppt_h"/>
                                          </p:val>
                                        </p:tav>
                                      </p:tavLst>
                                    </p:anim>
                                    <p:set>
                                      <p:cBhvr>
                                        <p:cTn id="14"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5"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2309484015"/>
              </p:ext>
            </p:extLst>
          </p:nvPr>
        </p:nvGraphicFramePr>
        <p:xfrm>
          <a:off x="1355105" y="964409"/>
          <a:ext cx="9035803" cy="55195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189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grpId="0" nodeType="clickEffect">
                                  <p:stCondLst>
                                    <p:cond delay="0"/>
                                  </p:stCondLst>
                                  <p:childTnLst>
                                    <p:animEffect transition="out" filter="fade">
                                      <p:cBhvr>
                                        <p:cTn id="6" dur="2000"/>
                                        <p:tgtEl>
                                          <p:spTgt spid="3"/>
                                        </p:tgtEl>
                                      </p:cBhvr>
                                    </p:animEffect>
                                    <p:anim calcmode="lin" valueType="num">
                                      <p:cBhvr>
                                        <p:cTn id="7" dur="2000"/>
                                        <p:tgtEl>
                                          <p:spTgt spid="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3"/>
                                        </p:tgtEl>
                                        <p:attrNameLst>
                                          <p:attrName>ppt_h</p:attrName>
                                        </p:attrNameLst>
                                      </p:cBhvr>
                                      <p:tavLst>
                                        <p:tav tm="0">
                                          <p:val>
                                            <p:strVal val="ppt_h"/>
                                          </p:val>
                                        </p:tav>
                                        <p:tav tm="100000">
                                          <p:val>
                                            <p:strVal val="ppt_h"/>
                                          </p:val>
                                        </p:tav>
                                      </p:tavLst>
                                    </p:anim>
                                    <p:set>
                                      <p:cBhvr>
                                        <p:cTn id="9"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635393" y="256849"/>
            <a:ext cx="5706031" cy="553837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4" name="CuadroTexto 3"/>
          <p:cNvSpPr txBox="1"/>
          <p:nvPr/>
        </p:nvSpPr>
        <p:spPr>
          <a:xfrm>
            <a:off x="7279574" y="855023"/>
            <a:ext cx="3835730" cy="2862322"/>
          </a:xfrm>
          <a:prstGeom prst="rect">
            <a:avLst/>
          </a:prstGeom>
          <a:noFill/>
        </p:spPr>
        <p:txBody>
          <a:bodyPr wrap="square" rtlCol="0">
            <a:spAutoFit/>
          </a:bodyPr>
          <a:lstStyle/>
          <a:p>
            <a:r>
              <a:rPr lang="es-MX" dirty="0" smtClean="0"/>
              <a:t>ACTIVIDAD:</a:t>
            </a:r>
          </a:p>
          <a:p>
            <a:endParaRPr lang="es-MX" dirty="0"/>
          </a:p>
          <a:p>
            <a:r>
              <a:rPr lang="es-MX" dirty="0" smtClean="0"/>
              <a:t>En equipos deben:</a:t>
            </a:r>
          </a:p>
          <a:p>
            <a:endParaRPr lang="es-MX" dirty="0" smtClean="0"/>
          </a:p>
          <a:p>
            <a:pPr marL="285750" indent="-285750">
              <a:buFont typeface="Wingdings" panose="05000000000000000000" pitchFamily="2" charset="2"/>
              <a:buChar char="ü"/>
            </a:pPr>
            <a:r>
              <a:rPr lang="es-MX" dirty="0" smtClean="0"/>
              <a:t>Seleccionar el tema de su proyecto social.</a:t>
            </a:r>
          </a:p>
          <a:p>
            <a:pPr marL="285750" indent="-285750">
              <a:buFont typeface="Wingdings" panose="05000000000000000000" pitchFamily="2" charset="2"/>
              <a:buChar char="ü"/>
            </a:pPr>
            <a:r>
              <a:rPr lang="es-MX" dirty="0" smtClean="0"/>
              <a:t>Redactar el objetivo</a:t>
            </a:r>
          </a:p>
          <a:p>
            <a:pPr marL="285750" indent="-285750">
              <a:buFont typeface="Wingdings" panose="05000000000000000000" pitchFamily="2" charset="2"/>
              <a:buChar char="ü"/>
            </a:pPr>
            <a:r>
              <a:rPr lang="es-MX" dirty="0" smtClean="0"/>
              <a:t>Buscar toda la información pertinente sobre el tema seleccionado.</a:t>
            </a:r>
            <a:endParaRPr lang="en-US" dirty="0"/>
          </a:p>
        </p:txBody>
      </p:sp>
    </p:spTree>
    <p:extLst>
      <p:ext uri="{BB962C8B-B14F-4D97-AF65-F5344CB8AC3E}">
        <p14:creationId xmlns:p14="http://schemas.microsoft.com/office/powerpoint/2010/main" val="2226253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nodeType="clickEffect">
                                  <p:stCondLst>
                                    <p:cond delay="0"/>
                                  </p:stCondLst>
                                  <p:childTnLst>
                                    <p:animClr clrSpc="rgb" dir="cw">
                                      <p:cBhvr override="childStyle">
                                        <p:cTn id="6" dur="250" autoRev="1" fill="remove"/>
                                        <p:tgtEl>
                                          <p:spTgt spid="2"/>
                                        </p:tgtEl>
                                        <p:attrNameLst>
                                          <p:attrName>style.color</p:attrName>
                                        </p:attrNameLst>
                                      </p:cBhvr>
                                      <p:to>
                                        <a:schemeClr val="bg1"/>
                                      </p:to>
                                    </p:animClr>
                                    <p:animClr clrSpc="rgb" dir="cw">
                                      <p:cBhvr>
                                        <p:cTn id="7" dur="250" autoRev="1" fill="remove"/>
                                        <p:tgtEl>
                                          <p:spTgt spid="2"/>
                                        </p:tgtEl>
                                        <p:attrNameLst>
                                          <p:attrName>fillcolor</p:attrName>
                                        </p:attrNameLst>
                                      </p:cBhvr>
                                      <p:to>
                                        <a:schemeClr val="bg1"/>
                                      </p:to>
                                    </p:animClr>
                                    <p:set>
                                      <p:cBhvr>
                                        <p:cTn id="8" dur="250" autoRev="1" fill="remove"/>
                                        <p:tgtEl>
                                          <p:spTgt spid="2"/>
                                        </p:tgtEl>
                                        <p:attrNameLst>
                                          <p:attrName>fill.type</p:attrName>
                                        </p:attrNameLst>
                                      </p:cBhvr>
                                      <p:to>
                                        <p:strVal val="solid"/>
                                      </p:to>
                                    </p:set>
                                    <p:set>
                                      <p:cBhvr>
                                        <p:cTn id="9"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378</TotalTime>
  <Words>742</Words>
  <Application>Microsoft Office PowerPoint</Application>
  <PresentationFormat>Panorámica</PresentationFormat>
  <Paragraphs>62</Paragraphs>
  <Slides>10</Slides>
  <Notes>0</Notes>
  <HiddenSlides>0</HiddenSlides>
  <MMClips>1</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10</vt:i4>
      </vt:variant>
    </vt:vector>
  </HeadingPairs>
  <TitlesOfParts>
    <vt:vector size="17" baseType="lpstr">
      <vt:lpstr>Algerian</vt:lpstr>
      <vt:lpstr>Arial</vt:lpstr>
      <vt:lpstr>Baskerville Old Face</vt:lpstr>
      <vt:lpstr>Calibri</vt:lpstr>
      <vt:lpstr>Calibri Light</vt:lpstr>
      <vt:lpstr>Wingdings</vt:lpstr>
      <vt:lpstr>Tema de Office</vt:lpstr>
      <vt:lpstr>ADMINISTRACIÓN SOCIAL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Vermaris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lizbeth quezada</dc:creator>
  <cp:lastModifiedBy>Cona</cp:lastModifiedBy>
  <cp:revision>74</cp:revision>
  <dcterms:created xsi:type="dcterms:W3CDTF">2020-05-14T14:52:52Z</dcterms:created>
  <dcterms:modified xsi:type="dcterms:W3CDTF">2022-07-13T19:36:50Z</dcterms:modified>
</cp:coreProperties>
</file>