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59" r:id="rId5"/>
    <p:sldId id="260" r:id="rId6"/>
    <p:sldId id="261" r:id="rId7"/>
    <p:sldId id="262" r:id="rId8"/>
    <p:sldId id="263" r:id="rId9"/>
    <p:sldId id="264" r:id="rId10"/>
    <p:sldId id="265" r:id="rId11"/>
    <p:sldId id="267"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05A36-E840-4C35-9672-08555B86A2AB}" type="doc">
      <dgm:prSet loTypeId="urn:microsoft.com/office/officeart/2005/8/layout/hProcess9" loCatId="process" qsTypeId="urn:microsoft.com/office/officeart/2005/8/quickstyle/simple1" qsCatId="simple" csTypeId="urn:microsoft.com/office/officeart/2005/8/colors/colorful4" csCatId="colorful" phldr="1"/>
      <dgm:spPr/>
    </dgm:pt>
    <dgm:pt modelId="{7BEA4609-0E51-434E-ACF6-1C9CCF68734F}">
      <dgm:prSet phldrT="[Texto]" custT="1"/>
      <dgm:spPr/>
      <dgm:t>
        <a:bodyPr/>
        <a:lstStyle/>
        <a:p>
          <a:pPr>
            <a:buFont typeface="Arial" panose="020B0604020202020204" pitchFamily="34" charset="0"/>
            <a:buChar char="•"/>
          </a:pPr>
          <a:r>
            <a:rPr lang="es-ES" sz="1400" b="1" dirty="0" err="1">
              <a:solidFill>
                <a:schemeClr val="tx1"/>
              </a:solidFill>
            </a:rPr>
            <a:t>Biplánico</a:t>
          </a:r>
          <a:r>
            <a:rPr lang="es-ES" sz="1400" b="1" dirty="0">
              <a:solidFill>
                <a:schemeClr val="tx1"/>
              </a:solidFill>
            </a:rPr>
            <a:t>:</a:t>
          </a:r>
          <a:r>
            <a:rPr lang="es-ES" sz="1400" dirty="0">
              <a:solidFill>
                <a:schemeClr val="tx1"/>
              </a:solidFill>
            </a:rPr>
            <a:t> Un plano se refiere a la idea que se forma en nuestra mente, es decir, al </a:t>
          </a:r>
          <a:r>
            <a:rPr lang="es-ES" sz="1400" b="1" dirty="0">
              <a:solidFill>
                <a:schemeClr val="tx1"/>
              </a:solidFill>
            </a:rPr>
            <a:t>significado</a:t>
          </a:r>
          <a:r>
            <a:rPr lang="es-ES" sz="1400" dirty="0">
              <a:solidFill>
                <a:schemeClr val="tx1"/>
              </a:solidFill>
            </a:rPr>
            <a:t> y que se llama </a:t>
          </a:r>
          <a:r>
            <a:rPr lang="es-ES" sz="1400" b="1" dirty="0">
              <a:solidFill>
                <a:schemeClr val="tx1"/>
              </a:solidFill>
            </a:rPr>
            <a:t>plano del contenido.</a:t>
          </a:r>
          <a:r>
            <a:rPr lang="es-ES" sz="1400" dirty="0">
              <a:solidFill>
                <a:schemeClr val="tx1"/>
              </a:solidFill>
            </a:rPr>
            <a:t> El otro plano se refiere a los sonidos o las letras que forman la palabra, es decir, al </a:t>
          </a:r>
          <a:r>
            <a:rPr lang="es-ES" sz="1400" b="1" dirty="0">
              <a:solidFill>
                <a:schemeClr val="tx1"/>
              </a:solidFill>
            </a:rPr>
            <a:t>significante</a:t>
          </a:r>
          <a:r>
            <a:rPr lang="es-ES" sz="1400" dirty="0">
              <a:solidFill>
                <a:schemeClr val="tx1"/>
              </a:solidFill>
            </a:rPr>
            <a:t> y se llama </a:t>
          </a:r>
          <a:r>
            <a:rPr lang="es-ES" sz="1400" b="1" dirty="0">
              <a:solidFill>
                <a:schemeClr val="tx1"/>
              </a:solidFill>
            </a:rPr>
            <a:t>plano de la expresión.</a:t>
          </a:r>
          <a:endParaRPr lang="es-ES" sz="1400" dirty="0">
            <a:solidFill>
              <a:schemeClr val="tx1"/>
            </a:solidFill>
          </a:endParaRPr>
        </a:p>
        <a:p>
          <a:pPr>
            <a:buFont typeface="Arial" panose="020B0604020202020204" pitchFamily="34" charset="0"/>
            <a:buChar char="•"/>
          </a:pPr>
          <a:endParaRPr lang="es-MX" sz="1400" dirty="0">
            <a:solidFill>
              <a:schemeClr val="tx1"/>
            </a:solidFill>
          </a:endParaRPr>
        </a:p>
      </dgm:t>
    </dgm:pt>
    <dgm:pt modelId="{D8A992C8-F7D2-4765-9634-78AAE78BE9C9}" type="parTrans" cxnId="{7A729CC3-E0D6-405A-8E9C-FB8023FDD090}">
      <dgm:prSet/>
      <dgm:spPr/>
      <dgm:t>
        <a:bodyPr/>
        <a:lstStyle/>
        <a:p>
          <a:endParaRPr lang="es-MX" sz="1400">
            <a:solidFill>
              <a:schemeClr val="tx1"/>
            </a:solidFill>
          </a:endParaRPr>
        </a:p>
      </dgm:t>
    </dgm:pt>
    <dgm:pt modelId="{BD1F73BC-A3A7-4245-9810-13CF4877F719}" type="sibTrans" cxnId="{7A729CC3-E0D6-405A-8E9C-FB8023FDD090}">
      <dgm:prSet/>
      <dgm:spPr/>
      <dgm:t>
        <a:bodyPr/>
        <a:lstStyle/>
        <a:p>
          <a:endParaRPr lang="es-MX" sz="1400">
            <a:solidFill>
              <a:schemeClr val="tx1"/>
            </a:solidFill>
          </a:endParaRPr>
        </a:p>
      </dgm:t>
    </dgm:pt>
    <dgm:pt modelId="{C2AC973B-4D0D-45A8-B554-20B1B51C60C1}">
      <dgm:prSet phldrT="[Texto]" custT="1"/>
      <dgm:spPr/>
      <dgm:t>
        <a:bodyPr/>
        <a:lstStyle/>
        <a:p>
          <a:r>
            <a:rPr lang="es-ES" sz="1400" b="1" i="0" dirty="0">
              <a:solidFill>
                <a:schemeClr val="tx1"/>
              </a:solidFill>
            </a:rPr>
            <a:t>Arbitrario:</a:t>
          </a:r>
          <a:r>
            <a:rPr lang="es-ES" sz="1400" b="0" i="0" dirty="0">
              <a:solidFill>
                <a:schemeClr val="tx1"/>
              </a:solidFill>
            </a:rPr>
            <a:t> La relación entre el significado y el significante del signo lingüístico es un acuerdo libre entre los hombres. Cada comunidad de hablantes utiliza distintos significantes para un mismo significado. La palabra que nos sirve para referirnos a "pájaro" es </a:t>
          </a:r>
          <a:r>
            <a:rPr lang="es-ES" sz="1400" b="1" i="0" dirty="0">
              <a:solidFill>
                <a:schemeClr val="tx1"/>
              </a:solidFill>
            </a:rPr>
            <a:t>pájaro</a:t>
          </a:r>
          <a:r>
            <a:rPr lang="es-ES" sz="1400" b="0" i="0" dirty="0">
              <a:solidFill>
                <a:schemeClr val="tx1"/>
              </a:solidFill>
            </a:rPr>
            <a:t> pero podría ser otra y todos lo entenderíamos. </a:t>
          </a:r>
          <a:endParaRPr lang="es-MX" sz="1400" dirty="0">
            <a:solidFill>
              <a:schemeClr val="tx1"/>
            </a:solidFill>
          </a:endParaRPr>
        </a:p>
      </dgm:t>
    </dgm:pt>
    <dgm:pt modelId="{559DD8CF-508A-43AE-A1FE-5D16F98E1563}" type="parTrans" cxnId="{1172DA1A-95F4-4898-9721-8B6D5633FE7D}">
      <dgm:prSet/>
      <dgm:spPr/>
      <dgm:t>
        <a:bodyPr/>
        <a:lstStyle/>
        <a:p>
          <a:endParaRPr lang="es-MX" sz="1400">
            <a:solidFill>
              <a:schemeClr val="tx1"/>
            </a:solidFill>
          </a:endParaRPr>
        </a:p>
      </dgm:t>
    </dgm:pt>
    <dgm:pt modelId="{D05301A9-3C1F-48AB-A855-582DCFDCF2CC}" type="sibTrans" cxnId="{1172DA1A-95F4-4898-9721-8B6D5633FE7D}">
      <dgm:prSet/>
      <dgm:spPr/>
      <dgm:t>
        <a:bodyPr/>
        <a:lstStyle/>
        <a:p>
          <a:endParaRPr lang="es-MX" sz="1400">
            <a:solidFill>
              <a:schemeClr val="tx1"/>
            </a:solidFill>
          </a:endParaRPr>
        </a:p>
      </dgm:t>
    </dgm:pt>
    <dgm:pt modelId="{D214B792-4842-46D6-835A-98F17B1CD110}">
      <dgm:prSet phldrT="[Texto]" custT="1"/>
      <dgm:spPr/>
      <dgm:t>
        <a:bodyPr/>
        <a:lstStyle/>
        <a:p>
          <a:pPr>
            <a:buFont typeface="Arial" panose="020B0604020202020204" pitchFamily="34" charset="0"/>
            <a:buChar char="•"/>
          </a:pPr>
          <a:r>
            <a:rPr lang="es-ES" sz="1400" b="1" dirty="0">
              <a:solidFill>
                <a:schemeClr val="tx1"/>
              </a:solidFill>
            </a:rPr>
            <a:t>Articulado:</a:t>
          </a:r>
          <a:r>
            <a:rPr lang="es-ES" sz="1400" dirty="0">
              <a:solidFill>
                <a:schemeClr val="tx1"/>
              </a:solidFill>
            </a:rPr>
            <a:t> El signo lingüístico puede descomponerse en partes más pequeñas.</a:t>
          </a:r>
          <a:endParaRPr lang="es-MX" sz="1400" dirty="0">
            <a:solidFill>
              <a:schemeClr val="tx1"/>
            </a:solidFill>
          </a:endParaRPr>
        </a:p>
      </dgm:t>
    </dgm:pt>
    <dgm:pt modelId="{A7E13DBA-8F04-4DF7-B19B-4BEE6E1D46A9}" type="parTrans" cxnId="{64E292DF-BD8D-4F69-A43A-708AE2232ABE}">
      <dgm:prSet/>
      <dgm:spPr/>
      <dgm:t>
        <a:bodyPr/>
        <a:lstStyle/>
        <a:p>
          <a:endParaRPr lang="es-MX" sz="1400">
            <a:solidFill>
              <a:schemeClr val="tx1"/>
            </a:solidFill>
          </a:endParaRPr>
        </a:p>
      </dgm:t>
    </dgm:pt>
    <dgm:pt modelId="{D91942CE-542C-4953-BA9E-5D339266D744}" type="sibTrans" cxnId="{64E292DF-BD8D-4F69-A43A-708AE2232ABE}">
      <dgm:prSet/>
      <dgm:spPr/>
      <dgm:t>
        <a:bodyPr/>
        <a:lstStyle/>
        <a:p>
          <a:endParaRPr lang="es-MX" sz="1400">
            <a:solidFill>
              <a:schemeClr val="tx1"/>
            </a:solidFill>
          </a:endParaRPr>
        </a:p>
      </dgm:t>
    </dgm:pt>
    <dgm:pt modelId="{9D79B84E-5682-4E4B-A22C-26A125154900}">
      <dgm:prSet phldrT="[Texto]" custT="1"/>
      <dgm:spPr/>
      <dgm:t>
        <a:bodyPr/>
        <a:lstStyle/>
        <a:p>
          <a:pPr>
            <a:buFont typeface="Arial" panose="020B0604020202020204" pitchFamily="34" charset="0"/>
            <a:buChar char="•"/>
          </a:pPr>
          <a:r>
            <a:rPr lang="es-ES" sz="1400" b="1">
              <a:solidFill>
                <a:schemeClr val="tx1"/>
              </a:solidFill>
            </a:rPr>
            <a:t>Lineal:</a:t>
          </a:r>
          <a:r>
            <a:rPr lang="es-ES" sz="1400">
              <a:solidFill>
                <a:schemeClr val="tx1"/>
              </a:solidFill>
            </a:rPr>
            <a:t> Los signos lingüísticos se ordenan unos detrás de otros.</a:t>
          </a:r>
        </a:p>
        <a:p>
          <a:pPr>
            <a:buFont typeface="Arial" panose="020B0604020202020204" pitchFamily="34" charset="0"/>
            <a:buChar char="•"/>
          </a:pPr>
          <a:endParaRPr lang="es-MX" sz="1400" dirty="0">
            <a:solidFill>
              <a:schemeClr val="tx1"/>
            </a:solidFill>
          </a:endParaRPr>
        </a:p>
      </dgm:t>
    </dgm:pt>
    <dgm:pt modelId="{BA8D6C2B-4C24-4F83-9D1D-C3C95D347FE7}" type="parTrans" cxnId="{DA3A5BC4-209B-4BDF-8116-14CEF246E6A6}">
      <dgm:prSet/>
      <dgm:spPr/>
      <dgm:t>
        <a:bodyPr/>
        <a:lstStyle/>
        <a:p>
          <a:endParaRPr lang="es-MX" sz="1400">
            <a:solidFill>
              <a:schemeClr val="tx1"/>
            </a:solidFill>
          </a:endParaRPr>
        </a:p>
      </dgm:t>
    </dgm:pt>
    <dgm:pt modelId="{95E24951-D3A3-478C-8A08-24BEDBF90B4B}" type="sibTrans" cxnId="{DA3A5BC4-209B-4BDF-8116-14CEF246E6A6}">
      <dgm:prSet/>
      <dgm:spPr/>
      <dgm:t>
        <a:bodyPr/>
        <a:lstStyle/>
        <a:p>
          <a:endParaRPr lang="es-MX" sz="1400">
            <a:solidFill>
              <a:schemeClr val="tx1"/>
            </a:solidFill>
          </a:endParaRPr>
        </a:p>
      </dgm:t>
    </dgm:pt>
    <dgm:pt modelId="{1B357BDC-2EB3-4145-A651-41ECB4EBE5D3}" type="pres">
      <dgm:prSet presAssocID="{C5505A36-E840-4C35-9672-08555B86A2AB}" presName="CompostProcess" presStyleCnt="0">
        <dgm:presLayoutVars>
          <dgm:dir/>
          <dgm:resizeHandles val="exact"/>
        </dgm:presLayoutVars>
      </dgm:prSet>
      <dgm:spPr/>
    </dgm:pt>
    <dgm:pt modelId="{64CF8534-C28B-4CB9-B897-3F01E705EED7}" type="pres">
      <dgm:prSet presAssocID="{C5505A36-E840-4C35-9672-08555B86A2AB}" presName="arrow" presStyleLbl="bgShp" presStyleIdx="0" presStyleCnt="1" custLinFactNeighborY="245"/>
      <dgm:spPr/>
    </dgm:pt>
    <dgm:pt modelId="{5929A60D-9C52-41C6-B481-3EAC2384F3CB}" type="pres">
      <dgm:prSet presAssocID="{C5505A36-E840-4C35-9672-08555B86A2AB}" presName="linearProcess" presStyleCnt="0"/>
      <dgm:spPr/>
    </dgm:pt>
    <dgm:pt modelId="{AB648CD4-63D2-4037-8318-84C754F3D5DE}" type="pres">
      <dgm:prSet presAssocID="{7BEA4609-0E51-434E-ACF6-1C9CCF68734F}" presName="textNode" presStyleLbl="node1" presStyleIdx="0" presStyleCnt="4" custScaleY="108216">
        <dgm:presLayoutVars>
          <dgm:bulletEnabled val="1"/>
        </dgm:presLayoutVars>
      </dgm:prSet>
      <dgm:spPr/>
    </dgm:pt>
    <dgm:pt modelId="{93581C4B-24DE-4203-A57B-03B0BA018241}" type="pres">
      <dgm:prSet presAssocID="{BD1F73BC-A3A7-4245-9810-13CF4877F719}" presName="sibTrans" presStyleCnt="0"/>
      <dgm:spPr/>
    </dgm:pt>
    <dgm:pt modelId="{AD190AF9-06B4-4FDA-A3DC-DCF76665D2E8}" type="pres">
      <dgm:prSet presAssocID="{C2AC973B-4D0D-45A8-B554-20B1B51C60C1}" presName="textNode" presStyleLbl="node1" presStyleIdx="1" presStyleCnt="4" custScaleY="111884">
        <dgm:presLayoutVars>
          <dgm:bulletEnabled val="1"/>
        </dgm:presLayoutVars>
      </dgm:prSet>
      <dgm:spPr/>
    </dgm:pt>
    <dgm:pt modelId="{463DDA4E-67C1-492A-832F-F7BA2D90A38F}" type="pres">
      <dgm:prSet presAssocID="{D05301A9-3C1F-48AB-A855-582DCFDCF2CC}" presName="sibTrans" presStyleCnt="0"/>
      <dgm:spPr/>
    </dgm:pt>
    <dgm:pt modelId="{BCCDF815-7F83-4AA4-B8FB-8F41581883C5}" type="pres">
      <dgm:prSet presAssocID="{D214B792-4842-46D6-835A-98F17B1CD110}" presName="textNode" presStyleLbl="node1" presStyleIdx="2" presStyleCnt="4">
        <dgm:presLayoutVars>
          <dgm:bulletEnabled val="1"/>
        </dgm:presLayoutVars>
      </dgm:prSet>
      <dgm:spPr/>
    </dgm:pt>
    <dgm:pt modelId="{A19D05C8-867E-403E-BF5F-E1D08C0D5DE9}" type="pres">
      <dgm:prSet presAssocID="{D91942CE-542C-4953-BA9E-5D339266D744}" presName="sibTrans" presStyleCnt="0"/>
      <dgm:spPr/>
    </dgm:pt>
    <dgm:pt modelId="{8864C1FF-9676-4B40-A4DD-2E8E3CD0FAEF}" type="pres">
      <dgm:prSet presAssocID="{9D79B84E-5682-4E4B-A22C-26A125154900}" presName="textNode" presStyleLbl="node1" presStyleIdx="3" presStyleCnt="4">
        <dgm:presLayoutVars>
          <dgm:bulletEnabled val="1"/>
        </dgm:presLayoutVars>
      </dgm:prSet>
      <dgm:spPr/>
    </dgm:pt>
  </dgm:ptLst>
  <dgm:cxnLst>
    <dgm:cxn modelId="{F822E404-F039-4433-8D69-47138B3C8499}" type="presOf" srcId="{C5505A36-E840-4C35-9672-08555B86A2AB}" destId="{1B357BDC-2EB3-4145-A651-41ECB4EBE5D3}" srcOrd="0" destOrd="0" presId="urn:microsoft.com/office/officeart/2005/8/layout/hProcess9"/>
    <dgm:cxn modelId="{706A5105-4037-4150-B249-F3684EBCA13D}" type="presOf" srcId="{7BEA4609-0E51-434E-ACF6-1C9CCF68734F}" destId="{AB648CD4-63D2-4037-8318-84C754F3D5DE}" srcOrd="0" destOrd="0" presId="urn:microsoft.com/office/officeart/2005/8/layout/hProcess9"/>
    <dgm:cxn modelId="{1172DA1A-95F4-4898-9721-8B6D5633FE7D}" srcId="{C5505A36-E840-4C35-9672-08555B86A2AB}" destId="{C2AC973B-4D0D-45A8-B554-20B1B51C60C1}" srcOrd="1" destOrd="0" parTransId="{559DD8CF-508A-43AE-A1FE-5D16F98E1563}" sibTransId="{D05301A9-3C1F-48AB-A855-582DCFDCF2CC}"/>
    <dgm:cxn modelId="{7A729CC3-E0D6-405A-8E9C-FB8023FDD090}" srcId="{C5505A36-E840-4C35-9672-08555B86A2AB}" destId="{7BEA4609-0E51-434E-ACF6-1C9CCF68734F}" srcOrd="0" destOrd="0" parTransId="{D8A992C8-F7D2-4765-9634-78AAE78BE9C9}" sibTransId="{BD1F73BC-A3A7-4245-9810-13CF4877F719}"/>
    <dgm:cxn modelId="{DA3A5BC4-209B-4BDF-8116-14CEF246E6A6}" srcId="{C5505A36-E840-4C35-9672-08555B86A2AB}" destId="{9D79B84E-5682-4E4B-A22C-26A125154900}" srcOrd="3" destOrd="0" parTransId="{BA8D6C2B-4C24-4F83-9D1D-C3C95D347FE7}" sibTransId="{95E24951-D3A3-478C-8A08-24BEDBF90B4B}"/>
    <dgm:cxn modelId="{2A1D0ED5-DD0A-49A9-98B0-110E6595AA5D}" type="presOf" srcId="{C2AC973B-4D0D-45A8-B554-20B1B51C60C1}" destId="{AD190AF9-06B4-4FDA-A3DC-DCF76665D2E8}" srcOrd="0" destOrd="0" presId="urn:microsoft.com/office/officeart/2005/8/layout/hProcess9"/>
    <dgm:cxn modelId="{1BFA1AD5-8403-4DB0-9563-20D8A2B5DF11}" type="presOf" srcId="{9D79B84E-5682-4E4B-A22C-26A125154900}" destId="{8864C1FF-9676-4B40-A4DD-2E8E3CD0FAEF}" srcOrd="0" destOrd="0" presId="urn:microsoft.com/office/officeart/2005/8/layout/hProcess9"/>
    <dgm:cxn modelId="{64E292DF-BD8D-4F69-A43A-708AE2232ABE}" srcId="{C5505A36-E840-4C35-9672-08555B86A2AB}" destId="{D214B792-4842-46D6-835A-98F17B1CD110}" srcOrd="2" destOrd="0" parTransId="{A7E13DBA-8F04-4DF7-B19B-4BEE6E1D46A9}" sibTransId="{D91942CE-542C-4953-BA9E-5D339266D744}"/>
    <dgm:cxn modelId="{CC540DEC-45AA-42BD-8D84-342CBBC245A8}" type="presOf" srcId="{D214B792-4842-46D6-835A-98F17B1CD110}" destId="{BCCDF815-7F83-4AA4-B8FB-8F41581883C5}" srcOrd="0" destOrd="0" presId="urn:microsoft.com/office/officeart/2005/8/layout/hProcess9"/>
    <dgm:cxn modelId="{3E489D0C-935D-4749-B51F-780C840DE442}" type="presParOf" srcId="{1B357BDC-2EB3-4145-A651-41ECB4EBE5D3}" destId="{64CF8534-C28B-4CB9-B897-3F01E705EED7}" srcOrd="0" destOrd="0" presId="urn:microsoft.com/office/officeart/2005/8/layout/hProcess9"/>
    <dgm:cxn modelId="{CF4B4FDC-AFF4-45F5-BD09-CC5A9F0312F2}" type="presParOf" srcId="{1B357BDC-2EB3-4145-A651-41ECB4EBE5D3}" destId="{5929A60D-9C52-41C6-B481-3EAC2384F3CB}" srcOrd="1" destOrd="0" presId="urn:microsoft.com/office/officeart/2005/8/layout/hProcess9"/>
    <dgm:cxn modelId="{6E10596E-EDAA-4C58-882E-DED9AB4C2228}" type="presParOf" srcId="{5929A60D-9C52-41C6-B481-3EAC2384F3CB}" destId="{AB648CD4-63D2-4037-8318-84C754F3D5DE}" srcOrd="0" destOrd="0" presId="urn:microsoft.com/office/officeart/2005/8/layout/hProcess9"/>
    <dgm:cxn modelId="{B196CAD3-EBBB-4CD6-A4B0-E22653E716D9}" type="presParOf" srcId="{5929A60D-9C52-41C6-B481-3EAC2384F3CB}" destId="{93581C4B-24DE-4203-A57B-03B0BA018241}" srcOrd="1" destOrd="0" presId="urn:microsoft.com/office/officeart/2005/8/layout/hProcess9"/>
    <dgm:cxn modelId="{E0D88AA0-8889-49F7-8862-1DAA81161D83}" type="presParOf" srcId="{5929A60D-9C52-41C6-B481-3EAC2384F3CB}" destId="{AD190AF9-06B4-4FDA-A3DC-DCF76665D2E8}" srcOrd="2" destOrd="0" presId="urn:microsoft.com/office/officeart/2005/8/layout/hProcess9"/>
    <dgm:cxn modelId="{89400334-052D-450C-841C-03B427173916}" type="presParOf" srcId="{5929A60D-9C52-41C6-B481-3EAC2384F3CB}" destId="{463DDA4E-67C1-492A-832F-F7BA2D90A38F}" srcOrd="3" destOrd="0" presId="urn:microsoft.com/office/officeart/2005/8/layout/hProcess9"/>
    <dgm:cxn modelId="{7183F0D9-54D0-4030-BE28-F917426A21C6}" type="presParOf" srcId="{5929A60D-9C52-41C6-B481-3EAC2384F3CB}" destId="{BCCDF815-7F83-4AA4-B8FB-8F41581883C5}" srcOrd="4" destOrd="0" presId="urn:microsoft.com/office/officeart/2005/8/layout/hProcess9"/>
    <dgm:cxn modelId="{54E65592-6C21-435C-8126-42E6C1AC41B8}" type="presParOf" srcId="{5929A60D-9C52-41C6-B481-3EAC2384F3CB}" destId="{A19D05C8-867E-403E-BF5F-E1D08C0D5DE9}" srcOrd="5" destOrd="0" presId="urn:microsoft.com/office/officeart/2005/8/layout/hProcess9"/>
    <dgm:cxn modelId="{B7F4ED43-A090-4B81-97E5-FBE8D77F2E6A}" type="presParOf" srcId="{5929A60D-9C52-41C6-B481-3EAC2384F3CB}" destId="{8864C1FF-9676-4B40-A4DD-2E8E3CD0FAEF}"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F8534-C28B-4CB9-B897-3F01E705EED7}">
      <dsp:nvSpPr>
        <dsp:cNvPr id="0" name=""/>
        <dsp:cNvSpPr/>
      </dsp:nvSpPr>
      <dsp:spPr>
        <a:xfrm>
          <a:off x="830331" y="0"/>
          <a:ext cx="9410423" cy="5418667"/>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648CD4-63D2-4037-8318-84C754F3D5DE}">
      <dsp:nvSpPr>
        <dsp:cNvPr id="0" name=""/>
        <dsp:cNvSpPr/>
      </dsp:nvSpPr>
      <dsp:spPr>
        <a:xfrm>
          <a:off x="3784" y="1536560"/>
          <a:ext cx="2458559" cy="234554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s-ES" sz="1400" b="1" kern="1200" dirty="0" err="1">
              <a:solidFill>
                <a:schemeClr val="tx1"/>
              </a:solidFill>
            </a:rPr>
            <a:t>Biplánico</a:t>
          </a:r>
          <a:r>
            <a:rPr lang="es-ES" sz="1400" b="1" kern="1200" dirty="0">
              <a:solidFill>
                <a:schemeClr val="tx1"/>
              </a:solidFill>
            </a:rPr>
            <a:t>:</a:t>
          </a:r>
          <a:r>
            <a:rPr lang="es-ES" sz="1400" kern="1200" dirty="0">
              <a:solidFill>
                <a:schemeClr val="tx1"/>
              </a:solidFill>
            </a:rPr>
            <a:t> Un plano se refiere a la idea que se forma en nuestra mente, es decir, al </a:t>
          </a:r>
          <a:r>
            <a:rPr lang="es-ES" sz="1400" b="1" kern="1200" dirty="0">
              <a:solidFill>
                <a:schemeClr val="tx1"/>
              </a:solidFill>
            </a:rPr>
            <a:t>significado</a:t>
          </a:r>
          <a:r>
            <a:rPr lang="es-ES" sz="1400" kern="1200" dirty="0">
              <a:solidFill>
                <a:schemeClr val="tx1"/>
              </a:solidFill>
            </a:rPr>
            <a:t> y que se llama </a:t>
          </a:r>
          <a:r>
            <a:rPr lang="es-ES" sz="1400" b="1" kern="1200" dirty="0">
              <a:solidFill>
                <a:schemeClr val="tx1"/>
              </a:solidFill>
            </a:rPr>
            <a:t>plano del contenido.</a:t>
          </a:r>
          <a:r>
            <a:rPr lang="es-ES" sz="1400" kern="1200" dirty="0">
              <a:solidFill>
                <a:schemeClr val="tx1"/>
              </a:solidFill>
            </a:rPr>
            <a:t> El otro plano se refiere a los sonidos o las letras que forman la palabra, es decir, al </a:t>
          </a:r>
          <a:r>
            <a:rPr lang="es-ES" sz="1400" b="1" kern="1200" dirty="0">
              <a:solidFill>
                <a:schemeClr val="tx1"/>
              </a:solidFill>
            </a:rPr>
            <a:t>significante</a:t>
          </a:r>
          <a:r>
            <a:rPr lang="es-ES" sz="1400" kern="1200" dirty="0">
              <a:solidFill>
                <a:schemeClr val="tx1"/>
              </a:solidFill>
            </a:rPr>
            <a:t> y se llama </a:t>
          </a:r>
          <a:r>
            <a:rPr lang="es-ES" sz="1400" b="1" kern="1200" dirty="0">
              <a:solidFill>
                <a:schemeClr val="tx1"/>
              </a:solidFill>
            </a:rPr>
            <a:t>plano de la expresión.</a:t>
          </a:r>
          <a:endParaRPr lang="es-ES" sz="1400" kern="1200" dirty="0">
            <a:solidFill>
              <a:schemeClr val="tx1"/>
            </a:solidFill>
          </a:endParaRPr>
        </a:p>
        <a:p>
          <a:pPr marL="0" lvl="0" indent="0" algn="ctr" defTabSz="622300">
            <a:lnSpc>
              <a:spcPct val="90000"/>
            </a:lnSpc>
            <a:spcBef>
              <a:spcPct val="0"/>
            </a:spcBef>
            <a:spcAft>
              <a:spcPct val="35000"/>
            </a:spcAft>
            <a:buFont typeface="Arial" panose="020B0604020202020204" pitchFamily="34" charset="0"/>
            <a:buNone/>
          </a:pPr>
          <a:endParaRPr lang="es-MX" sz="1400" kern="1200" dirty="0">
            <a:solidFill>
              <a:schemeClr val="tx1"/>
            </a:solidFill>
          </a:endParaRPr>
        </a:p>
      </dsp:txBody>
      <dsp:txXfrm>
        <a:off x="118284" y="1651060"/>
        <a:ext cx="2229559" cy="2116545"/>
      </dsp:txXfrm>
    </dsp:sp>
    <dsp:sp modelId="{AD190AF9-06B4-4FDA-A3DC-DCF76665D2E8}">
      <dsp:nvSpPr>
        <dsp:cNvPr id="0" name=""/>
        <dsp:cNvSpPr/>
      </dsp:nvSpPr>
      <dsp:spPr>
        <a:xfrm>
          <a:off x="2872103" y="1496809"/>
          <a:ext cx="2458559" cy="2425048"/>
        </a:xfrm>
        <a:prstGeom prst="roundRect">
          <a:avLst/>
        </a:prstGeom>
        <a:solidFill>
          <a:schemeClr val="accent4">
            <a:hueOff val="3465231"/>
            <a:satOff val="-15989"/>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1" i="0" kern="1200" dirty="0">
              <a:solidFill>
                <a:schemeClr val="tx1"/>
              </a:solidFill>
            </a:rPr>
            <a:t>Arbitrario:</a:t>
          </a:r>
          <a:r>
            <a:rPr lang="es-ES" sz="1400" b="0" i="0" kern="1200" dirty="0">
              <a:solidFill>
                <a:schemeClr val="tx1"/>
              </a:solidFill>
            </a:rPr>
            <a:t> La relación entre el significado y el significante del signo lingüístico es un acuerdo libre entre los hombres. Cada comunidad de hablantes utiliza distintos significantes para un mismo significado. La palabra que nos sirve para referirnos a "pájaro" es </a:t>
          </a:r>
          <a:r>
            <a:rPr lang="es-ES" sz="1400" b="1" i="0" kern="1200" dirty="0">
              <a:solidFill>
                <a:schemeClr val="tx1"/>
              </a:solidFill>
            </a:rPr>
            <a:t>pájaro</a:t>
          </a:r>
          <a:r>
            <a:rPr lang="es-ES" sz="1400" b="0" i="0" kern="1200" dirty="0">
              <a:solidFill>
                <a:schemeClr val="tx1"/>
              </a:solidFill>
            </a:rPr>
            <a:t> pero podría ser otra y todos lo entenderíamos. </a:t>
          </a:r>
          <a:endParaRPr lang="es-MX" sz="1400" kern="1200" dirty="0">
            <a:solidFill>
              <a:schemeClr val="tx1"/>
            </a:solidFill>
          </a:endParaRPr>
        </a:p>
      </dsp:txBody>
      <dsp:txXfrm>
        <a:off x="2990484" y="1615190"/>
        <a:ext cx="2221797" cy="2188286"/>
      </dsp:txXfrm>
    </dsp:sp>
    <dsp:sp modelId="{BCCDF815-7F83-4AA4-B8FB-8F41581883C5}">
      <dsp:nvSpPr>
        <dsp:cNvPr id="0" name=""/>
        <dsp:cNvSpPr/>
      </dsp:nvSpPr>
      <dsp:spPr>
        <a:xfrm>
          <a:off x="5740423" y="1625600"/>
          <a:ext cx="2458559" cy="2167466"/>
        </a:xfrm>
        <a:prstGeom prst="roundRect">
          <a:avLst/>
        </a:prstGeom>
        <a:solidFill>
          <a:schemeClr val="accent4">
            <a:hueOff val="6930461"/>
            <a:satOff val="-31979"/>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s-ES" sz="1400" b="1" kern="1200" dirty="0">
              <a:solidFill>
                <a:schemeClr val="tx1"/>
              </a:solidFill>
            </a:rPr>
            <a:t>Articulado:</a:t>
          </a:r>
          <a:r>
            <a:rPr lang="es-ES" sz="1400" kern="1200" dirty="0">
              <a:solidFill>
                <a:schemeClr val="tx1"/>
              </a:solidFill>
            </a:rPr>
            <a:t> El signo lingüístico puede descomponerse en partes más pequeñas.</a:t>
          </a:r>
          <a:endParaRPr lang="es-MX" sz="1400" kern="1200" dirty="0">
            <a:solidFill>
              <a:schemeClr val="tx1"/>
            </a:solidFill>
          </a:endParaRPr>
        </a:p>
      </dsp:txBody>
      <dsp:txXfrm>
        <a:off x="5846230" y="1731407"/>
        <a:ext cx="2246945" cy="1955852"/>
      </dsp:txXfrm>
    </dsp:sp>
    <dsp:sp modelId="{8864C1FF-9676-4B40-A4DD-2E8E3CD0FAEF}">
      <dsp:nvSpPr>
        <dsp:cNvPr id="0" name=""/>
        <dsp:cNvSpPr/>
      </dsp:nvSpPr>
      <dsp:spPr>
        <a:xfrm>
          <a:off x="8608743" y="1625600"/>
          <a:ext cx="2458559" cy="2167466"/>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s-ES" sz="1400" b="1" kern="1200">
              <a:solidFill>
                <a:schemeClr val="tx1"/>
              </a:solidFill>
            </a:rPr>
            <a:t>Lineal:</a:t>
          </a:r>
          <a:r>
            <a:rPr lang="es-ES" sz="1400" kern="1200">
              <a:solidFill>
                <a:schemeClr val="tx1"/>
              </a:solidFill>
            </a:rPr>
            <a:t> Los signos lingüísticos se ordenan unos detrás de otros.</a:t>
          </a:r>
        </a:p>
        <a:p>
          <a:pPr marL="0" lvl="0" indent="0" algn="ctr" defTabSz="622300">
            <a:lnSpc>
              <a:spcPct val="90000"/>
            </a:lnSpc>
            <a:spcBef>
              <a:spcPct val="0"/>
            </a:spcBef>
            <a:spcAft>
              <a:spcPct val="35000"/>
            </a:spcAft>
            <a:buFont typeface="Arial" panose="020B0604020202020204" pitchFamily="34" charset="0"/>
            <a:buNone/>
          </a:pPr>
          <a:endParaRPr lang="es-MX" sz="1400" kern="1200" dirty="0">
            <a:solidFill>
              <a:schemeClr val="tx1"/>
            </a:solidFill>
          </a:endParaRPr>
        </a:p>
      </dsp:txBody>
      <dsp:txXfrm>
        <a:off x="8714550" y="1731407"/>
        <a:ext cx="2246945" cy="195585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24/03/2022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24/03/2022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24/03/2022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24/03/2022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24/03/2022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24/03/2022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24/03/2022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24/03/2022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24/03/2022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24/03/2022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24/03/2022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24/03/2022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PIeF1ocixAI?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4400" dirty="0">
                <a:solidFill>
                  <a:schemeClr val="bg1"/>
                </a:solidFill>
                <a:latin typeface="Baskerville Old Face" panose="02020602080505020303" pitchFamily="18" charset="0"/>
              </a:rPr>
              <a:t>COMUNICACIÓN SOCIAL</a:t>
            </a:r>
            <a:endParaRPr lang="es-MX" sz="4400" dirty="0">
              <a:solidFill>
                <a:schemeClr val="bg1"/>
              </a:solidFill>
              <a:latin typeface="Baskerville Old Face" panose="02020602080505020303" pitchFamily="18" charset="0"/>
            </a:endParaRPr>
          </a:p>
        </p:txBody>
      </p:sp>
      <p:sp>
        <p:nvSpPr>
          <p:cNvPr id="3" name="Subtítulo 2"/>
          <p:cNvSpPr>
            <a:spLocks noGrp="1"/>
          </p:cNvSpPr>
          <p:nvPr>
            <p:ph type="subTitle" idx="1"/>
          </p:nvPr>
        </p:nvSpPr>
        <p:spPr>
          <a:xfrm>
            <a:off x="1524000" y="4593711"/>
            <a:ext cx="9144000" cy="1655762"/>
          </a:xfrm>
        </p:spPr>
        <p:txBody>
          <a:bodyPr/>
          <a:lstStyle/>
          <a:p>
            <a:r>
              <a:rPr lang="es-ES" dirty="0">
                <a:solidFill>
                  <a:srgbClr val="66FFFF"/>
                </a:solidFill>
                <a:latin typeface="Algerian" panose="04020705040A02060702" pitchFamily="82" charset="0"/>
              </a:rPr>
              <a:t>Signos y su importancia en la cotidianidad</a:t>
            </a:r>
            <a:endParaRPr lang="es-MX" dirty="0">
              <a:solidFill>
                <a:srgbClr val="66FFFF"/>
              </a:solidFill>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EDB0B4-54FF-4877-A0B2-3F92D157E9D1}"/>
              </a:ext>
            </a:extLst>
          </p:cNvPr>
          <p:cNvSpPr>
            <a:spLocks noGrp="1"/>
          </p:cNvSpPr>
          <p:nvPr>
            <p:ph type="title"/>
          </p:nvPr>
        </p:nvSpPr>
        <p:spPr/>
        <p:txBody>
          <a:bodyPr/>
          <a:lstStyle/>
          <a:p>
            <a:r>
              <a:rPr lang="es-ES" b="1" i="0" dirty="0">
                <a:solidFill>
                  <a:srgbClr val="000066"/>
                </a:solidFill>
                <a:effectLst/>
                <a:latin typeface="Verdana" panose="020B0604030504040204" pitchFamily="34" charset="0"/>
              </a:rPr>
              <a:t>Las relaciones paradigmáticas y sintagmáticas</a:t>
            </a:r>
            <a:endParaRPr lang="es-MX" dirty="0"/>
          </a:p>
        </p:txBody>
      </p:sp>
      <p:sp>
        <p:nvSpPr>
          <p:cNvPr id="5" name="Rectangle 2">
            <a:extLst>
              <a:ext uri="{FF2B5EF4-FFF2-40B4-BE49-F238E27FC236}">
                <a16:creationId xmlns:a16="http://schemas.microsoft.com/office/drawing/2014/main" id="{B8E7475A-C728-4B36-BFEA-447998A57D83}"/>
              </a:ext>
            </a:extLst>
          </p:cNvPr>
          <p:cNvSpPr>
            <a:spLocks noGrp="1" noChangeArrowheads="1"/>
          </p:cNvSpPr>
          <p:nvPr>
            <p:ph idx="1"/>
          </p:nvPr>
        </p:nvSpPr>
        <p:spPr bwMode="auto">
          <a:xfrm>
            <a:off x="1089646" y="1690688"/>
            <a:ext cx="938965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Las unidades lingüísticas están ligadas a la estructura y,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al mismo tiempo,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formando la estructura; también están interrelacionadas íntimamente por dos tipos de relación.</a:t>
            </a:r>
            <a:endParaRPr kumimoji="0" lang="es-ES" altLang="es-MX" sz="32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3200" b="0" i="0" u="none" strike="noStrike" cap="none" normalizeH="0" baseline="0" dirty="0">
                <a:ln>
                  <a:noFill/>
                </a:ln>
                <a:effectLst/>
                <a:latin typeface="Verdana" panose="020B0604030504040204" pitchFamily="34" charset="0"/>
              </a:rPr>
              <a:t>Llamamos </a:t>
            </a:r>
            <a:r>
              <a:rPr kumimoji="0" lang="es-ES" altLang="es-MX" sz="3200" b="0" i="0" u="sng" strike="noStrike" cap="none" normalizeH="0" baseline="0" dirty="0">
                <a:ln>
                  <a:noFill/>
                </a:ln>
                <a:effectLst/>
                <a:latin typeface="Verdana" panose="020B0604030504040204" pitchFamily="34" charset="0"/>
              </a:rPr>
              <a:t>relación paradigmática</a:t>
            </a:r>
            <a:r>
              <a:rPr kumimoji="0" lang="es-ES" altLang="es-MX" sz="3200" b="0" i="0" u="none" strike="noStrike" cap="none" normalizeH="0" baseline="0" dirty="0">
                <a:ln>
                  <a:noFill/>
                </a:ln>
                <a:effectLst/>
                <a:latin typeface="Verdana" panose="020B0604030504040204" pitchFamily="34" charset="0"/>
              </a:rPr>
              <a:t> a la relación de un elemento con los otros mutuamente sustituibles.</a:t>
            </a:r>
            <a:endParaRPr kumimoji="0" lang="es-ES" altLang="es-MX" sz="3200" b="0" i="0" u="none" strike="noStrike" cap="none" normalizeH="0" baseline="0" dirty="0">
              <a:ln>
                <a:noFill/>
              </a:ln>
              <a:effectLst/>
            </a:endParaRPr>
          </a:p>
        </p:txBody>
      </p:sp>
    </p:spTree>
    <p:extLst>
      <p:ext uri="{BB962C8B-B14F-4D97-AF65-F5344CB8AC3E}">
        <p14:creationId xmlns:p14="http://schemas.microsoft.com/office/powerpoint/2010/main" val="1349466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lementos multimedia en línea 3" title="4.Comunicación y Trabajo Social">
            <a:hlinkClick r:id="" action="ppaction://media"/>
            <a:extLst>
              <a:ext uri="{FF2B5EF4-FFF2-40B4-BE49-F238E27FC236}">
                <a16:creationId xmlns:a16="http://schemas.microsoft.com/office/drawing/2014/main" id="{6EE57E35-9E63-4F05-B8AE-25E961140E6F}"/>
              </a:ext>
            </a:extLst>
          </p:cNvPr>
          <p:cNvPicPr>
            <a:picLocks noRot="1" noChangeAspect="1"/>
          </p:cNvPicPr>
          <p:nvPr>
            <a:videoFile r:link="rId1"/>
          </p:nvPr>
        </p:nvPicPr>
        <p:blipFill>
          <a:blip r:embed="rId3"/>
          <a:stretch>
            <a:fillRect/>
          </a:stretch>
        </p:blipFill>
        <p:spPr>
          <a:xfrm>
            <a:off x="145774" y="67122"/>
            <a:ext cx="11327325" cy="6399939"/>
          </a:xfrm>
          <a:prstGeom prst="rect">
            <a:avLst/>
          </a:prstGeom>
        </p:spPr>
      </p:pic>
    </p:spTree>
    <p:extLst>
      <p:ext uri="{BB962C8B-B14F-4D97-AF65-F5344CB8AC3E}">
        <p14:creationId xmlns:p14="http://schemas.microsoft.com/office/powerpoint/2010/main" val="95101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6830A9D-F937-40DD-8BB3-6C52DA1D7EBF}"/>
              </a:ext>
            </a:extLst>
          </p:cNvPr>
          <p:cNvSpPr>
            <a:spLocks noGrp="1"/>
          </p:cNvSpPr>
          <p:nvPr>
            <p:ph idx="1"/>
          </p:nvPr>
        </p:nvSpPr>
        <p:spPr/>
        <p:txBody>
          <a:bodyPr/>
          <a:lstStyle/>
          <a:p>
            <a:r>
              <a:rPr lang="es-ES" dirty="0"/>
              <a:t>Es importante destacar que en diversas situaciones de la vida profesional o la cotidianidad, aunque se posea un vocabulario vasto y la práctica de leer discursos, será importante expresarse espontáneamente. Quien conoce el arte de la argumentación, sabe que éste impone no verdades, sino razones que generan adhesión y credibilidad. En suma, la intención es que el escritor en formación dé a conocer su pensamiento por medio de la pluma y el habla, con corrección y creatividad. </a:t>
            </a:r>
            <a:endParaRPr lang="es-MX" dirty="0"/>
          </a:p>
        </p:txBody>
      </p:sp>
    </p:spTree>
    <p:extLst>
      <p:ext uri="{BB962C8B-B14F-4D97-AF65-F5344CB8AC3E}">
        <p14:creationId xmlns:p14="http://schemas.microsoft.com/office/powerpoint/2010/main" val="72756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F570FBC9-7D50-484C-B1B2-E7962F18337E}"/>
              </a:ext>
            </a:extLst>
          </p:cNvPr>
          <p:cNvPicPr>
            <a:picLocks noChangeAspect="1"/>
          </p:cNvPicPr>
          <p:nvPr/>
        </p:nvPicPr>
        <p:blipFill rotWithShape="1">
          <a:blip r:embed="rId2"/>
          <a:srcRect l="29891" t="21822" r="28991" b="7060"/>
          <a:stretch/>
        </p:blipFill>
        <p:spPr>
          <a:xfrm>
            <a:off x="954158" y="344557"/>
            <a:ext cx="9104242" cy="6122504"/>
          </a:xfrm>
          <a:prstGeom prst="rect">
            <a:avLst/>
          </a:prstGeom>
        </p:spPr>
      </p:pic>
    </p:spTree>
    <p:extLst>
      <p:ext uri="{BB962C8B-B14F-4D97-AF65-F5344CB8AC3E}">
        <p14:creationId xmlns:p14="http://schemas.microsoft.com/office/powerpoint/2010/main" val="50780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AC7312-5055-4344-AD4A-293FCE9D72BB}"/>
              </a:ext>
            </a:extLst>
          </p:cNvPr>
          <p:cNvSpPr>
            <a:spLocks noGrp="1"/>
          </p:cNvSpPr>
          <p:nvPr>
            <p:ph type="title"/>
          </p:nvPr>
        </p:nvSpPr>
        <p:spPr/>
        <p:txBody>
          <a:bodyPr/>
          <a:lstStyle/>
          <a:p>
            <a:r>
              <a:rPr lang="es-MX" dirty="0"/>
              <a:t>SIGNO LINGÜÍSTICO Y PALABRA</a:t>
            </a:r>
          </a:p>
        </p:txBody>
      </p:sp>
      <p:sp>
        <p:nvSpPr>
          <p:cNvPr id="3" name="Marcador de contenido 2">
            <a:extLst>
              <a:ext uri="{FF2B5EF4-FFF2-40B4-BE49-F238E27FC236}">
                <a16:creationId xmlns:a16="http://schemas.microsoft.com/office/drawing/2014/main" id="{7DB44EBF-DAA2-4245-B5D0-3A834E809643}"/>
              </a:ext>
            </a:extLst>
          </p:cNvPr>
          <p:cNvSpPr>
            <a:spLocks noGrp="1"/>
          </p:cNvSpPr>
          <p:nvPr>
            <p:ph idx="1"/>
          </p:nvPr>
        </p:nvSpPr>
        <p:spPr/>
        <p:txBody>
          <a:bodyPr>
            <a:normAutofit lnSpcReduction="10000"/>
          </a:bodyPr>
          <a:lstStyle/>
          <a:p>
            <a:r>
              <a:rPr lang="es-ES" dirty="0"/>
              <a:t>Los signos son resultado de una sociedad viva y cambiante. Responden a diferentes contextos y se actualizan con el tiempo. El acceso a cualquier conocimiento es posible sólo mediante signos. Pero, ¿qué es un signo?</a:t>
            </a:r>
          </a:p>
          <a:p>
            <a:r>
              <a:rPr lang="es-ES" dirty="0"/>
              <a:t>En primer término, se tomará la noción de signo que proporciona Louis </a:t>
            </a:r>
            <a:r>
              <a:rPr lang="es-ES" dirty="0" err="1"/>
              <a:t>Hjemslev</a:t>
            </a:r>
            <a:r>
              <a:rPr lang="es-ES" dirty="0"/>
              <a:t>, lingüista danés, cuyo libro Prolegómenos a una teoría del lenguaje, 17 se considera un texto fundamental, revolucionario y profundo en el estudio del lenguaje. Para este teórico, el signo se caracteriza por “ser signo de alguna otra cosa” (de ahí que cada signo tenga sus propias funciones) “funciona, designa, denota”; es, pues “portador de una significación”</a:t>
            </a:r>
            <a:endParaRPr lang="es-MX" dirty="0"/>
          </a:p>
        </p:txBody>
      </p:sp>
    </p:spTree>
    <p:extLst>
      <p:ext uri="{BB962C8B-B14F-4D97-AF65-F5344CB8AC3E}">
        <p14:creationId xmlns:p14="http://schemas.microsoft.com/office/powerpoint/2010/main" val="3195827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5E98470-0050-4CD5-9E3D-51F204F88AC1}"/>
              </a:ext>
            </a:extLst>
          </p:cNvPr>
          <p:cNvSpPr>
            <a:spLocks noGrp="1"/>
          </p:cNvSpPr>
          <p:nvPr>
            <p:ph idx="1"/>
          </p:nvPr>
        </p:nvSpPr>
        <p:spPr>
          <a:xfrm>
            <a:off x="732182" y="685938"/>
            <a:ext cx="10515600" cy="4351338"/>
          </a:xfrm>
        </p:spPr>
        <p:txBody>
          <a:bodyPr/>
          <a:lstStyle/>
          <a:p>
            <a:pPr algn="l"/>
            <a:r>
              <a:rPr lang="es-ES" b="0" i="0" dirty="0">
                <a:solidFill>
                  <a:srgbClr val="000000"/>
                </a:solidFill>
                <a:effectLst/>
                <a:latin typeface="Times New Roman" panose="02020603050405020304" pitchFamily="18" charset="0"/>
              </a:rPr>
              <a:t>El lenguaje está compuesto por </a:t>
            </a:r>
            <a:r>
              <a:rPr lang="es-ES" b="1" i="0" dirty="0">
                <a:solidFill>
                  <a:srgbClr val="000000"/>
                </a:solidFill>
                <a:effectLst/>
                <a:latin typeface="Times New Roman" panose="02020603050405020304" pitchFamily="18" charset="0"/>
              </a:rPr>
              <a:t>signos lingüísticos</a:t>
            </a:r>
            <a:r>
              <a:rPr lang="es-ES" b="0" i="0" dirty="0">
                <a:solidFill>
                  <a:srgbClr val="000000"/>
                </a:solidFill>
                <a:effectLst/>
                <a:latin typeface="Times New Roman" panose="02020603050405020304" pitchFamily="18" charset="0"/>
              </a:rPr>
              <a:t> y éstos siempre tienen dos partes inseparables:</a:t>
            </a:r>
          </a:p>
          <a:p>
            <a:pPr algn="l">
              <a:buFont typeface="Arial" panose="020B0604020202020204" pitchFamily="34" charset="0"/>
              <a:buChar char="•"/>
            </a:pPr>
            <a:r>
              <a:rPr lang="es-ES" b="1" i="0" dirty="0">
                <a:solidFill>
                  <a:srgbClr val="000000"/>
                </a:solidFill>
                <a:effectLst/>
                <a:latin typeface="Times New Roman" panose="02020603050405020304" pitchFamily="18" charset="0"/>
              </a:rPr>
              <a:t>El significado</a:t>
            </a:r>
            <a:r>
              <a:rPr lang="es-ES" b="0" i="0" dirty="0">
                <a:solidFill>
                  <a:srgbClr val="000000"/>
                </a:solidFill>
                <a:effectLst/>
                <a:latin typeface="Times New Roman" panose="02020603050405020304" pitchFamily="18" charset="0"/>
              </a:rPr>
              <a:t> que es la idea o contenido que tenemos en la mente de cualquier palabra conocida.</a:t>
            </a:r>
          </a:p>
          <a:p>
            <a:pPr algn="l">
              <a:buFont typeface="Arial" panose="020B0604020202020204" pitchFamily="34" charset="0"/>
              <a:buChar char="•"/>
            </a:pPr>
            <a:r>
              <a:rPr lang="es-ES" b="1" i="0" dirty="0">
                <a:solidFill>
                  <a:srgbClr val="000000"/>
                </a:solidFill>
                <a:effectLst/>
                <a:latin typeface="Times New Roman" panose="02020603050405020304" pitchFamily="18" charset="0"/>
              </a:rPr>
              <a:t>El significante</a:t>
            </a:r>
            <a:r>
              <a:rPr lang="es-ES" b="0" i="0" dirty="0">
                <a:solidFill>
                  <a:srgbClr val="000000"/>
                </a:solidFill>
                <a:effectLst/>
                <a:latin typeface="Times New Roman" panose="02020603050405020304" pitchFamily="18" charset="0"/>
              </a:rPr>
              <a:t> que es el conjunto de sonidos o letras con que transmitimos el contenido de esa palabra conocida.</a:t>
            </a:r>
          </a:p>
          <a:p>
            <a:endParaRPr lang="es-MX" dirty="0"/>
          </a:p>
        </p:txBody>
      </p:sp>
    </p:spTree>
    <p:extLst>
      <p:ext uri="{BB962C8B-B14F-4D97-AF65-F5344CB8AC3E}">
        <p14:creationId xmlns:p14="http://schemas.microsoft.com/office/powerpoint/2010/main" val="359658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606A01-700C-4627-886E-3585359E3C70}"/>
              </a:ext>
            </a:extLst>
          </p:cNvPr>
          <p:cNvSpPr>
            <a:spLocks noGrp="1"/>
          </p:cNvSpPr>
          <p:nvPr>
            <p:ph type="title"/>
          </p:nvPr>
        </p:nvSpPr>
        <p:spPr/>
        <p:txBody>
          <a:bodyPr/>
          <a:lstStyle/>
          <a:p>
            <a:r>
              <a:rPr lang="es-MX" b="1" i="0" dirty="0">
                <a:solidFill>
                  <a:srgbClr val="000000"/>
                </a:solidFill>
                <a:effectLst/>
                <a:latin typeface="Times New Roman" panose="02020603050405020304" pitchFamily="18" charset="0"/>
              </a:rPr>
              <a:t>Características del signo lingüístico</a:t>
            </a:r>
            <a:endParaRPr lang="es-MX" dirty="0"/>
          </a:p>
        </p:txBody>
      </p:sp>
      <p:graphicFrame>
        <p:nvGraphicFramePr>
          <p:cNvPr id="4" name="Diagrama 3">
            <a:extLst>
              <a:ext uri="{FF2B5EF4-FFF2-40B4-BE49-F238E27FC236}">
                <a16:creationId xmlns:a16="http://schemas.microsoft.com/office/drawing/2014/main" id="{80D15ABE-DABA-454B-B960-514102E40414}"/>
              </a:ext>
            </a:extLst>
          </p:cNvPr>
          <p:cNvGraphicFramePr/>
          <p:nvPr>
            <p:extLst>
              <p:ext uri="{D42A27DB-BD31-4B8C-83A1-F6EECF244321}">
                <p14:modId xmlns:p14="http://schemas.microsoft.com/office/powerpoint/2010/main" val="2290385626"/>
              </p:ext>
            </p:extLst>
          </p:nvPr>
        </p:nvGraphicFramePr>
        <p:xfrm>
          <a:off x="454992" y="1320063"/>
          <a:ext cx="1107108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3963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56D74-E329-4840-BD85-4DE455B6319B}"/>
              </a:ext>
            </a:extLst>
          </p:cNvPr>
          <p:cNvSpPr>
            <a:spLocks noGrp="1"/>
          </p:cNvSpPr>
          <p:nvPr>
            <p:ph type="title"/>
          </p:nvPr>
        </p:nvSpPr>
        <p:spPr/>
        <p:txBody>
          <a:bodyPr/>
          <a:lstStyle/>
          <a:p>
            <a:r>
              <a:rPr lang="es-MX" dirty="0"/>
              <a:t>PARADIGMA Y SINTAGMA</a:t>
            </a:r>
          </a:p>
        </p:txBody>
      </p:sp>
      <p:sp>
        <p:nvSpPr>
          <p:cNvPr id="3" name="Marcador de contenido 2">
            <a:extLst>
              <a:ext uri="{FF2B5EF4-FFF2-40B4-BE49-F238E27FC236}">
                <a16:creationId xmlns:a16="http://schemas.microsoft.com/office/drawing/2014/main" id="{4B7E488C-0D6B-4407-9189-658480EE496F}"/>
              </a:ext>
            </a:extLst>
          </p:cNvPr>
          <p:cNvSpPr>
            <a:spLocks noGrp="1"/>
          </p:cNvSpPr>
          <p:nvPr>
            <p:ph idx="1"/>
          </p:nvPr>
        </p:nvSpPr>
        <p:spPr>
          <a:xfrm>
            <a:off x="838200" y="1547329"/>
            <a:ext cx="10515600" cy="4351338"/>
          </a:xfrm>
        </p:spPr>
        <p:txBody>
          <a:bodyPr>
            <a:normAutofit lnSpcReduction="10000"/>
          </a:bodyPr>
          <a:lstStyle/>
          <a:p>
            <a:r>
              <a:rPr lang="es-ES" b="0" i="0" dirty="0">
                <a:effectLst/>
                <a:latin typeface="Verdana" panose="020B0604030504040204" pitchFamily="34" charset="0"/>
              </a:rPr>
              <a:t>La palabra </a:t>
            </a:r>
            <a:r>
              <a:rPr lang="es-ES" b="1" i="1" dirty="0">
                <a:effectLst/>
                <a:latin typeface="Verdana" panose="020B0604030504040204" pitchFamily="34" charset="0"/>
              </a:rPr>
              <a:t>paradigma</a:t>
            </a:r>
            <a:r>
              <a:rPr lang="es-ES" b="0" i="0" dirty="0">
                <a:effectLst/>
                <a:latin typeface="Verdana" panose="020B0604030504040204" pitchFamily="34" charset="0"/>
              </a:rPr>
              <a:t> viene del griego (</a:t>
            </a:r>
            <a:r>
              <a:rPr lang="es-ES" b="0" i="1" dirty="0">
                <a:effectLst/>
                <a:latin typeface="Verdana" panose="020B0604030504040204" pitchFamily="34" charset="0"/>
              </a:rPr>
              <a:t>parádeigma</a:t>
            </a:r>
            <a:r>
              <a:rPr lang="es-ES" b="0" i="0" dirty="0">
                <a:effectLst/>
                <a:latin typeface="Verdana" panose="020B0604030504040204" pitchFamily="34" charset="0"/>
              </a:rPr>
              <a:t>) que significa ‘modelo’, ‘muestra’, ‘patrón’, ‘molde’, ‘ejemplo’, ‘ejemplar’. Derivado del verbo griego </a:t>
            </a:r>
            <a:r>
              <a:rPr lang="es-ES" b="0" i="1" dirty="0" err="1">
                <a:effectLst/>
                <a:latin typeface="Verdana" panose="020B0604030504040204" pitchFamily="34" charset="0"/>
              </a:rPr>
              <a:t>déiknymi</a:t>
            </a:r>
            <a:r>
              <a:rPr lang="es-ES" b="0" i="1" dirty="0">
                <a:effectLst/>
                <a:latin typeface="Verdana" panose="020B0604030504040204" pitchFamily="34" charset="0"/>
              </a:rPr>
              <a:t> </a:t>
            </a:r>
            <a:r>
              <a:rPr lang="es-ES" b="0" i="0" dirty="0">
                <a:effectLst/>
                <a:latin typeface="Verdana" panose="020B0604030504040204" pitchFamily="34" charset="0"/>
              </a:rPr>
              <a:t>que significa 'yo muestro’.</a:t>
            </a:r>
          </a:p>
          <a:p>
            <a:r>
              <a:rPr lang="es-ES" b="0" i="0" dirty="0">
                <a:effectLst/>
                <a:latin typeface="Verdana" panose="020B0604030504040204" pitchFamily="34" charset="0"/>
              </a:rPr>
              <a:t>En lingüística se entiende por paradigma cada uno de los esquemas formales en que se organizan las palabras nominales (declinación) y verbales (conjugación) para sus respectivas flexiones. En general, es un paradigma el conjunto de elementos que pueden aparecer alternativamente en un contexto especificado.</a:t>
            </a:r>
            <a:endParaRPr lang="es-MX" dirty="0"/>
          </a:p>
        </p:txBody>
      </p:sp>
    </p:spTree>
    <p:extLst>
      <p:ext uri="{BB962C8B-B14F-4D97-AF65-F5344CB8AC3E}">
        <p14:creationId xmlns:p14="http://schemas.microsoft.com/office/powerpoint/2010/main" val="142270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7E7AE9-27AE-4515-A6A5-ED6238270803}"/>
              </a:ext>
            </a:extLst>
          </p:cNvPr>
          <p:cNvSpPr>
            <a:spLocks noGrp="1"/>
          </p:cNvSpPr>
          <p:nvPr>
            <p:ph type="title"/>
          </p:nvPr>
        </p:nvSpPr>
        <p:spPr/>
        <p:txBody>
          <a:bodyPr/>
          <a:lstStyle/>
          <a:p>
            <a:r>
              <a:rPr lang="es-MX" dirty="0"/>
              <a:t>PARADIGMA</a:t>
            </a:r>
          </a:p>
        </p:txBody>
      </p:sp>
      <p:sp>
        <p:nvSpPr>
          <p:cNvPr id="3" name="Marcador de contenido 2">
            <a:extLst>
              <a:ext uri="{FF2B5EF4-FFF2-40B4-BE49-F238E27FC236}">
                <a16:creationId xmlns:a16="http://schemas.microsoft.com/office/drawing/2014/main" id="{CB7D3620-7820-4529-B16F-BE54FE711204}"/>
              </a:ext>
            </a:extLst>
          </p:cNvPr>
          <p:cNvSpPr>
            <a:spLocks noGrp="1"/>
          </p:cNvSpPr>
          <p:nvPr>
            <p:ph idx="1"/>
          </p:nvPr>
        </p:nvSpPr>
        <p:spPr/>
        <p:txBody>
          <a:bodyPr/>
          <a:lstStyle/>
          <a:p>
            <a:r>
              <a:rPr lang="es-MX" dirty="0"/>
              <a:t>Es </a:t>
            </a:r>
            <a:r>
              <a:rPr lang="es-ES" b="0" i="0" dirty="0">
                <a:effectLst/>
                <a:latin typeface="Verdana" panose="020B0604030504040204" pitchFamily="34" charset="0"/>
              </a:rPr>
              <a:t>toda clase de elementos lingüísticos, sea cual fuere el principio que lleva a reunir esas unidades. En este sentido se considerarán como paradigmas los grupos asociativos de que habla Saussure, cuyos elementos no están ligados sino por asociaciones de ideas. Asimismo, Jakobson parece basar a veces la relación paradigmática en la simple </a:t>
            </a:r>
            <a:r>
              <a:rPr lang="es-ES" b="0" i="0" dirty="0" err="1">
                <a:effectLst/>
                <a:latin typeface="Verdana" panose="020B0604030504040204" pitchFamily="34" charset="0"/>
              </a:rPr>
              <a:t>similaridad</a:t>
            </a:r>
            <a:r>
              <a:rPr lang="es-ES" b="0" i="0" dirty="0">
                <a:effectLst/>
                <a:latin typeface="Verdana" panose="020B0604030504040204" pitchFamily="34" charset="0"/>
              </a:rPr>
              <a:t>, en esa “asociación por semejanza” de que hablaba la psicología asociacionista (que, como Jakobson, incluía en ella la asociación por contraste).</a:t>
            </a:r>
            <a:endParaRPr lang="es-MX" dirty="0"/>
          </a:p>
        </p:txBody>
      </p:sp>
    </p:spTree>
    <p:extLst>
      <p:ext uri="{BB962C8B-B14F-4D97-AF65-F5344CB8AC3E}">
        <p14:creationId xmlns:p14="http://schemas.microsoft.com/office/powerpoint/2010/main" val="2653863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1639C5-CDA6-4768-9BF9-A9883E67F4AB}"/>
              </a:ext>
            </a:extLst>
          </p:cNvPr>
          <p:cNvSpPr>
            <a:spLocks noGrp="1"/>
          </p:cNvSpPr>
          <p:nvPr>
            <p:ph type="title"/>
          </p:nvPr>
        </p:nvSpPr>
        <p:spPr/>
        <p:txBody>
          <a:bodyPr/>
          <a:lstStyle/>
          <a:p>
            <a:r>
              <a:rPr lang="pt-BR" b="1" i="0" dirty="0">
                <a:solidFill>
                  <a:srgbClr val="000066"/>
                </a:solidFill>
                <a:effectLst/>
                <a:latin typeface="Verdana" panose="020B0604030504040204" pitchFamily="34" charset="0"/>
              </a:rPr>
              <a:t>Plano paradigmático vs. plano sintagmático</a:t>
            </a:r>
            <a:endParaRPr lang="es-MX" dirty="0"/>
          </a:p>
        </p:txBody>
      </p:sp>
      <p:sp>
        <p:nvSpPr>
          <p:cNvPr id="3" name="Marcador de contenido 2">
            <a:extLst>
              <a:ext uri="{FF2B5EF4-FFF2-40B4-BE49-F238E27FC236}">
                <a16:creationId xmlns:a16="http://schemas.microsoft.com/office/drawing/2014/main" id="{652CE304-41E4-4EC9-B9A4-984D66DA6C7A}"/>
              </a:ext>
            </a:extLst>
          </p:cNvPr>
          <p:cNvSpPr>
            <a:spLocks noGrp="1"/>
          </p:cNvSpPr>
          <p:nvPr>
            <p:ph idx="1"/>
          </p:nvPr>
        </p:nvSpPr>
        <p:spPr/>
        <p:txBody>
          <a:bodyPr/>
          <a:lstStyle/>
          <a:p>
            <a:r>
              <a:rPr lang="es-ES" sz="1800" b="0" i="0" dirty="0">
                <a:effectLst/>
                <a:latin typeface="Verdana" panose="020B0604030504040204" pitchFamily="34" charset="0"/>
              </a:rPr>
              <a:t>«</a:t>
            </a:r>
            <a:r>
              <a:rPr lang="es-ES" b="0" i="0" dirty="0">
                <a:effectLst/>
                <a:latin typeface="Verdana" panose="020B0604030504040204" pitchFamily="34" charset="0"/>
              </a:rPr>
              <a:t>En cuanto a la </a:t>
            </a:r>
            <a:r>
              <a:rPr lang="es-ES" b="0" i="1" dirty="0">
                <a:effectLst/>
                <a:latin typeface="Verdana" panose="020B0604030504040204" pitchFamily="34" charset="0"/>
              </a:rPr>
              <a:t>semántica</a:t>
            </a:r>
            <a:r>
              <a:rPr lang="es-ES" b="0" i="0" dirty="0">
                <a:effectLst/>
                <a:latin typeface="Verdana" panose="020B0604030504040204" pitchFamily="34" charset="0"/>
              </a:rPr>
              <a:t> de los adverbios, los hay de </a:t>
            </a:r>
            <a:r>
              <a:rPr lang="es-ES" b="0" i="1" dirty="0">
                <a:effectLst/>
                <a:latin typeface="Verdana" panose="020B0604030504040204" pitchFamily="34" charset="0"/>
              </a:rPr>
              <a:t>significación plena</a:t>
            </a:r>
            <a:r>
              <a:rPr lang="es-ES" b="0" i="0" dirty="0">
                <a:effectLst/>
                <a:latin typeface="Verdana" panose="020B0604030504040204" pitchFamily="34" charset="0"/>
              </a:rPr>
              <a:t> o de </a:t>
            </a:r>
            <a:r>
              <a:rPr lang="es-ES" b="0" i="1" dirty="0">
                <a:effectLst/>
                <a:latin typeface="Verdana" panose="020B0604030504040204" pitchFamily="34" charset="0"/>
              </a:rPr>
              <a:t>significación vacía</a:t>
            </a:r>
            <a:r>
              <a:rPr lang="es-ES" b="0" i="0" dirty="0">
                <a:effectLst/>
                <a:latin typeface="Verdana" panose="020B0604030504040204" pitchFamily="34" charset="0"/>
              </a:rPr>
              <a:t>, meramente referencial o anafórica. Si consideramos la modalidad como una circunstancia, definiríamos los adverbios como </a:t>
            </a:r>
            <a:r>
              <a:rPr lang="es-ES" b="0" i="1" dirty="0">
                <a:effectLst/>
                <a:latin typeface="Verdana" panose="020B0604030504040204" pitchFamily="34" charset="0"/>
              </a:rPr>
              <a:t>la expresión de la circunstancia</a:t>
            </a:r>
            <a:r>
              <a:rPr lang="es-ES" b="0" i="0" dirty="0">
                <a:effectLst/>
                <a:latin typeface="Verdana" panose="020B0604030504040204" pitchFamily="34" charset="0"/>
              </a:rPr>
              <a:t>, invariable en género y número. Como pertenecientes al inventario gramatical de la lengua, a su </a:t>
            </a:r>
            <a:r>
              <a:rPr lang="es-ES" b="0" i="0" u="sng" dirty="0">
                <a:effectLst/>
                <a:latin typeface="Verdana" panose="020B0604030504040204" pitchFamily="34" charset="0"/>
              </a:rPr>
              <a:t>plano paradigmático</a:t>
            </a:r>
            <a:r>
              <a:rPr lang="es-ES" b="0" i="0" dirty="0">
                <a:effectLst/>
                <a:latin typeface="Verdana" panose="020B0604030504040204" pitchFamily="34" charset="0"/>
              </a:rPr>
              <a:t> -inventario abierto, añadimos-, se diferenciarían de las construcciones circunstanciales (sintagmas preposicionales, generalmente) en que éstas últimas pertenecen al </a:t>
            </a:r>
            <a:r>
              <a:rPr lang="es-ES" b="0" i="0" u="sng" dirty="0">
                <a:effectLst/>
                <a:latin typeface="Verdana" panose="020B0604030504040204" pitchFamily="34" charset="0"/>
              </a:rPr>
              <a:t>plano sintagmático</a:t>
            </a:r>
            <a:r>
              <a:rPr lang="es-ES" b="0" i="0" dirty="0">
                <a:effectLst/>
                <a:latin typeface="Verdana" panose="020B0604030504040204" pitchFamily="34" charset="0"/>
              </a:rPr>
              <a:t>.</a:t>
            </a:r>
            <a:r>
              <a:rPr lang="es-ES" sz="1800" b="0" i="0" dirty="0">
                <a:effectLst/>
                <a:latin typeface="Verdana" panose="020B0604030504040204" pitchFamily="34" charset="0"/>
              </a:rPr>
              <a:t>»</a:t>
            </a:r>
            <a:endParaRPr lang="es-MX" dirty="0"/>
          </a:p>
        </p:txBody>
      </p:sp>
    </p:spTree>
    <p:extLst>
      <p:ext uri="{BB962C8B-B14F-4D97-AF65-F5344CB8AC3E}">
        <p14:creationId xmlns:p14="http://schemas.microsoft.com/office/powerpoint/2010/main" val="6462143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745</Words>
  <Application>Microsoft Office PowerPoint</Application>
  <PresentationFormat>Panorámica</PresentationFormat>
  <Paragraphs>26</Paragraphs>
  <Slides>11</Slides>
  <Notes>0</Notes>
  <HiddenSlides>0</HiddenSlides>
  <MMClips>1</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11</vt:i4>
      </vt:variant>
    </vt:vector>
  </HeadingPairs>
  <TitlesOfParts>
    <vt:vector size="19" baseType="lpstr">
      <vt:lpstr>Algerian</vt:lpstr>
      <vt:lpstr>Arial</vt:lpstr>
      <vt:lpstr>Baskerville Old Face</vt:lpstr>
      <vt:lpstr>Calibri</vt:lpstr>
      <vt:lpstr>Calibri Light</vt:lpstr>
      <vt:lpstr>Times New Roman</vt:lpstr>
      <vt:lpstr>Verdana</vt:lpstr>
      <vt:lpstr>Tema de Office</vt:lpstr>
      <vt:lpstr>COMUNICACIÓN SOCIAL</vt:lpstr>
      <vt:lpstr>Presentación de PowerPoint</vt:lpstr>
      <vt:lpstr>Presentación de PowerPoint</vt:lpstr>
      <vt:lpstr>SIGNO LINGÜÍSTICO Y PALABRA</vt:lpstr>
      <vt:lpstr>Presentación de PowerPoint</vt:lpstr>
      <vt:lpstr>Características del signo lingüístico</vt:lpstr>
      <vt:lpstr>PARADIGMA Y SINTAGMA</vt:lpstr>
      <vt:lpstr>PARADIGMA</vt:lpstr>
      <vt:lpstr>Plano paradigmático vs. plano sintagmático</vt:lpstr>
      <vt:lpstr>Las relaciones paradigmáticas y sintagmáticas</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lizbeth quezada</cp:lastModifiedBy>
  <cp:revision>68</cp:revision>
  <dcterms:created xsi:type="dcterms:W3CDTF">2020-05-14T14:52:52Z</dcterms:created>
  <dcterms:modified xsi:type="dcterms:W3CDTF">2022-03-25T04:57:48Z</dcterms:modified>
</cp:coreProperties>
</file>