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7" r:id="rId11"/>
    <p:sldId id="266" r:id="rId12"/>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3"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MX"/>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08/04/2022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5244648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08/04/2022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860584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MX"/>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08/04/2022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644615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10"/>
          </p:nvPr>
        </p:nvSpPr>
        <p:spPr/>
        <p:txBody>
          <a:bodyPr/>
          <a:lstStyle/>
          <a:p>
            <a:fld id="{C5BD3978-39DA-4D1A-8354-B0051C7D71DF}" type="datetimeFigureOut">
              <a:rPr lang="es-MX" smtClean="0"/>
              <a:t>08/04/2022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8635519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MX"/>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5BD3978-39DA-4D1A-8354-B0051C7D71DF}" type="datetimeFigureOut">
              <a:rPr lang="es-MX" smtClean="0"/>
              <a:t>08/04/2022</a:t>
            </a:fld>
            <a:endParaRPr lang="es-MX"/>
          </a:p>
        </p:txBody>
      </p:sp>
      <p:sp>
        <p:nvSpPr>
          <p:cNvPr id="5" name="Marcador de pie de página 4"/>
          <p:cNvSpPr>
            <a:spLocks noGrp="1"/>
          </p:cNvSpPr>
          <p:nvPr>
            <p:ph type="ftr" sz="quarter" idx="11"/>
          </p:nvPr>
        </p:nvSpPr>
        <p:spPr/>
        <p:txBody>
          <a:bodyPr/>
          <a:lstStyle/>
          <a:p>
            <a:endParaRPr lang="es-MX"/>
          </a:p>
        </p:txBody>
      </p:sp>
      <p:sp>
        <p:nvSpPr>
          <p:cNvPr id="6" name="Marcador de número de diapositiva 5"/>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2761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contenido 2"/>
          <p:cNvSpPr>
            <a:spLocks noGrp="1"/>
          </p:cNvSpPr>
          <p:nvPr>
            <p:ph sz="half" idx="1"/>
          </p:nvPr>
        </p:nvSpPr>
        <p:spPr>
          <a:xfrm>
            <a:off x="838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contenido 3"/>
          <p:cNvSpPr>
            <a:spLocks noGrp="1"/>
          </p:cNvSpPr>
          <p:nvPr>
            <p:ph sz="half" idx="2"/>
          </p:nvPr>
        </p:nvSpPr>
        <p:spPr>
          <a:xfrm>
            <a:off x="6172200" y="1825625"/>
            <a:ext cx="5181600" cy="435133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fecha 4"/>
          <p:cNvSpPr>
            <a:spLocks noGrp="1"/>
          </p:cNvSpPr>
          <p:nvPr>
            <p:ph type="dt" sz="half" idx="10"/>
          </p:nvPr>
        </p:nvSpPr>
        <p:spPr/>
        <p:txBody>
          <a:bodyPr/>
          <a:lstStyle/>
          <a:p>
            <a:fld id="{C5BD3978-39DA-4D1A-8354-B0051C7D71DF}" type="datetimeFigureOut">
              <a:rPr lang="es-MX" smtClean="0"/>
              <a:t>08/04/2022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635493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MX"/>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7" name="Marcador de fecha 6"/>
          <p:cNvSpPr>
            <a:spLocks noGrp="1"/>
          </p:cNvSpPr>
          <p:nvPr>
            <p:ph type="dt" sz="half" idx="10"/>
          </p:nvPr>
        </p:nvSpPr>
        <p:spPr/>
        <p:txBody>
          <a:bodyPr/>
          <a:lstStyle/>
          <a:p>
            <a:fld id="{C5BD3978-39DA-4D1A-8354-B0051C7D71DF}" type="datetimeFigureOut">
              <a:rPr lang="es-MX" smtClean="0"/>
              <a:t>08/04/2022</a:t>
            </a:fld>
            <a:endParaRPr lang="es-MX"/>
          </a:p>
        </p:txBody>
      </p:sp>
      <p:sp>
        <p:nvSpPr>
          <p:cNvPr id="8" name="Marcador de pie de página 7"/>
          <p:cNvSpPr>
            <a:spLocks noGrp="1"/>
          </p:cNvSpPr>
          <p:nvPr>
            <p:ph type="ftr" sz="quarter" idx="11"/>
          </p:nvPr>
        </p:nvSpPr>
        <p:spPr/>
        <p:txBody>
          <a:bodyPr/>
          <a:lstStyle/>
          <a:p>
            <a:endParaRPr lang="es-MX"/>
          </a:p>
        </p:txBody>
      </p:sp>
      <p:sp>
        <p:nvSpPr>
          <p:cNvPr id="9" name="Marcador de número de diapositiva 8"/>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427323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MX"/>
          </a:p>
        </p:txBody>
      </p:sp>
      <p:sp>
        <p:nvSpPr>
          <p:cNvPr id="3" name="Marcador de fecha 2"/>
          <p:cNvSpPr>
            <a:spLocks noGrp="1"/>
          </p:cNvSpPr>
          <p:nvPr>
            <p:ph type="dt" sz="half" idx="10"/>
          </p:nvPr>
        </p:nvSpPr>
        <p:spPr/>
        <p:txBody>
          <a:bodyPr/>
          <a:lstStyle/>
          <a:p>
            <a:fld id="{C5BD3978-39DA-4D1A-8354-B0051C7D71DF}" type="datetimeFigureOut">
              <a:rPr lang="es-MX" smtClean="0"/>
              <a:t>08/04/2022</a:t>
            </a:fld>
            <a:endParaRPr lang="es-MX"/>
          </a:p>
        </p:txBody>
      </p:sp>
      <p:sp>
        <p:nvSpPr>
          <p:cNvPr id="4" name="Marcador de pie de página 3"/>
          <p:cNvSpPr>
            <a:spLocks noGrp="1"/>
          </p:cNvSpPr>
          <p:nvPr>
            <p:ph type="ftr" sz="quarter" idx="11"/>
          </p:nvPr>
        </p:nvSpPr>
        <p:spPr/>
        <p:txBody>
          <a:bodyPr/>
          <a:lstStyle/>
          <a:p>
            <a:endParaRPr lang="es-MX"/>
          </a:p>
        </p:txBody>
      </p:sp>
      <p:sp>
        <p:nvSpPr>
          <p:cNvPr id="5" name="Marcador de número de diapositiva 4"/>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232887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5BD3978-39DA-4D1A-8354-B0051C7D71DF}" type="datetimeFigureOut">
              <a:rPr lang="es-MX" smtClean="0"/>
              <a:t>08/04/2022</a:t>
            </a:fld>
            <a:endParaRPr lang="es-MX"/>
          </a:p>
        </p:txBody>
      </p:sp>
      <p:sp>
        <p:nvSpPr>
          <p:cNvPr id="3" name="Marcador de pie de página 2"/>
          <p:cNvSpPr>
            <a:spLocks noGrp="1"/>
          </p:cNvSpPr>
          <p:nvPr>
            <p:ph type="ftr" sz="quarter" idx="11"/>
          </p:nvPr>
        </p:nvSpPr>
        <p:spPr/>
        <p:txBody>
          <a:bodyPr/>
          <a:lstStyle/>
          <a:p>
            <a:endParaRPr lang="es-MX"/>
          </a:p>
        </p:txBody>
      </p:sp>
      <p:sp>
        <p:nvSpPr>
          <p:cNvPr id="4" name="Marcador de número de diapositiva 3"/>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165609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08/04/2022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3477321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MX"/>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5BD3978-39DA-4D1A-8354-B0051C7D71DF}" type="datetimeFigureOut">
              <a:rPr lang="es-MX" smtClean="0"/>
              <a:t>08/04/2022</a:t>
            </a:fld>
            <a:endParaRPr lang="es-MX"/>
          </a:p>
        </p:txBody>
      </p:sp>
      <p:sp>
        <p:nvSpPr>
          <p:cNvPr id="6" name="Marcador de pie de página 5"/>
          <p:cNvSpPr>
            <a:spLocks noGrp="1"/>
          </p:cNvSpPr>
          <p:nvPr>
            <p:ph type="ftr" sz="quarter" idx="11"/>
          </p:nvPr>
        </p:nvSpPr>
        <p:spPr/>
        <p:txBody>
          <a:bodyPr/>
          <a:lstStyle/>
          <a:p>
            <a:endParaRPr lang="es-MX"/>
          </a:p>
        </p:txBody>
      </p:sp>
      <p:sp>
        <p:nvSpPr>
          <p:cNvPr id="7" name="Marcador de número de diapositiva 6"/>
          <p:cNvSpPr>
            <a:spLocks noGrp="1"/>
          </p:cNvSpPr>
          <p:nvPr>
            <p:ph type="sldNum" sz="quarter" idx="12"/>
          </p:nvPr>
        </p:nvSpPr>
        <p:spPr/>
        <p:txBody>
          <a:bodyPr/>
          <a:lstStyle/>
          <a:p>
            <a:fld id="{D3CC8818-FF1C-473C-81C7-2EFDA8A9AE0D}" type="slidenum">
              <a:rPr lang="es-MX" smtClean="0"/>
              <a:t>‹Nº›</a:t>
            </a:fld>
            <a:endParaRPr lang="es-MX"/>
          </a:p>
        </p:txBody>
      </p:sp>
    </p:spTree>
    <p:extLst>
      <p:ext uri="{BB962C8B-B14F-4D97-AF65-F5344CB8AC3E}">
        <p14:creationId xmlns:p14="http://schemas.microsoft.com/office/powerpoint/2010/main" val="1947173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9000" b="-19000"/>
          </a:stretch>
        </a:blipFill>
        <a:effectLst/>
      </p:bgPr>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MX"/>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BD3978-39DA-4D1A-8354-B0051C7D71DF}" type="datetimeFigureOut">
              <a:rPr lang="es-MX" smtClean="0"/>
              <a:t>08/04/2022</a:t>
            </a:fld>
            <a:endParaRPr lang="es-MX"/>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CC8818-FF1C-473C-81C7-2EFDA8A9AE0D}" type="slidenum">
              <a:rPr lang="es-MX" smtClean="0"/>
              <a:t>‹Nº›</a:t>
            </a:fld>
            <a:endParaRPr lang="es-MX"/>
          </a:p>
        </p:txBody>
      </p:sp>
    </p:spTree>
    <p:extLst>
      <p:ext uri="{BB962C8B-B14F-4D97-AF65-F5344CB8AC3E}">
        <p14:creationId xmlns:p14="http://schemas.microsoft.com/office/powerpoint/2010/main" val="20429184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RTIg93QdKoM?feature=oembe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19000" b="-19000"/>
          </a:stretch>
        </a:blipFill>
        <a:effectLst/>
      </p:bgPr>
    </p:bg>
    <p:spTree>
      <p:nvGrpSpPr>
        <p:cNvPr id="1" name=""/>
        <p:cNvGrpSpPr/>
        <p:nvPr/>
      </p:nvGrpSpPr>
      <p:grpSpPr>
        <a:xfrm>
          <a:off x="0" y="0"/>
          <a:ext cx="0" cy="0"/>
          <a:chOff x="0" y="0"/>
          <a:chExt cx="0" cy="0"/>
        </a:xfrm>
      </p:grpSpPr>
      <p:sp>
        <p:nvSpPr>
          <p:cNvPr id="2" name="Título 1"/>
          <p:cNvSpPr>
            <a:spLocks noGrp="1"/>
          </p:cNvSpPr>
          <p:nvPr>
            <p:ph type="ctrTitle"/>
          </p:nvPr>
        </p:nvSpPr>
        <p:spPr>
          <a:xfrm>
            <a:off x="1356574" y="901146"/>
            <a:ext cx="9144000" cy="1299277"/>
          </a:xfrm>
        </p:spPr>
        <p:txBody>
          <a:bodyPr>
            <a:normAutofit/>
          </a:bodyPr>
          <a:lstStyle/>
          <a:p>
            <a:pPr>
              <a:lnSpc>
                <a:spcPct val="107000"/>
              </a:lnSpc>
              <a:spcAft>
                <a:spcPts val="800"/>
              </a:spcAft>
            </a:pPr>
            <a:r>
              <a:rPr lang="es-MX" sz="4000" b="1" dirty="0">
                <a:solidFill>
                  <a:schemeClr val="accent1">
                    <a:lumMod val="40000"/>
                    <a:lumOff val="60000"/>
                  </a:schemeClr>
                </a:solidFill>
                <a:effectLst/>
                <a:latin typeface="Footlight MT Light" panose="0204060206030A020304" pitchFamily="18" charset="0"/>
                <a:ea typeface="Calibri" panose="020F0502020204030204" pitchFamily="34" charset="0"/>
                <a:cs typeface="Times New Roman" panose="02020603050405020304" pitchFamily="18" charset="0"/>
              </a:rPr>
              <a:t>PSICOLOGÍA SOCIAL</a:t>
            </a:r>
            <a:endParaRPr lang="es-MX" sz="4000" dirty="0">
              <a:solidFill>
                <a:schemeClr val="accent1">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ángulo 2">
            <a:extLst>
              <a:ext uri="{FF2B5EF4-FFF2-40B4-BE49-F238E27FC236}">
                <a16:creationId xmlns:a16="http://schemas.microsoft.com/office/drawing/2014/main" id="{C106203F-135B-40C6-955B-4532C1EEF34C}"/>
              </a:ext>
            </a:extLst>
          </p:cNvPr>
          <p:cNvSpPr/>
          <p:nvPr/>
        </p:nvSpPr>
        <p:spPr>
          <a:xfrm>
            <a:off x="185786" y="4432292"/>
            <a:ext cx="11485576" cy="1323439"/>
          </a:xfrm>
          <a:prstGeom prst="rect">
            <a:avLst/>
          </a:prstGeom>
          <a:noFill/>
        </p:spPr>
        <p:txBody>
          <a:bodyPr wrap="square" lIns="91440" tIns="45720" rIns="91440" bIns="45720">
            <a:spAutoFit/>
          </a:bodyPr>
          <a:lstStyle/>
          <a:p>
            <a:pPr algn="ctr"/>
            <a:r>
              <a:rPr lang="es-ES" sz="4000" dirty="0">
                <a:solidFill>
                  <a:schemeClr val="accent1">
                    <a:lumMod val="60000"/>
                    <a:lumOff val="40000"/>
                  </a:schemeClr>
                </a:solidFill>
                <a:latin typeface="Bahnschrift SemiLight Condensed" panose="020B0502040204020203" pitchFamily="34" charset="0"/>
              </a:rPr>
              <a:t>LOS PROCESOS DE GRUPO DESDE EL ENFOQUE DE LA PSICOLOGÍA SOCIA</a:t>
            </a:r>
            <a:endParaRPr lang="es-ES" sz="4000" b="1" cap="none" spc="0" dirty="0">
              <a:ln w="12700">
                <a:solidFill>
                  <a:schemeClr val="accent1"/>
                </a:solidFill>
                <a:prstDash val="solid"/>
              </a:ln>
              <a:solidFill>
                <a:schemeClr val="accent1">
                  <a:lumMod val="60000"/>
                  <a:lumOff val="40000"/>
                </a:schemeClr>
              </a:solidFill>
              <a:effectLst>
                <a:outerShdw dist="38100" dir="2640000" algn="bl" rotWithShape="0">
                  <a:schemeClr val="accent1"/>
                </a:outerShdw>
              </a:effectLst>
              <a:latin typeface="Bahnschrift SemiLight Condensed" panose="020B0502040204020203" pitchFamily="34" charset="0"/>
            </a:endParaRPr>
          </a:p>
        </p:txBody>
      </p:sp>
    </p:spTree>
    <p:extLst>
      <p:ext uri="{BB962C8B-B14F-4D97-AF65-F5344CB8AC3E}">
        <p14:creationId xmlns:p14="http://schemas.microsoft.com/office/powerpoint/2010/main" val="32902197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8F506CA7-63C4-4B66-9147-C55F6E1A6720}"/>
              </a:ext>
            </a:extLst>
          </p:cNvPr>
          <p:cNvSpPr txBox="1"/>
          <p:nvPr/>
        </p:nvSpPr>
        <p:spPr>
          <a:xfrm>
            <a:off x="3048000" y="2416651"/>
            <a:ext cx="6096000" cy="2862322"/>
          </a:xfrm>
          <a:prstGeom prst="rect">
            <a:avLst/>
          </a:prstGeom>
          <a:noFill/>
        </p:spPr>
        <p:txBody>
          <a:bodyPr wrap="square">
            <a:spAutoFit/>
          </a:bodyPr>
          <a:lstStyle/>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ACTIVIDAD</a:t>
            </a:r>
          </a:p>
          <a:p>
            <a:endParaRPr lang="es-MX" dirty="0">
              <a:latin typeface="Footlight MT Light" panose="0204060206030A020304" pitchFamily="18" charset="0"/>
              <a:ea typeface="Calibri" panose="020F0502020204030204" pitchFamily="34" charset="0"/>
              <a:cs typeface="Times New Roman" panose="02020603050405020304" pitchFamily="18" charset="0"/>
            </a:endParaRPr>
          </a:p>
          <a:p>
            <a:endParaRPr lang="es-MX" sz="1800" dirty="0">
              <a:effectLst/>
              <a:latin typeface="Footlight MT Light" panose="0204060206030A020304" pitchFamily="18" charset="0"/>
              <a:ea typeface="Calibri" panose="020F0502020204030204" pitchFamily="34" charset="0"/>
              <a:cs typeface="Times New Roman" panose="02020603050405020304" pitchFamily="18" charset="0"/>
            </a:endParaRPr>
          </a:p>
          <a:p>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 En equipo investigar todo lo referente a algún grupo social en específico y realicen una breve exposición en donde mencionen:</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Wingdings" panose="05000000000000000000" pitchFamily="2" charset="2"/>
              <a:buChar char=""/>
            </a:pP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Definición</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Wingdings" panose="05000000000000000000" pitchFamily="2" charset="2"/>
              <a:buChar char=""/>
            </a:pP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Características principales</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Wingdings" panose="05000000000000000000" pitchFamily="2" charset="2"/>
              <a:buChar char=""/>
            </a:pP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Vestimenta</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Font typeface="Wingdings" panose="05000000000000000000" pitchFamily="2" charset="2"/>
              <a:buChar char=""/>
            </a:pPr>
            <a:r>
              <a:rPr lang="es-MX" sz="1800" dirty="0">
                <a:effectLst/>
                <a:latin typeface="Footlight MT Light" panose="0204060206030A020304" pitchFamily="18" charset="0"/>
                <a:ea typeface="Calibri" panose="020F0502020204030204" pitchFamily="34" charset="0"/>
                <a:cs typeface="Times New Roman" panose="02020603050405020304" pitchFamily="18" charset="0"/>
              </a:rPr>
              <a:t>Cuestiones que los distinguen de otros grupos</a:t>
            </a:r>
            <a:endParaRPr lang="es-MX"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Marco 5">
            <a:extLst>
              <a:ext uri="{FF2B5EF4-FFF2-40B4-BE49-F238E27FC236}">
                <a16:creationId xmlns:a16="http://schemas.microsoft.com/office/drawing/2014/main" id="{A1636059-BD2A-4439-85EE-AE86C40A6F3D}"/>
              </a:ext>
            </a:extLst>
          </p:cNvPr>
          <p:cNvSpPr/>
          <p:nvPr/>
        </p:nvSpPr>
        <p:spPr>
          <a:xfrm>
            <a:off x="238539" y="304800"/>
            <a:ext cx="11290852" cy="6082748"/>
          </a:xfrm>
          <a:prstGeom prst="frame">
            <a:avLst>
              <a:gd name="adj1" fmla="val 4221"/>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Tree>
    <p:extLst>
      <p:ext uri="{BB962C8B-B14F-4D97-AF65-F5344CB8AC3E}">
        <p14:creationId xmlns:p14="http://schemas.microsoft.com/office/powerpoint/2010/main" val="20557546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o 1">
            <a:extLst>
              <a:ext uri="{FF2B5EF4-FFF2-40B4-BE49-F238E27FC236}">
                <a16:creationId xmlns:a16="http://schemas.microsoft.com/office/drawing/2014/main" id="{7731CB61-A7D0-4F42-9343-FF3975B11522}"/>
              </a:ext>
            </a:extLst>
          </p:cNvPr>
          <p:cNvSpPr/>
          <p:nvPr/>
        </p:nvSpPr>
        <p:spPr>
          <a:xfrm>
            <a:off x="238539" y="304800"/>
            <a:ext cx="11290852" cy="6082748"/>
          </a:xfrm>
          <a:prstGeom prst="frame">
            <a:avLst>
              <a:gd name="adj1" fmla="val 3568"/>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pic>
        <p:nvPicPr>
          <p:cNvPr id="4" name="Elementos multimedia en línea 3" title="Procesos Grupales">
            <a:hlinkClick r:id="" action="ppaction://media"/>
            <a:extLst>
              <a:ext uri="{FF2B5EF4-FFF2-40B4-BE49-F238E27FC236}">
                <a16:creationId xmlns:a16="http://schemas.microsoft.com/office/drawing/2014/main" id="{04FC1B49-B301-478F-9B4A-5B78A941DDC1}"/>
              </a:ext>
            </a:extLst>
          </p:cNvPr>
          <p:cNvPicPr>
            <a:picLocks noRot="1" noChangeAspect="1"/>
          </p:cNvPicPr>
          <p:nvPr>
            <a:videoFile r:link="rId1"/>
          </p:nvPr>
        </p:nvPicPr>
        <p:blipFill>
          <a:blip r:embed="rId3"/>
          <a:stretch>
            <a:fillRect/>
          </a:stretch>
        </p:blipFill>
        <p:spPr>
          <a:xfrm>
            <a:off x="490330" y="553808"/>
            <a:ext cx="10827027" cy="5621705"/>
          </a:xfrm>
          <a:prstGeom prst="rect">
            <a:avLst/>
          </a:prstGeom>
        </p:spPr>
      </p:pic>
    </p:spTree>
    <p:extLst>
      <p:ext uri="{BB962C8B-B14F-4D97-AF65-F5344CB8AC3E}">
        <p14:creationId xmlns:p14="http://schemas.microsoft.com/office/powerpoint/2010/main" val="413019338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o 1">
            <a:extLst>
              <a:ext uri="{FF2B5EF4-FFF2-40B4-BE49-F238E27FC236}">
                <a16:creationId xmlns:a16="http://schemas.microsoft.com/office/drawing/2014/main" id="{7731CB61-A7D0-4F42-9343-FF3975B11522}"/>
              </a:ext>
            </a:extLst>
          </p:cNvPr>
          <p:cNvSpPr/>
          <p:nvPr/>
        </p:nvSpPr>
        <p:spPr>
          <a:xfrm>
            <a:off x="238539" y="304800"/>
            <a:ext cx="11290852" cy="6082748"/>
          </a:xfrm>
          <a:prstGeom prst="fram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a:t>. La estructura grupal</a:t>
            </a:r>
            <a:endParaRPr lang="es-MX" dirty="0">
              <a:solidFill>
                <a:schemeClr val="tx1"/>
              </a:solidFill>
            </a:endParaRPr>
          </a:p>
        </p:txBody>
      </p:sp>
      <p:sp>
        <p:nvSpPr>
          <p:cNvPr id="5" name="CuadroTexto 4">
            <a:extLst>
              <a:ext uri="{FF2B5EF4-FFF2-40B4-BE49-F238E27FC236}">
                <a16:creationId xmlns:a16="http://schemas.microsoft.com/office/drawing/2014/main" id="{D21AEC2F-E4E1-4B5F-B22A-521FDD872664}"/>
              </a:ext>
            </a:extLst>
          </p:cNvPr>
          <p:cNvSpPr txBox="1"/>
          <p:nvPr/>
        </p:nvSpPr>
        <p:spPr>
          <a:xfrm>
            <a:off x="3048000" y="2139652"/>
            <a:ext cx="6096000" cy="2308324"/>
          </a:xfrm>
          <a:prstGeom prst="rect">
            <a:avLst/>
          </a:prstGeom>
          <a:noFill/>
        </p:spPr>
        <p:txBody>
          <a:bodyPr wrap="square">
            <a:spAutoFit/>
          </a:bodyPr>
          <a:lstStyle/>
          <a:p>
            <a:r>
              <a:rPr lang="es-ES" dirty="0"/>
              <a:t>Podemos definir la estructura grupal como el resultado de aquello que surge una vez que la evidencia del concepto de grupo ha quedado clara, esto es, una vez que hemos asumido que, efectivamente, existen los grupos, que pertenecemos a algunos de ellos y que nos acompañarán por mucho tiempo en nuestra vida. En este sentido, la estructura de grupo da fe de la existencia del mismo y viceversa: éste tiene sentido cuando hay una estructura que lo sostiene.</a:t>
            </a:r>
            <a:endParaRPr lang="es-MX" dirty="0"/>
          </a:p>
        </p:txBody>
      </p:sp>
      <p:sp>
        <p:nvSpPr>
          <p:cNvPr id="8" name="CuadroTexto 7">
            <a:extLst>
              <a:ext uri="{FF2B5EF4-FFF2-40B4-BE49-F238E27FC236}">
                <a16:creationId xmlns:a16="http://schemas.microsoft.com/office/drawing/2014/main" id="{A2FFBC11-F653-4F83-AC1B-4755E5608AF0}"/>
              </a:ext>
            </a:extLst>
          </p:cNvPr>
          <p:cNvSpPr txBox="1"/>
          <p:nvPr/>
        </p:nvSpPr>
        <p:spPr>
          <a:xfrm>
            <a:off x="3657600" y="470452"/>
            <a:ext cx="6096000" cy="523220"/>
          </a:xfrm>
          <a:prstGeom prst="rect">
            <a:avLst/>
          </a:prstGeom>
          <a:noFill/>
        </p:spPr>
        <p:txBody>
          <a:bodyPr wrap="square">
            <a:spAutoFit/>
          </a:bodyPr>
          <a:lstStyle/>
          <a:p>
            <a:r>
              <a:rPr lang="es-ES" sz="2800" dirty="0">
                <a:solidFill>
                  <a:srgbClr val="FFFF00"/>
                </a:solidFill>
                <a:latin typeface="Bahnschrift SemiLight Condensed" panose="020B0502040204020203" pitchFamily="34" charset="0"/>
              </a:rPr>
              <a:t>LA ESTRUCTURA GRUPAL</a:t>
            </a:r>
            <a:endParaRPr lang="es-MX" sz="2800" dirty="0">
              <a:solidFill>
                <a:srgbClr val="FFFF00"/>
              </a:solidFill>
              <a:latin typeface="Bahnschrift SemiLight Condensed" panose="020B0502040204020203" pitchFamily="34" charset="0"/>
            </a:endParaRPr>
          </a:p>
        </p:txBody>
      </p:sp>
    </p:spTree>
    <p:extLst>
      <p:ext uri="{BB962C8B-B14F-4D97-AF65-F5344CB8AC3E}">
        <p14:creationId xmlns:p14="http://schemas.microsoft.com/office/powerpoint/2010/main" val="18077238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o 1">
            <a:extLst>
              <a:ext uri="{FF2B5EF4-FFF2-40B4-BE49-F238E27FC236}">
                <a16:creationId xmlns:a16="http://schemas.microsoft.com/office/drawing/2014/main" id="{7731CB61-A7D0-4F42-9343-FF3975B11522}"/>
              </a:ext>
            </a:extLst>
          </p:cNvPr>
          <p:cNvSpPr/>
          <p:nvPr/>
        </p:nvSpPr>
        <p:spPr>
          <a:xfrm>
            <a:off x="238539" y="304800"/>
            <a:ext cx="11290852" cy="6082748"/>
          </a:xfrm>
          <a:prstGeom prst="fram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solidFill>
                <a:schemeClr val="tx1"/>
              </a:solidFill>
            </a:endParaRPr>
          </a:p>
        </p:txBody>
      </p:sp>
      <p:sp>
        <p:nvSpPr>
          <p:cNvPr id="7" name="CuadroTexto 6">
            <a:extLst>
              <a:ext uri="{FF2B5EF4-FFF2-40B4-BE49-F238E27FC236}">
                <a16:creationId xmlns:a16="http://schemas.microsoft.com/office/drawing/2014/main" id="{85046594-B103-4332-A8D6-849840EA623A}"/>
              </a:ext>
            </a:extLst>
          </p:cNvPr>
          <p:cNvSpPr txBox="1"/>
          <p:nvPr/>
        </p:nvSpPr>
        <p:spPr>
          <a:xfrm>
            <a:off x="1895061" y="1724153"/>
            <a:ext cx="7248939" cy="2862322"/>
          </a:xfrm>
          <a:prstGeom prst="rect">
            <a:avLst/>
          </a:prstGeom>
          <a:noFill/>
        </p:spPr>
        <p:txBody>
          <a:bodyPr wrap="square">
            <a:spAutoFit/>
          </a:bodyPr>
          <a:lstStyle/>
          <a:p>
            <a:r>
              <a:rPr lang="es-ES" dirty="0"/>
              <a:t>La organización de un grupo o, en otras palabras, "la estructura de grupo se refiere a aquellas características singulares de un grupo que surgen en el lapso de las interacciones que llevan a cabo las personas y a las normas que regulan las relaciones recíprocas" (Sherif y Sherif, 1956, p. 81). Esta visión clásica asume que en los grupos, al interactuar, aparecen diferencias entre las personas. Dichas diferencias se reflejan en distintas dimensiones; por ejemplo, hay diferencias en la propia intervención, en la influencia que pueden llegar a tener determinadas personas del grupo e incluso en el grado de interés que pueda representar una actividad para algún miembro del grupo.</a:t>
            </a:r>
            <a:endParaRPr lang="es-MX" dirty="0"/>
          </a:p>
        </p:txBody>
      </p:sp>
      <p:sp>
        <p:nvSpPr>
          <p:cNvPr id="8" name="CuadroTexto 7">
            <a:extLst>
              <a:ext uri="{FF2B5EF4-FFF2-40B4-BE49-F238E27FC236}">
                <a16:creationId xmlns:a16="http://schemas.microsoft.com/office/drawing/2014/main" id="{81BFB273-A47B-4433-9727-D0DBCE261D0E}"/>
              </a:ext>
            </a:extLst>
          </p:cNvPr>
          <p:cNvSpPr txBox="1"/>
          <p:nvPr/>
        </p:nvSpPr>
        <p:spPr>
          <a:xfrm>
            <a:off x="3339548" y="477078"/>
            <a:ext cx="6096000" cy="400110"/>
          </a:xfrm>
          <a:prstGeom prst="rect">
            <a:avLst/>
          </a:prstGeom>
          <a:noFill/>
        </p:spPr>
        <p:txBody>
          <a:bodyPr wrap="square">
            <a:spAutoFit/>
          </a:bodyPr>
          <a:lstStyle/>
          <a:p>
            <a:r>
              <a:rPr lang="es-ES" sz="2000" dirty="0">
                <a:solidFill>
                  <a:srgbClr val="C00000"/>
                </a:solidFill>
                <a:latin typeface="Algerian" panose="04020705040A02060702" pitchFamily="82" charset="0"/>
              </a:rPr>
              <a:t>LA VISIÓN CLÁSICA Y LA VISIÓN PSICOSOCIAL</a:t>
            </a:r>
            <a:endParaRPr lang="es-MX" sz="2000" dirty="0">
              <a:solidFill>
                <a:srgbClr val="C00000"/>
              </a:solidFill>
              <a:latin typeface="Algerian" panose="04020705040A02060702" pitchFamily="82" charset="0"/>
            </a:endParaRPr>
          </a:p>
        </p:txBody>
      </p:sp>
    </p:spTree>
    <p:extLst>
      <p:ext uri="{BB962C8B-B14F-4D97-AF65-F5344CB8AC3E}">
        <p14:creationId xmlns:p14="http://schemas.microsoft.com/office/powerpoint/2010/main" val="141433950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o 1">
            <a:extLst>
              <a:ext uri="{FF2B5EF4-FFF2-40B4-BE49-F238E27FC236}">
                <a16:creationId xmlns:a16="http://schemas.microsoft.com/office/drawing/2014/main" id="{7731CB61-A7D0-4F42-9343-FF3975B11522}"/>
              </a:ext>
            </a:extLst>
          </p:cNvPr>
          <p:cNvSpPr/>
          <p:nvPr/>
        </p:nvSpPr>
        <p:spPr>
          <a:xfrm>
            <a:off x="238539" y="304800"/>
            <a:ext cx="11290852" cy="6082748"/>
          </a:xfrm>
          <a:prstGeom prst="fram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solidFill>
                <a:schemeClr val="tx1"/>
              </a:solidFill>
            </a:endParaRPr>
          </a:p>
        </p:txBody>
      </p:sp>
      <p:sp>
        <p:nvSpPr>
          <p:cNvPr id="7" name="CuadroTexto 6">
            <a:extLst>
              <a:ext uri="{FF2B5EF4-FFF2-40B4-BE49-F238E27FC236}">
                <a16:creationId xmlns:a16="http://schemas.microsoft.com/office/drawing/2014/main" id="{4752231E-CB71-42EB-BB2C-4CF922D83AC2}"/>
              </a:ext>
            </a:extLst>
          </p:cNvPr>
          <p:cNvSpPr txBox="1"/>
          <p:nvPr/>
        </p:nvSpPr>
        <p:spPr>
          <a:xfrm>
            <a:off x="2173357" y="1571105"/>
            <a:ext cx="8481391" cy="3139321"/>
          </a:xfrm>
          <a:prstGeom prst="rect">
            <a:avLst/>
          </a:prstGeom>
          <a:noFill/>
        </p:spPr>
        <p:txBody>
          <a:bodyPr wrap="square">
            <a:spAutoFit/>
          </a:bodyPr>
          <a:lstStyle/>
          <a:p>
            <a:pPr marL="285750" indent="-285750">
              <a:buFont typeface="Wingdings" panose="05000000000000000000" pitchFamily="2" charset="2"/>
              <a:buChar char="v"/>
            </a:pPr>
            <a:r>
              <a:rPr lang="es-ES" dirty="0"/>
              <a:t>El rol social se relaciona con el conjunto o pauta de comportamientos que se esperan de alguien que se vincula con una determinada posición dentro del grupo. </a:t>
            </a:r>
          </a:p>
          <a:p>
            <a:pPr marL="285750" indent="-285750">
              <a:buFont typeface="Wingdings" panose="05000000000000000000" pitchFamily="2" charset="2"/>
              <a:buChar char="v"/>
            </a:pPr>
            <a:endParaRPr lang="es-ES" dirty="0"/>
          </a:p>
          <a:p>
            <a:pPr marL="285750" indent="-285750">
              <a:buFont typeface="Wingdings" panose="05000000000000000000" pitchFamily="2" charset="2"/>
              <a:buChar char="v"/>
            </a:pPr>
            <a:r>
              <a:rPr lang="es-ES" dirty="0"/>
              <a:t>El estatus tiene que ver más con un tipo de evaluación, o con el prestigio o la importancia o incluso el valor que pueden asociarse a las distintas posiciones que hay dentro de un grupo. El estatus da lugar a la jerarquía que se establece dentro de un grupo. </a:t>
            </a:r>
          </a:p>
          <a:p>
            <a:pPr marL="285750" indent="-285750">
              <a:buFont typeface="Wingdings" panose="05000000000000000000" pitchFamily="2" charset="2"/>
              <a:buChar char="v"/>
            </a:pPr>
            <a:endParaRPr lang="es-ES" dirty="0"/>
          </a:p>
          <a:p>
            <a:pPr marL="285750" indent="-285750">
              <a:buFont typeface="Wingdings" panose="05000000000000000000" pitchFamily="2" charset="2"/>
              <a:buChar char="v"/>
            </a:pPr>
            <a:r>
              <a:rPr lang="es-ES" dirty="0"/>
              <a:t>La cohesión, por su parte, se suele explicar por la fuerza o el sentimiento que obliga a no abandonar el grupo. En otras palabras, es la atracción que tiene el grupo atrapando a las personas que forman parte de él.</a:t>
            </a:r>
            <a:endParaRPr lang="es-MX" dirty="0"/>
          </a:p>
        </p:txBody>
      </p:sp>
    </p:spTree>
    <p:extLst>
      <p:ext uri="{BB962C8B-B14F-4D97-AF65-F5344CB8AC3E}">
        <p14:creationId xmlns:p14="http://schemas.microsoft.com/office/powerpoint/2010/main" val="9456912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o 1">
            <a:extLst>
              <a:ext uri="{FF2B5EF4-FFF2-40B4-BE49-F238E27FC236}">
                <a16:creationId xmlns:a16="http://schemas.microsoft.com/office/drawing/2014/main" id="{7731CB61-A7D0-4F42-9343-FF3975B11522}"/>
              </a:ext>
            </a:extLst>
          </p:cNvPr>
          <p:cNvSpPr/>
          <p:nvPr/>
        </p:nvSpPr>
        <p:spPr>
          <a:xfrm>
            <a:off x="238539" y="304800"/>
            <a:ext cx="11290852" cy="6082748"/>
          </a:xfrm>
          <a:prstGeom prst="fram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5" name="CuadroTexto 4">
            <a:extLst>
              <a:ext uri="{FF2B5EF4-FFF2-40B4-BE49-F238E27FC236}">
                <a16:creationId xmlns:a16="http://schemas.microsoft.com/office/drawing/2014/main" id="{06AE363B-913D-4365-BA63-E6E2439F8AF0}"/>
              </a:ext>
            </a:extLst>
          </p:cNvPr>
          <p:cNvSpPr txBox="1"/>
          <p:nvPr/>
        </p:nvSpPr>
        <p:spPr>
          <a:xfrm>
            <a:off x="1762539" y="1724153"/>
            <a:ext cx="7381461" cy="3139321"/>
          </a:xfrm>
          <a:prstGeom prst="rect">
            <a:avLst/>
          </a:prstGeom>
          <a:noFill/>
        </p:spPr>
        <p:txBody>
          <a:bodyPr wrap="square">
            <a:spAutoFit/>
          </a:bodyPr>
          <a:lstStyle/>
          <a:p>
            <a:r>
              <a:rPr lang="es-ES" dirty="0"/>
              <a:t>Definida la estructura, podemos pasar a hablar de los elementos estructurales de un grupo, los cuales surgen de la interrelación de sus miembros, es decir, configuran el grupo reflejando la forma como éste funciona. En cierto modo, estaríamos hablando de la composición del grupo, de su funcionamiento. </a:t>
            </a:r>
          </a:p>
          <a:p>
            <a:endParaRPr lang="es-ES" dirty="0"/>
          </a:p>
          <a:p>
            <a:r>
              <a:rPr lang="es-ES" dirty="0"/>
              <a:t>Algunos autores como </a:t>
            </a:r>
            <a:r>
              <a:rPr lang="es-ES" dirty="0" err="1"/>
              <a:t>Carwrigth</a:t>
            </a:r>
            <a:r>
              <a:rPr lang="es-ES" dirty="0"/>
              <a:t> y </a:t>
            </a:r>
            <a:r>
              <a:rPr lang="es-ES" dirty="0" err="1"/>
              <a:t>Zander</a:t>
            </a:r>
            <a:r>
              <a:rPr lang="es-ES" dirty="0"/>
              <a:t> (1968) consideran que la estructura del grupo se refiere al conjunto de pautas de las relaciones entre los sujetos que lo componen. En cierto modo, la estructura sostiene la forma en que el grupo hace lo que hace, su organización interna, que de forma más o menos explícita reflejará lo que el grupo es, lo que hace y cómo lo hace.</a:t>
            </a:r>
            <a:endParaRPr lang="es-MX" dirty="0"/>
          </a:p>
        </p:txBody>
      </p:sp>
      <p:sp>
        <p:nvSpPr>
          <p:cNvPr id="7" name="CuadroTexto 6">
            <a:extLst>
              <a:ext uri="{FF2B5EF4-FFF2-40B4-BE49-F238E27FC236}">
                <a16:creationId xmlns:a16="http://schemas.microsoft.com/office/drawing/2014/main" id="{A261314B-EA72-4CB6-B209-6CE7214E37A6}"/>
              </a:ext>
            </a:extLst>
          </p:cNvPr>
          <p:cNvSpPr txBox="1"/>
          <p:nvPr/>
        </p:nvSpPr>
        <p:spPr>
          <a:xfrm>
            <a:off x="3909391" y="460479"/>
            <a:ext cx="6096000" cy="400110"/>
          </a:xfrm>
          <a:prstGeom prst="rect">
            <a:avLst/>
          </a:prstGeom>
          <a:noFill/>
        </p:spPr>
        <p:txBody>
          <a:bodyPr wrap="square">
            <a:spAutoFit/>
          </a:bodyPr>
          <a:lstStyle/>
          <a:p>
            <a:r>
              <a:rPr lang="es-ES" sz="2000" dirty="0">
                <a:solidFill>
                  <a:schemeClr val="accent5">
                    <a:lumMod val="40000"/>
                    <a:lumOff val="60000"/>
                  </a:schemeClr>
                </a:solidFill>
                <a:latin typeface="Bodoni MT Black" panose="02070A03080606020203" pitchFamily="18" charset="0"/>
              </a:rPr>
              <a:t>ELEMENTOS ESTRUCTURALES</a:t>
            </a:r>
            <a:endParaRPr lang="es-MX" sz="2000" dirty="0">
              <a:solidFill>
                <a:schemeClr val="accent5">
                  <a:lumMod val="40000"/>
                  <a:lumOff val="60000"/>
                </a:schemeClr>
              </a:solidFill>
              <a:latin typeface="Bodoni MT Black" panose="02070A03080606020203" pitchFamily="18" charset="0"/>
            </a:endParaRPr>
          </a:p>
        </p:txBody>
      </p:sp>
    </p:spTree>
    <p:extLst>
      <p:ext uri="{BB962C8B-B14F-4D97-AF65-F5344CB8AC3E}">
        <p14:creationId xmlns:p14="http://schemas.microsoft.com/office/powerpoint/2010/main" val="163512720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o 1">
            <a:extLst>
              <a:ext uri="{FF2B5EF4-FFF2-40B4-BE49-F238E27FC236}">
                <a16:creationId xmlns:a16="http://schemas.microsoft.com/office/drawing/2014/main" id="{7731CB61-A7D0-4F42-9343-FF3975B11522}"/>
              </a:ext>
            </a:extLst>
          </p:cNvPr>
          <p:cNvSpPr/>
          <p:nvPr/>
        </p:nvSpPr>
        <p:spPr>
          <a:xfrm>
            <a:off x="238539" y="304800"/>
            <a:ext cx="11290852" cy="6082748"/>
          </a:xfrm>
          <a:prstGeom prst="fram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11" name="CuadroTexto 10">
            <a:extLst>
              <a:ext uri="{FF2B5EF4-FFF2-40B4-BE49-F238E27FC236}">
                <a16:creationId xmlns:a16="http://schemas.microsoft.com/office/drawing/2014/main" id="{46C0857A-22B1-4595-BDFB-6D1ABEB912A1}"/>
              </a:ext>
            </a:extLst>
          </p:cNvPr>
          <p:cNvSpPr txBox="1"/>
          <p:nvPr/>
        </p:nvSpPr>
        <p:spPr>
          <a:xfrm>
            <a:off x="1099931" y="1430012"/>
            <a:ext cx="7779026" cy="1754326"/>
          </a:xfrm>
          <a:prstGeom prst="rect">
            <a:avLst/>
          </a:prstGeom>
          <a:noFill/>
        </p:spPr>
        <p:txBody>
          <a:bodyPr wrap="square">
            <a:spAutoFit/>
          </a:bodyPr>
          <a:lstStyle/>
          <a:p>
            <a:r>
              <a:rPr lang="es-ES" dirty="0"/>
              <a:t>¿Qué es un rol social? Dicho concepto, de forma muy amplia, podemos resumirlo así: se refiere al conjunto de expectativas que comparten los miembros</a:t>
            </a:r>
          </a:p>
          <a:p>
            <a:r>
              <a:rPr lang="es-ES" dirty="0"/>
              <a:t>de un grupo en relación con el comportamiento de una persona que ocupa</a:t>
            </a:r>
          </a:p>
          <a:p>
            <a:r>
              <a:rPr lang="es-ES" dirty="0"/>
              <a:t>una determinada posición dentro del mismo grupo. En otros términos, "el rol social da cuenta de cualquier conjunto de conductas y comportamientos que una persona exhibe de modo característico dentro de un grupo"</a:t>
            </a:r>
            <a:endParaRPr lang="es-MX" dirty="0"/>
          </a:p>
        </p:txBody>
      </p:sp>
      <p:sp>
        <p:nvSpPr>
          <p:cNvPr id="13" name="CuadroTexto 12">
            <a:extLst>
              <a:ext uri="{FF2B5EF4-FFF2-40B4-BE49-F238E27FC236}">
                <a16:creationId xmlns:a16="http://schemas.microsoft.com/office/drawing/2014/main" id="{2F9C34F9-C131-4910-A485-6F08B79FBE43}"/>
              </a:ext>
            </a:extLst>
          </p:cNvPr>
          <p:cNvSpPr txBox="1"/>
          <p:nvPr/>
        </p:nvSpPr>
        <p:spPr>
          <a:xfrm>
            <a:off x="3048000" y="470452"/>
            <a:ext cx="6096000" cy="400110"/>
          </a:xfrm>
          <a:prstGeom prst="rect">
            <a:avLst/>
          </a:prstGeom>
          <a:noFill/>
        </p:spPr>
        <p:txBody>
          <a:bodyPr wrap="square">
            <a:spAutoFit/>
          </a:bodyPr>
          <a:lstStyle/>
          <a:p>
            <a:r>
              <a:rPr lang="es-ES" sz="2000" dirty="0">
                <a:solidFill>
                  <a:schemeClr val="accent3">
                    <a:lumMod val="40000"/>
                    <a:lumOff val="60000"/>
                  </a:schemeClr>
                </a:solidFill>
                <a:latin typeface="Broadway" panose="04040905080B02020502" pitchFamily="82" charset="0"/>
              </a:rPr>
              <a:t>LOS ROLES SOCIALES</a:t>
            </a:r>
          </a:p>
        </p:txBody>
      </p:sp>
      <p:sp>
        <p:nvSpPr>
          <p:cNvPr id="15" name="CuadroTexto 14">
            <a:extLst>
              <a:ext uri="{FF2B5EF4-FFF2-40B4-BE49-F238E27FC236}">
                <a16:creationId xmlns:a16="http://schemas.microsoft.com/office/drawing/2014/main" id="{53744388-F474-4734-9277-EE436B42E4E5}"/>
              </a:ext>
            </a:extLst>
          </p:cNvPr>
          <p:cNvSpPr txBox="1"/>
          <p:nvPr/>
        </p:nvSpPr>
        <p:spPr>
          <a:xfrm>
            <a:off x="3445564" y="3204787"/>
            <a:ext cx="7235687" cy="2308324"/>
          </a:xfrm>
          <a:prstGeom prst="rect">
            <a:avLst/>
          </a:prstGeom>
          <a:noFill/>
        </p:spPr>
        <p:txBody>
          <a:bodyPr wrap="square">
            <a:spAutoFit/>
          </a:bodyPr>
          <a:lstStyle/>
          <a:p>
            <a:r>
              <a:rPr lang="es-ES" dirty="0"/>
              <a:t>Desde un punto de vista más "artístico", podemos afirmar que el tema de los roles sociales se puede relacionar estrechamente con el mundo del teatro, en el sentido de hacer referencia a aquellos papeles que solemos representar; por supuesto, no hacemos justicia ni al término ni al teatro si sólo establecemos esta relación. Pero sí podemos afirmar que en cierta medida el tema de los roles sociales recuerda aquellos papeles que hemos tenido que representar; incluso podemos hacer referencia a los distintos escenarios, los cuales han dado pie a nuestras distintas interpretaciones.</a:t>
            </a:r>
            <a:endParaRPr lang="es-MX" dirty="0"/>
          </a:p>
        </p:txBody>
      </p:sp>
    </p:spTree>
    <p:extLst>
      <p:ext uri="{BB962C8B-B14F-4D97-AF65-F5344CB8AC3E}">
        <p14:creationId xmlns:p14="http://schemas.microsoft.com/office/powerpoint/2010/main" val="31392776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o 1">
            <a:extLst>
              <a:ext uri="{FF2B5EF4-FFF2-40B4-BE49-F238E27FC236}">
                <a16:creationId xmlns:a16="http://schemas.microsoft.com/office/drawing/2014/main" id="{7731CB61-A7D0-4F42-9343-FF3975B11522}"/>
              </a:ext>
            </a:extLst>
          </p:cNvPr>
          <p:cNvSpPr/>
          <p:nvPr/>
        </p:nvSpPr>
        <p:spPr>
          <a:xfrm>
            <a:off x="238539" y="304800"/>
            <a:ext cx="11290852" cy="6082748"/>
          </a:xfrm>
          <a:prstGeom prst="fram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5" name="CuadroTexto 4">
            <a:extLst>
              <a:ext uri="{FF2B5EF4-FFF2-40B4-BE49-F238E27FC236}">
                <a16:creationId xmlns:a16="http://schemas.microsoft.com/office/drawing/2014/main" id="{9B6C58A0-5436-4367-A967-DAF19CE7B531}"/>
              </a:ext>
            </a:extLst>
          </p:cNvPr>
          <p:cNvSpPr txBox="1"/>
          <p:nvPr/>
        </p:nvSpPr>
        <p:spPr>
          <a:xfrm>
            <a:off x="1364974" y="1120676"/>
            <a:ext cx="8163339" cy="3970318"/>
          </a:xfrm>
          <a:prstGeom prst="rect">
            <a:avLst/>
          </a:prstGeom>
          <a:noFill/>
        </p:spPr>
        <p:txBody>
          <a:bodyPr wrap="square">
            <a:spAutoFit/>
          </a:bodyPr>
          <a:lstStyle/>
          <a:p>
            <a:r>
              <a:rPr lang="es-ES" dirty="0"/>
              <a:t>Otras formas de caracterizar el rol social serían: </a:t>
            </a:r>
          </a:p>
          <a:p>
            <a:pPr marL="285750" indent="-285750">
              <a:buFont typeface="Wingdings" panose="05000000000000000000" pitchFamily="2" charset="2"/>
              <a:buChar char="Ø"/>
            </a:pPr>
            <a:endParaRPr lang="es-ES" dirty="0"/>
          </a:p>
          <a:p>
            <a:pPr marL="285750" indent="-285750">
              <a:buFont typeface="Wingdings" panose="05000000000000000000" pitchFamily="2" charset="2"/>
              <a:buChar char="Ø"/>
            </a:pPr>
            <a:r>
              <a:rPr lang="es-ES" dirty="0"/>
              <a:t>• El rol social es aquella pauta de comportamientos esperados de alguien que ocupa una posición determinada dentro del grupo. Confirma o no las expectativas que se tienen al respecto. </a:t>
            </a:r>
          </a:p>
          <a:p>
            <a:pPr marL="285750" indent="-285750">
              <a:buFont typeface="Wingdings" panose="05000000000000000000" pitchFamily="2" charset="2"/>
              <a:buChar char="Ø"/>
            </a:pPr>
            <a:endParaRPr lang="es-ES" dirty="0"/>
          </a:p>
          <a:p>
            <a:pPr marL="285750" indent="-285750">
              <a:buFont typeface="Wingdings" panose="05000000000000000000" pitchFamily="2" charset="2"/>
              <a:buChar char="Ø"/>
            </a:pPr>
            <a:r>
              <a:rPr lang="es-ES" dirty="0"/>
              <a:t>• Un rol social refiere a un conjunto de actividades concretas y necesarias para poder desempeñar un específico y concreto cometido social.</a:t>
            </a:r>
          </a:p>
          <a:p>
            <a:pPr marL="285750" indent="-285750">
              <a:buFont typeface="Wingdings" panose="05000000000000000000" pitchFamily="2" charset="2"/>
              <a:buChar char="Ø"/>
            </a:pPr>
            <a:endParaRPr lang="es-ES" dirty="0"/>
          </a:p>
          <a:p>
            <a:pPr marL="285750" indent="-285750">
              <a:buFont typeface="Wingdings" panose="05000000000000000000" pitchFamily="2" charset="2"/>
              <a:buChar char="Ø"/>
            </a:pPr>
            <a:r>
              <a:rPr lang="es-ES" dirty="0"/>
              <a:t> • El rol social consiste, justamente, en una serie de acciones específicas, diferentes y estrechamente vinculadas a cada rol social que interpretamos. </a:t>
            </a:r>
          </a:p>
          <a:p>
            <a:pPr marL="285750" indent="-285750">
              <a:buFont typeface="Wingdings" panose="05000000000000000000" pitchFamily="2" charset="2"/>
              <a:buChar char="Ø"/>
            </a:pPr>
            <a:endParaRPr lang="es-ES" dirty="0"/>
          </a:p>
          <a:p>
            <a:pPr marL="285750" indent="-285750">
              <a:buFont typeface="Wingdings" panose="05000000000000000000" pitchFamily="2" charset="2"/>
              <a:buChar char="Ø"/>
            </a:pPr>
            <a:r>
              <a:rPr lang="es-ES" dirty="0"/>
              <a:t>• Cumplir un rol social supone comportarse y asumirlo según los patrones, las pautas o las normas determinadas y asociadas exclusivamente a él.</a:t>
            </a:r>
            <a:endParaRPr lang="es-MX" dirty="0"/>
          </a:p>
        </p:txBody>
      </p:sp>
    </p:spTree>
    <p:extLst>
      <p:ext uri="{BB962C8B-B14F-4D97-AF65-F5344CB8AC3E}">
        <p14:creationId xmlns:p14="http://schemas.microsoft.com/office/powerpoint/2010/main" val="336063314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o 1">
            <a:extLst>
              <a:ext uri="{FF2B5EF4-FFF2-40B4-BE49-F238E27FC236}">
                <a16:creationId xmlns:a16="http://schemas.microsoft.com/office/drawing/2014/main" id="{7731CB61-A7D0-4F42-9343-FF3975B11522}"/>
              </a:ext>
            </a:extLst>
          </p:cNvPr>
          <p:cNvSpPr/>
          <p:nvPr/>
        </p:nvSpPr>
        <p:spPr>
          <a:xfrm>
            <a:off x="238539" y="304800"/>
            <a:ext cx="11290852" cy="6082748"/>
          </a:xfrm>
          <a:prstGeom prst="frame">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5" name="CuadroTexto 4">
            <a:extLst>
              <a:ext uri="{FF2B5EF4-FFF2-40B4-BE49-F238E27FC236}">
                <a16:creationId xmlns:a16="http://schemas.microsoft.com/office/drawing/2014/main" id="{AEBFA34E-C01A-4591-BD2C-A8B2BA26E7A7}"/>
              </a:ext>
            </a:extLst>
          </p:cNvPr>
          <p:cNvSpPr txBox="1"/>
          <p:nvPr/>
        </p:nvSpPr>
        <p:spPr>
          <a:xfrm>
            <a:off x="1166192" y="1245705"/>
            <a:ext cx="7726017" cy="2585323"/>
          </a:xfrm>
          <a:prstGeom prst="rect">
            <a:avLst/>
          </a:prstGeom>
          <a:noFill/>
        </p:spPr>
        <p:txBody>
          <a:bodyPr wrap="square">
            <a:spAutoFit/>
          </a:bodyPr>
          <a:lstStyle/>
          <a:p>
            <a:r>
              <a:rPr lang="es-ES" dirty="0"/>
              <a:t>La experiencia personal es muy importante al ir definiendo, poco a poco, nuestro propio e intransferible rol social; no obstante, existen también algunas fuentes de donde obtenemos información sobre el modo de ir conformando nuestro repertorio de roles. Dichas fuentes son esos famosos agentes sociales: </a:t>
            </a:r>
          </a:p>
          <a:p>
            <a:endParaRPr lang="es-ES" dirty="0"/>
          </a:p>
          <a:p>
            <a:pPr marL="285750" indent="-285750">
              <a:buFont typeface="Wingdings" panose="05000000000000000000" pitchFamily="2" charset="2"/>
              <a:buChar char="v"/>
            </a:pPr>
            <a:r>
              <a:rPr lang="es-ES" dirty="0"/>
              <a:t>• la escuela </a:t>
            </a:r>
          </a:p>
          <a:p>
            <a:pPr marL="285750" indent="-285750">
              <a:buFont typeface="Wingdings" panose="05000000000000000000" pitchFamily="2" charset="2"/>
              <a:buChar char="v"/>
            </a:pPr>
            <a:r>
              <a:rPr lang="es-ES" dirty="0"/>
              <a:t>• la familia</a:t>
            </a:r>
          </a:p>
          <a:p>
            <a:pPr marL="285750" indent="-285750">
              <a:buFont typeface="Wingdings" panose="05000000000000000000" pitchFamily="2" charset="2"/>
              <a:buChar char="v"/>
            </a:pPr>
            <a:r>
              <a:rPr lang="es-ES" dirty="0"/>
              <a:t>• los medios de comunicación </a:t>
            </a:r>
          </a:p>
          <a:p>
            <a:pPr marL="285750" indent="-285750">
              <a:buFont typeface="Wingdings" panose="05000000000000000000" pitchFamily="2" charset="2"/>
              <a:buChar char="v"/>
            </a:pPr>
            <a:r>
              <a:rPr lang="es-ES" dirty="0"/>
              <a:t>• el contexto laboral, etc.</a:t>
            </a:r>
            <a:endParaRPr lang="es-MX" dirty="0"/>
          </a:p>
        </p:txBody>
      </p:sp>
      <p:sp>
        <p:nvSpPr>
          <p:cNvPr id="7" name="CuadroTexto 6">
            <a:extLst>
              <a:ext uri="{FF2B5EF4-FFF2-40B4-BE49-F238E27FC236}">
                <a16:creationId xmlns:a16="http://schemas.microsoft.com/office/drawing/2014/main" id="{C20168EE-C6E3-4F46-A6F0-FE3E9540D03B}"/>
              </a:ext>
            </a:extLst>
          </p:cNvPr>
          <p:cNvSpPr txBox="1"/>
          <p:nvPr/>
        </p:nvSpPr>
        <p:spPr>
          <a:xfrm>
            <a:off x="1914939" y="3831028"/>
            <a:ext cx="8362122" cy="1508105"/>
          </a:xfrm>
          <a:prstGeom prst="rect">
            <a:avLst/>
          </a:prstGeom>
          <a:noFill/>
        </p:spPr>
        <p:txBody>
          <a:bodyPr wrap="square">
            <a:spAutoFit/>
          </a:bodyPr>
          <a:lstStyle/>
          <a:p>
            <a:pPr algn="ctr"/>
            <a:r>
              <a:rPr lang="es-ES" sz="2000" b="1" dirty="0">
                <a:solidFill>
                  <a:schemeClr val="accent6">
                    <a:lumMod val="50000"/>
                  </a:schemeClr>
                </a:solidFill>
                <a:latin typeface="Berlin Sans FB" panose="020E0602020502020306" pitchFamily="34" charset="0"/>
              </a:rPr>
              <a:t>LOS ROLES ¿SON ADSCRITOS O ADQUIRIDOS? </a:t>
            </a:r>
          </a:p>
          <a:p>
            <a:endParaRPr lang="es-ES" dirty="0"/>
          </a:p>
          <a:p>
            <a:r>
              <a:rPr lang="es-ES" dirty="0"/>
              <a:t>Cuando se habla de los roles sociales, una de las cuestiones que suelen surgir es la de preguntarse si el rol que ejecutamos es adscrito o adquirido. Para contestar a esta cuestión habría que diferenciarlos:</a:t>
            </a:r>
            <a:endParaRPr lang="es-MX" dirty="0"/>
          </a:p>
        </p:txBody>
      </p:sp>
    </p:spTree>
    <p:extLst>
      <p:ext uri="{BB962C8B-B14F-4D97-AF65-F5344CB8AC3E}">
        <p14:creationId xmlns:p14="http://schemas.microsoft.com/office/powerpoint/2010/main" val="252217823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o 1">
            <a:extLst>
              <a:ext uri="{FF2B5EF4-FFF2-40B4-BE49-F238E27FC236}">
                <a16:creationId xmlns:a16="http://schemas.microsoft.com/office/drawing/2014/main" id="{7731CB61-A7D0-4F42-9343-FF3975B11522}"/>
              </a:ext>
            </a:extLst>
          </p:cNvPr>
          <p:cNvSpPr/>
          <p:nvPr/>
        </p:nvSpPr>
        <p:spPr>
          <a:xfrm>
            <a:off x="238539" y="304800"/>
            <a:ext cx="11290852" cy="6082748"/>
          </a:xfrm>
          <a:prstGeom prst="frame">
            <a:avLst>
              <a:gd name="adj1" fmla="val 4221"/>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solidFill>
                <a:schemeClr val="tx1"/>
              </a:solidFill>
            </a:endParaRPr>
          </a:p>
        </p:txBody>
      </p:sp>
      <p:sp>
        <p:nvSpPr>
          <p:cNvPr id="9" name="CuadroTexto 8">
            <a:extLst>
              <a:ext uri="{FF2B5EF4-FFF2-40B4-BE49-F238E27FC236}">
                <a16:creationId xmlns:a16="http://schemas.microsoft.com/office/drawing/2014/main" id="{C5427F63-3B87-40EE-A191-2A6E9444EDB0}"/>
              </a:ext>
            </a:extLst>
          </p:cNvPr>
          <p:cNvSpPr txBox="1"/>
          <p:nvPr/>
        </p:nvSpPr>
        <p:spPr>
          <a:xfrm>
            <a:off x="503582" y="566678"/>
            <a:ext cx="9621078" cy="3416320"/>
          </a:xfrm>
          <a:prstGeom prst="rect">
            <a:avLst/>
          </a:prstGeom>
          <a:noFill/>
        </p:spPr>
        <p:txBody>
          <a:bodyPr wrap="square">
            <a:spAutoFit/>
          </a:bodyPr>
          <a:lstStyle/>
          <a:p>
            <a:pPr marL="285750" indent="-285750">
              <a:buFont typeface="Wingdings" panose="05000000000000000000" pitchFamily="2" charset="2"/>
              <a:buChar char="ü"/>
            </a:pPr>
            <a:r>
              <a:rPr lang="es-ES" dirty="0"/>
              <a:t>El rol adscrito no depende de la voluntad de las personas, es decir, no intercedemos en nada para poder llegar a convertirnos, por ejemplo, en hijos/as, en hermanos/as. Otra característica de los roles adscritos es que suelen basarse en características que pueden llegar a ser delimitadas con mucha precisión. Aunque cabe considerar, llegados a este punto, que definir un rol adscrito, irónicamente, no termina siendo algo muy preciso. </a:t>
            </a:r>
          </a:p>
          <a:p>
            <a:pPr marL="285750" indent="-285750">
              <a:buFont typeface="Wingdings" panose="05000000000000000000" pitchFamily="2" charset="2"/>
              <a:buChar char="ü"/>
            </a:pPr>
            <a:endParaRPr lang="es-ES" dirty="0"/>
          </a:p>
          <a:p>
            <a:pPr marL="285750" indent="-285750">
              <a:buFont typeface="Wingdings" panose="05000000000000000000" pitchFamily="2" charset="2"/>
              <a:buChar char="ü"/>
            </a:pPr>
            <a:r>
              <a:rPr lang="es-ES" dirty="0"/>
              <a:t>Por su parte, el rol adquirido es aquel que, con actividad o esfuerzo por parte de quien lo ejecuta, lo ha ido asumiendo poco a poco. En otras palabras, un rol adscrito depende de la propia decisión, de las habilidades o de la responsabilidad de la persona que lo lleva a cabo. También es verdad que existen facilitadores contextuales que pueden favorecer el adscribirse a un determinado tipo de rol. Así pues, el adquirir un determinado rol no sólo depende de querer ejecutarlo, sino de tener un contexto que mínimamente lo favorezca. </a:t>
            </a:r>
            <a:endParaRPr lang="es-MX" dirty="0"/>
          </a:p>
        </p:txBody>
      </p:sp>
      <p:sp>
        <p:nvSpPr>
          <p:cNvPr id="11" name="CuadroTexto 10">
            <a:extLst>
              <a:ext uri="{FF2B5EF4-FFF2-40B4-BE49-F238E27FC236}">
                <a16:creationId xmlns:a16="http://schemas.microsoft.com/office/drawing/2014/main" id="{7D347BBC-5C3E-4135-87C7-5F0566EEA4B7}"/>
              </a:ext>
            </a:extLst>
          </p:cNvPr>
          <p:cNvSpPr txBox="1"/>
          <p:nvPr/>
        </p:nvSpPr>
        <p:spPr>
          <a:xfrm>
            <a:off x="662609" y="4098380"/>
            <a:ext cx="7699512" cy="1754326"/>
          </a:xfrm>
          <a:prstGeom prst="rect">
            <a:avLst/>
          </a:prstGeom>
          <a:noFill/>
        </p:spPr>
        <p:txBody>
          <a:bodyPr wrap="square">
            <a:spAutoFit/>
          </a:bodyPr>
          <a:lstStyle/>
          <a:p>
            <a:r>
              <a:rPr lang="es-ES" dirty="0"/>
              <a:t>Pero para la dinámica de grupos, las clasificaciones de roles sociales se han centrado más en determinar los diferentes roles en tres grandes categorías:</a:t>
            </a:r>
          </a:p>
          <a:p>
            <a:r>
              <a:rPr lang="es-ES" dirty="0"/>
              <a:t> </a:t>
            </a:r>
          </a:p>
          <a:p>
            <a:r>
              <a:rPr lang="es-ES" dirty="0"/>
              <a:t>• roles orientados a la tarea </a:t>
            </a:r>
          </a:p>
          <a:p>
            <a:r>
              <a:rPr lang="es-ES" dirty="0"/>
              <a:t>• roles orientados a las relaciones socioemocionales</a:t>
            </a:r>
          </a:p>
          <a:p>
            <a:r>
              <a:rPr lang="es-ES" dirty="0"/>
              <a:t>• roles personales (</a:t>
            </a:r>
            <a:r>
              <a:rPr lang="es-ES" dirty="0" err="1"/>
              <a:t>Benne</a:t>
            </a:r>
            <a:r>
              <a:rPr lang="es-ES" dirty="0"/>
              <a:t> y </a:t>
            </a:r>
            <a:r>
              <a:rPr lang="es-ES" dirty="0" err="1"/>
              <a:t>Sheats</a:t>
            </a:r>
            <a:r>
              <a:rPr lang="es-ES" dirty="0"/>
              <a:t>, 1948). </a:t>
            </a:r>
            <a:endParaRPr lang="es-MX" dirty="0"/>
          </a:p>
        </p:txBody>
      </p:sp>
    </p:spTree>
    <p:extLst>
      <p:ext uri="{BB962C8B-B14F-4D97-AF65-F5344CB8AC3E}">
        <p14:creationId xmlns:p14="http://schemas.microsoft.com/office/powerpoint/2010/main" val="3829053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285</TotalTime>
  <Words>1182</Words>
  <Application>Microsoft Office PowerPoint</Application>
  <PresentationFormat>Panorámica</PresentationFormat>
  <Paragraphs>55</Paragraphs>
  <Slides>11</Slides>
  <Notes>0</Notes>
  <HiddenSlides>0</HiddenSlides>
  <MMClips>1</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11</vt:i4>
      </vt:variant>
    </vt:vector>
  </HeadingPairs>
  <TitlesOfParts>
    <vt:vector size="22" baseType="lpstr">
      <vt:lpstr>Algerian</vt:lpstr>
      <vt:lpstr>Arial</vt:lpstr>
      <vt:lpstr>Bahnschrift SemiLight Condensed</vt:lpstr>
      <vt:lpstr>Berlin Sans FB</vt:lpstr>
      <vt:lpstr>Bodoni MT Black</vt:lpstr>
      <vt:lpstr>Broadway</vt:lpstr>
      <vt:lpstr>Calibri</vt:lpstr>
      <vt:lpstr>Calibri Light</vt:lpstr>
      <vt:lpstr>Footlight MT Light</vt:lpstr>
      <vt:lpstr>Wingdings</vt:lpstr>
      <vt:lpstr>Tema de Office</vt:lpstr>
      <vt:lpstr>PSICOLOGÍA SOCIAL</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Vermaris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ORGANIZACIÓN Y PROMOCIÓN SOCIAL</dc:title>
  <dc:creator>lizbeth quezada</dc:creator>
  <cp:lastModifiedBy>lizbeth quezada</cp:lastModifiedBy>
  <cp:revision>67</cp:revision>
  <dcterms:created xsi:type="dcterms:W3CDTF">2020-05-14T17:14:04Z</dcterms:created>
  <dcterms:modified xsi:type="dcterms:W3CDTF">2022-04-08T20:14:59Z</dcterms:modified>
</cp:coreProperties>
</file>