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68" r:id="rId5"/>
    <p:sldId id="269" r:id="rId6"/>
    <p:sldId id="270" r:id="rId7"/>
    <p:sldId id="271" r:id="rId8"/>
    <p:sldId id="272" r:id="rId9"/>
    <p:sldId id="275" r:id="rId10"/>
    <p:sldId id="277" r:id="rId11"/>
    <p:sldId id="276" r:id="rId12"/>
    <p:sldId id="273" r:id="rId13"/>
    <p:sldId id="274" r:id="rId14"/>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66FF33"/>
    <a:srgbClr val="FF33CC"/>
    <a:srgbClr val="FF0066"/>
    <a:srgbClr val="0000FF"/>
    <a:srgbClr val="6600CC"/>
    <a:srgbClr val="66FFF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4" d="100"/>
          <a:sy n="74" d="100"/>
        </p:scale>
        <p:origin x="5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555692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934671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807560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40274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11"/>
          </p:nvPr>
        </p:nvSpPr>
        <p:spPr/>
        <p:txBody>
          <a:bodyPr/>
          <a:lstStyle/>
          <a:p>
            <a:endParaRPr lang="es-MX" dirty="0"/>
          </a:p>
        </p:txBody>
      </p:sp>
      <p:sp>
        <p:nvSpPr>
          <p:cNvPr id="6" name="Marcador de número de diapositiva 5"/>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94426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59395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8" name="Marcador de pie de página 7"/>
          <p:cNvSpPr>
            <a:spLocks noGrp="1"/>
          </p:cNvSpPr>
          <p:nvPr>
            <p:ph type="ftr" sz="quarter" idx="11"/>
          </p:nvPr>
        </p:nvSpPr>
        <p:spPr/>
        <p:txBody>
          <a:bodyPr/>
          <a:lstStyle/>
          <a:p>
            <a:endParaRPr lang="es-MX" dirty="0"/>
          </a:p>
        </p:txBody>
      </p:sp>
      <p:sp>
        <p:nvSpPr>
          <p:cNvPr id="9" name="Marcador de número de diapositiva 8"/>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160933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4" name="Marcador de pie de página 3"/>
          <p:cNvSpPr>
            <a:spLocks noGrp="1"/>
          </p:cNvSpPr>
          <p:nvPr>
            <p:ph type="ftr" sz="quarter" idx="11"/>
          </p:nvPr>
        </p:nvSpPr>
        <p:spPr/>
        <p:txBody>
          <a:bodyPr/>
          <a:lstStyle/>
          <a:p>
            <a:endParaRPr lang="es-MX" dirty="0"/>
          </a:p>
        </p:txBody>
      </p:sp>
      <p:sp>
        <p:nvSpPr>
          <p:cNvPr id="5" name="Marcador de número de diapositiva 4"/>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36670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3" name="Marcador de pie de página 2"/>
          <p:cNvSpPr>
            <a:spLocks noGrp="1"/>
          </p:cNvSpPr>
          <p:nvPr>
            <p:ph type="ftr" sz="quarter" idx="11"/>
          </p:nvPr>
        </p:nvSpPr>
        <p:spPr/>
        <p:txBody>
          <a:bodyPr/>
          <a:lstStyle/>
          <a:p>
            <a:endParaRPr lang="es-MX" dirty="0"/>
          </a:p>
        </p:txBody>
      </p:sp>
      <p:sp>
        <p:nvSpPr>
          <p:cNvPr id="4" name="Marcador de número de diapositiva 3"/>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3772913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665440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CC58AD51-2261-43B7-BFA8-86C8A12BBA42}" type="datetimeFigureOut">
              <a:rPr lang="es-MX" smtClean="0"/>
              <a:t>03/10/2022</a:t>
            </a:fld>
            <a:endParaRPr lang="es-MX" dirty="0"/>
          </a:p>
        </p:txBody>
      </p:sp>
      <p:sp>
        <p:nvSpPr>
          <p:cNvPr id="6" name="Marcador de pie de página 5"/>
          <p:cNvSpPr>
            <a:spLocks noGrp="1"/>
          </p:cNvSpPr>
          <p:nvPr>
            <p:ph type="ftr" sz="quarter" idx="11"/>
          </p:nvPr>
        </p:nvSpPr>
        <p:spPr/>
        <p:txBody>
          <a:bodyPr/>
          <a:lstStyle/>
          <a:p>
            <a:endParaRPr lang="es-MX" dirty="0"/>
          </a:p>
        </p:txBody>
      </p:sp>
      <p:sp>
        <p:nvSpPr>
          <p:cNvPr id="7" name="Marcador de número de diapositiva 6"/>
          <p:cNvSpPr>
            <a:spLocks noGrp="1"/>
          </p:cNvSpPr>
          <p:nvPr>
            <p:ph type="sldNum" sz="quarter" idx="12"/>
          </p:nvPr>
        </p:nvSpPr>
        <p:spPr/>
        <p:txBody>
          <a:body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40526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9000" b="-19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8AD51-2261-43B7-BFA8-86C8A12BBA42}" type="datetimeFigureOut">
              <a:rPr lang="es-MX" smtClean="0"/>
              <a:t>03/10/2022</a:t>
            </a:fld>
            <a:endParaRPr lang="es-MX"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9FE8-3E1B-4A60-A2A2-73A95FE49658}" type="slidenum">
              <a:rPr lang="es-MX" smtClean="0"/>
              <a:t>‹Nº›</a:t>
            </a:fld>
            <a:endParaRPr lang="es-MX" dirty="0"/>
          </a:p>
        </p:txBody>
      </p:sp>
    </p:spTree>
    <p:extLst>
      <p:ext uri="{BB962C8B-B14F-4D97-AF65-F5344CB8AC3E}">
        <p14:creationId xmlns:p14="http://schemas.microsoft.com/office/powerpoint/2010/main" val="2155131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hyperlink" Target="https://www.scielo.org.mx/scielo.php?pid=S1870-00632021000200331&amp;script=sci_arttext#B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217521" y="1139686"/>
            <a:ext cx="9144000" cy="1240669"/>
          </a:xfrm>
        </p:spPr>
        <p:txBody>
          <a:bodyPr>
            <a:noAutofit/>
          </a:bodyPr>
          <a:lstStyle/>
          <a:p>
            <a:r>
              <a:rPr lang="es-ES" sz="6600" dirty="0" smtClean="0">
                <a:solidFill>
                  <a:schemeClr val="bg1"/>
                </a:solidFill>
                <a:latin typeface="Baskerville Old Face" panose="02020602080505020303" pitchFamily="18" charset="0"/>
              </a:rPr>
              <a:t>PSICOLOGÍA DE LA EDUCACIÓN</a:t>
            </a:r>
            <a:endParaRPr lang="es-MX" sz="6600" dirty="0">
              <a:solidFill>
                <a:schemeClr val="bg1"/>
              </a:solidFill>
              <a:latin typeface="Baskerville Old Face" panose="02020602080505020303" pitchFamily="18" charset="0"/>
            </a:endParaRPr>
          </a:p>
        </p:txBody>
      </p:sp>
      <p:sp>
        <p:nvSpPr>
          <p:cNvPr id="3" name="Rectángulo 2"/>
          <p:cNvSpPr/>
          <p:nvPr/>
        </p:nvSpPr>
        <p:spPr>
          <a:xfrm>
            <a:off x="1169867" y="4891138"/>
            <a:ext cx="9068509" cy="1754326"/>
          </a:xfrm>
          <a:prstGeom prst="rect">
            <a:avLst/>
          </a:prstGeom>
          <a:noFill/>
        </p:spPr>
        <p:txBody>
          <a:bodyPr wrap="none" lIns="91440" tIns="45720" rIns="91440" bIns="45720">
            <a:spAutoFit/>
          </a:bodyPr>
          <a:lstStyle/>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MTRA: DEYANIRA LIZBETH </a:t>
            </a:r>
          </a:p>
          <a:p>
            <a:pPr algn="ctr"/>
            <a:r>
              <a:rPr lang="es-ES" sz="5400" b="1" spc="50" dirty="0" smtClean="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rPr>
              <a:t>QUEZADA GUTIÉRREZ</a:t>
            </a:r>
            <a:endParaRPr lang="es-ES" sz="5400" b="1" cap="none" spc="50" dirty="0">
              <a:ln w="9525" cmpd="sng">
                <a:solidFill>
                  <a:schemeClr val="accent1"/>
                </a:solidFill>
                <a:prstDash val="solid"/>
              </a:ln>
              <a:solidFill>
                <a:srgbClr val="70AD47">
                  <a:tint val="1000"/>
                </a:srgbClr>
              </a:solidFill>
              <a:effectLst>
                <a:glow rad="38100">
                  <a:schemeClr val="accent1">
                    <a:alpha val="40000"/>
                  </a:schemeClr>
                </a:glow>
              </a:effectLst>
              <a:latin typeface="Algerian" panose="04020705040A02060702" pitchFamily="82" charset="0"/>
            </a:endParaRPr>
          </a:p>
        </p:txBody>
      </p:sp>
    </p:spTree>
    <p:extLst>
      <p:ext uri="{BB962C8B-B14F-4D97-AF65-F5344CB8AC3E}">
        <p14:creationId xmlns:p14="http://schemas.microsoft.com/office/powerpoint/2010/main" val="4236154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1617" y="249687"/>
            <a:ext cx="6096000" cy="3693319"/>
          </a:xfrm>
          <a:prstGeom prst="rect">
            <a:avLst/>
          </a:prstGeom>
        </p:spPr>
        <p:txBody>
          <a:bodyPr>
            <a:spAutoFit/>
          </a:bodyPr>
          <a:lstStyle/>
          <a:p>
            <a:r>
              <a:rPr lang="es-MX" b="1" dirty="0">
                <a:solidFill>
                  <a:srgbClr val="00B050"/>
                </a:solidFill>
                <a:latin typeface="Tempus Sans ITC" panose="04020404030D07020202" pitchFamily="82" charset="0"/>
              </a:rPr>
              <a:t>Educación No Formal</a:t>
            </a:r>
          </a:p>
          <a:p>
            <a:r>
              <a:rPr lang="es-MX" b="1" dirty="0">
                <a:solidFill>
                  <a:srgbClr val="00B050"/>
                </a:solidFill>
                <a:latin typeface="Tempus Sans ITC" panose="04020404030D07020202" pitchFamily="82" charset="0"/>
              </a:rPr>
              <a:t>La educación no formal incluye la educación básica de adultos, la alfabetización de adultos o la preparación para la equivalencia escolar.</a:t>
            </a:r>
          </a:p>
          <a:p>
            <a:r>
              <a:rPr lang="es-MX" b="1" dirty="0">
                <a:solidFill>
                  <a:srgbClr val="00B050"/>
                </a:solidFill>
                <a:latin typeface="Tempus Sans ITC" panose="04020404030D07020202" pitchFamily="82" charset="0"/>
              </a:rPr>
              <a:t>En la educación no formal, alguien (que no está en la escuela) puede aprender a leer y escribir, otras habilidades básicas o habilidades laborales</a:t>
            </a:r>
            <a:r>
              <a:rPr lang="es-MX" b="1" dirty="0" smtClean="0">
                <a:solidFill>
                  <a:srgbClr val="00B050"/>
                </a:solidFill>
                <a:latin typeface="Tempus Sans ITC" panose="04020404030D07020202" pitchFamily="82" charset="0"/>
              </a:rPr>
              <a:t>.</a:t>
            </a:r>
          </a:p>
          <a:p>
            <a:r>
              <a:rPr lang="es-MX" b="1" dirty="0">
                <a:solidFill>
                  <a:srgbClr val="00B050"/>
                </a:solidFill>
                <a:latin typeface="Tempus Sans ITC" panose="04020404030D07020202" pitchFamily="82" charset="0"/>
              </a:rPr>
              <a:t>La educación no formal se imparte de forma consciente y deliberada y se aplica sistemáticamente. Debe organizarse para un grupo homogéneo. La educación no formal debe programarse para satisfacer las necesidades del grupo identificado. Esto requerirá flexibilidad en el diseño del plan de estudios y el esquema de evaluación.</a:t>
            </a:r>
            <a:endParaRPr lang="es-MX" b="1" i="0" dirty="0">
              <a:solidFill>
                <a:srgbClr val="00B050"/>
              </a:solidFill>
              <a:effectLst/>
              <a:latin typeface="Tempus Sans ITC" panose="04020404030D07020202" pitchFamily="82" charset="0"/>
            </a:endParaRPr>
          </a:p>
        </p:txBody>
      </p:sp>
      <p:sp>
        <p:nvSpPr>
          <p:cNvPr id="5" name="Rectángulo 4"/>
          <p:cNvSpPr/>
          <p:nvPr/>
        </p:nvSpPr>
        <p:spPr>
          <a:xfrm>
            <a:off x="5301803" y="3720440"/>
            <a:ext cx="6096000" cy="2308324"/>
          </a:xfrm>
          <a:prstGeom prst="rect">
            <a:avLst/>
          </a:prstGeom>
        </p:spPr>
        <p:txBody>
          <a:bodyPr>
            <a:spAutoFit/>
          </a:bodyPr>
          <a:lstStyle/>
          <a:p>
            <a:r>
              <a:rPr lang="es-MX" b="1" dirty="0">
                <a:solidFill>
                  <a:srgbClr val="00B050"/>
                </a:solidFill>
                <a:latin typeface="Tempus Sans ITC" panose="04020404030D07020202" pitchFamily="82" charset="0"/>
              </a:rPr>
              <a:t>Ejemplos de Educación No Formal</a:t>
            </a:r>
          </a:p>
          <a:p>
            <a:r>
              <a:rPr lang="es-MX" b="1" dirty="0">
                <a:solidFill>
                  <a:srgbClr val="00B050"/>
                </a:solidFill>
                <a:latin typeface="Tempus Sans ITC" panose="04020404030D07020202" pitchFamily="82" charset="0"/>
              </a:rPr>
              <a:t>Los </a:t>
            </a:r>
            <a:r>
              <a:rPr lang="es-MX" b="1" dirty="0" err="1">
                <a:solidFill>
                  <a:srgbClr val="00B050"/>
                </a:solidFill>
                <a:latin typeface="Tempus Sans ITC" panose="04020404030D07020202" pitchFamily="82" charset="0"/>
              </a:rPr>
              <a:t>Boy</a:t>
            </a:r>
            <a:r>
              <a:rPr lang="es-MX" b="1" dirty="0">
                <a:solidFill>
                  <a:srgbClr val="00B050"/>
                </a:solidFill>
                <a:latin typeface="Tempus Sans ITC" panose="04020404030D07020202" pitchFamily="82" charset="0"/>
              </a:rPr>
              <a:t> Scouts y </a:t>
            </a:r>
            <a:r>
              <a:rPr lang="es-MX" b="1" dirty="0" err="1">
                <a:solidFill>
                  <a:srgbClr val="00B050"/>
                </a:solidFill>
                <a:latin typeface="Tempus Sans ITC" panose="04020404030D07020202" pitchFamily="82" charset="0"/>
              </a:rPr>
              <a:t>Girls</a:t>
            </a:r>
            <a:r>
              <a:rPr lang="es-MX" b="1" dirty="0">
                <a:solidFill>
                  <a:srgbClr val="00B050"/>
                </a:solidFill>
                <a:latin typeface="Tempus Sans ITC" panose="04020404030D07020202" pitchFamily="82" charset="0"/>
              </a:rPr>
              <a:t> Guides desarrollan algunos programas deportivos, como la natación, que se incluye en la educación no formal</a:t>
            </a:r>
          </a:p>
          <a:p>
            <a:r>
              <a:rPr lang="es-MX" b="1" dirty="0">
                <a:solidFill>
                  <a:srgbClr val="00B050"/>
                </a:solidFill>
                <a:latin typeface="Tempus Sans ITC" panose="04020404030D07020202" pitchFamily="82" charset="0"/>
              </a:rPr>
              <a:t>Programas de </a:t>
            </a:r>
            <a:r>
              <a:rPr lang="es-MX" b="1" dirty="0" err="1">
                <a:solidFill>
                  <a:srgbClr val="00B050"/>
                </a:solidFill>
                <a:latin typeface="Tempus Sans ITC" panose="04020404030D07020202" pitchFamily="82" charset="0"/>
              </a:rPr>
              <a:t>fitness</a:t>
            </a:r>
            <a:endParaRPr lang="es-MX" b="1" dirty="0">
              <a:solidFill>
                <a:srgbClr val="00B050"/>
              </a:solidFill>
              <a:latin typeface="Tempus Sans ITC" panose="04020404030D07020202" pitchFamily="82" charset="0"/>
            </a:endParaRPr>
          </a:p>
          <a:p>
            <a:r>
              <a:rPr lang="es-MX" b="1" dirty="0">
                <a:solidFill>
                  <a:srgbClr val="00B050"/>
                </a:solidFill>
                <a:latin typeface="Tempus Sans ITC" panose="04020404030D07020202" pitchFamily="82" charset="0"/>
              </a:rPr>
              <a:t>Cursos de educación de adultos basados ​​en la comunidad</a:t>
            </a:r>
          </a:p>
          <a:p>
            <a:r>
              <a:rPr lang="es-MX" b="1" dirty="0">
                <a:solidFill>
                  <a:srgbClr val="00B050"/>
                </a:solidFill>
                <a:latin typeface="Tempus Sans ITC" panose="04020404030D07020202" pitchFamily="82" charset="0"/>
              </a:rPr>
              <a:t>Cursos gratuitos para la educación de adultos desarrollados por alguna organización</a:t>
            </a:r>
            <a:endParaRPr lang="es-MX" b="1" i="0" dirty="0">
              <a:solidFill>
                <a:srgbClr val="00B050"/>
              </a:solidFill>
              <a:effectLst/>
              <a:latin typeface="Tempus Sans ITC" panose="04020404030D07020202" pitchFamily="82" charset="0"/>
            </a:endParaRPr>
          </a:p>
        </p:txBody>
      </p:sp>
    </p:spTree>
    <p:extLst>
      <p:ext uri="{BB962C8B-B14F-4D97-AF65-F5344CB8AC3E}">
        <p14:creationId xmlns:p14="http://schemas.microsoft.com/office/powerpoint/2010/main" val="213359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1617" y="236602"/>
            <a:ext cx="6096000" cy="3139321"/>
          </a:xfrm>
          <a:prstGeom prst="rect">
            <a:avLst/>
          </a:prstGeom>
        </p:spPr>
        <p:txBody>
          <a:bodyPr>
            <a:spAutoFit/>
          </a:bodyPr>
          <a:lstStyle/>
          <a:p>
            <a:r>
              <a:rPr lang="es-MX" b="1" dirty="0">
                <a:solidFill>
                  <a:srgbClr val="00B050"/>
                </a:solidFill>
                <a:latin typeface="Tempus Sans ITC" panose="04020404030D07020202" pitchFamily="82" charset="0"/>
              </a:rPr>
              <a:t>Características de la Educación No Formal</a:t>
            </a:r>
          </a:p>
          <a:p>
            <a:pPr>
              <a:buFont typeface="Arial" panose="020B0604020202020204" pitchFamily="34" charset="0"/>
              <a:buChar char="•"/>
            </a:pPr>
            <a:r>
              <a:rPr lang="es-MX" b="1" dirty="0">
                <a:solidFill>
                  <a:srgbClr val="00B050"/>
                </a:solidFill>
                <a:latin typeface="Tempus Sans ITC" panose="04020404030D07020202" pitchFamily="82" charset="0"/>
              </a:rPr>
              <a:t>La educación no formal se planifica y se lleva a cabo al margen del sistema escolar</a:t>
            </a:r>
          </a:p>
          <a:p>
            <a:pPr>
              <a:buFont typeface="Arial" panose="020B0604020202020204" pitchFamily="34" charset="0"/>
              <a:buChar char="•"/>
            </a:pPr>
            <a:r>
              <a:rPr lang="es-MX" b="1" dirty="0">
                <a:solidFill>
                  <a:srgbClr val="00B050"/>
                </a:solidFill>
                <a:latin typeface="Tempus Sans ITC" panose="04020404030D07020202" pitchFamily="82" charset="0"/>
              </a:rPr>
              <a:t>El horario y el programa de estudios se pueden ajustar</a:t>
            </a:r>
          </a:p>
          <a:p>
            <a:pPr>
              <a:buFont typeface="Arial" panose="020B0604020202020204" pitchFamily="34" charset="0"/>
              <a:buChar char="•"/>
            </a:pPr>
            <a:r>
              <a:rPr lang="es-MX" b="1" dirty="0">
                <a:solidFill>
                  <a:srgbClr val="00B050"/>
                </a:solidFill>
                <a:latin typeface="Tempus Sans ITC" panose="04020404030D07020202" pitchFamily="82" charset="0"/>
              </a:rPr>
              <a:t>A diferencia de la educación formal teórica, es educación práctica y vocacional</a:t>
            </a:r>
          </a:p>
          <a:p>
            <a:pPr>
              <a:buFont typeface="Arial" panose="020B0604020202020204" pitchFamily="34" charset="0"/>
              <a:buChar char="•"/>
            </a:pPr>
            <a:r>
              <a:rPr lang="es-MX" b="1" dirty="0">
                <a:solidFill>
                  <a:srgbClr val="00B050"/>
                </a:solidFill>
                <a:latin typeface="Tempus Sans ITC" panose="04020404030D07020202" pitchFamily="82" charset="0"/>
              </a:rPr>
              <a:t>La educación no formal no tiene límite de edad</a:t>
            </a:r>
          </a:p>
          <a:p>
            <a:pPr>
              <a:buFont typeface="Arial" panose="020B0604020202020204" pitchFamily="34" charset="0"/>
              <a:buChar char="•"/>
            </a:pPr>
            <a:r>
              <a:rPr lang="es-MX" b="1" dirty="0">
                <a:solidFill>
                  <a:srgbClr val="00B050"/>
                </a:solidFill>
                <a:latin typeface="Tempus Sans ITC" panose="04020404030D07020202" pitchFamily="82" charset="0"/>
              </a:rPr>
              <a:t>Las tarifas o los certificados pueden ser necesarios o no</a:t>
            </a:r>
          </a:p>
          <a:p>
            <a:pPr>
              <a:buFont typeface="Arial" panose="020B0604020202020204" pitchFamily="34" charset="0"/>
              <a:buChar char="•"/>
            </a:pPr>
            <a:r>
              <a:rPr lang="es-MX" b="1" dirty="0">
                <a:solidFill>
                  <a:srgbClr val="00B050"/>
                </a:solidFill>
                <a:latin typeface="Tempus Sans ITC" panose="04020404030D07020202" pitchFamily="82" charset="0"/>
              </a:rPr>
              <a:t>Puede ser un aprendizaje a tiempo completo o parcial y uno puede ganar y aprender juntos</a:t>
            </a:r>
          </a:p>
          <a:p>
            <a:pPr>
              <a:buFont typeface="Arial" panose="020B0604020202020204" pitchFamily="34" charset="0"/>
              <a:buChar char="•"/>
            </a:pPr>
            <a:r>
              <a:rPr lang="es-MX" b="1" dirty="0">
                <a:solidFill>
                  <a:srgbClr val="00B050"/>
                </a:solidFill>
                <a:latin typeface="Tempus Sans ITC" panose="04020404030D07020202" pitchFamily="82" charset="0"/>
              </a:rPr>
              <a:t>Implica el aprendizaje de habilidades profesionales</a:t>
            </a:r>
            <a:endParaRPr lang="es-MX" b="1" i="0" dirty="0">
              <a:solidFill>
                <a:srgbClr val="00B050"/>
              </a:solidFill>
              <a:effectLst/>
              <a:latin typeface="Tempus Sans ITC" panose="04020404030D07020202" pitchFamily="82" charset="0"/>
            </a:endParaRPr>
          </a:p>
        </p:txBody>
      </p:sp>
      <p:sp>
        <p:nvSpPr>
          <p:cNvPr id="5" name="Rectángulo 4"/>
          <p:cNvSpPr/>
          <p:nvPr/>
        </p:nvSpPr>
        <p:spPr>
          <a:xfrm>
            <a:off x="5057104" y="3375923"/>
            <a:ext cx="6096000" cy="3970318"/>
          </a:xfrm>
          <a:prstGeom prst="rect">
            <a:avLst/>
          </a:prstGeom>
        </p:spPr>
        <p:txBody>
          <a:bodyPr>
            <a:spAutoFit/>
          </a:bodyPr>
          <a:lstStyle/>
          <a:p>
            <a:r>
              <a:rPr lang="es-MX" b="1" dirty="0">
                <a:solidFill>
                  <a:srgbClr val="00B050"/>
                </a:solidFill>
                <a:latin typeface="Tempus Sans ITC" panose="04020404030D07020202" pitchFamily="82" charset="0"/>
              </a:rPr>
              <a:t>Ventajas de la Educación No Formal</a:t>
            </a:r>
          </a:p>
          <a:p>
            <a:pPr>
              <a:buFont typeface="Arial" panose="020B0604020202020204" pitchFamily="34" charset="0"/>
              <a:buChar char="•"/>
            </a:pPr>
            <a:r>
              <a:rPr lang="es-MX" b="1" dirty="0">
                <a:solidFill>
                  <a:srgbClr val="00B050"/>
                </a:solidFill>
                <a:latin typeface="Tempus Sans ITC" panose="04020404030D07020202" pitchFamily="82" charset="0"/>
              </a:rPr>
              <a:t>Formación practicada y profesional</a:t>
            </a:r>
          </a:p>
          <a:p>
            <a:pPr>
              <a:buFont typeface="Arial" panose="020B0604020202020204" pitchFamily="34" charset="0"/>
              <a:buChar char="•"/>
            </a:pPr>
            <a:r>
              <a:rPr lang="es-MX" b="1" dirty="0">
                <a:solidFill>
                  <a:srgbClr val="00B050"/>
                </a:solidFill>
                <a:latin typeface="Tempus Sans ITC" panose="04020404030D07020202" pitchFamily="82" charset="0"/>
              </a:rPr>
              <a:t>Mentes en crecimiento natural que no esperan a que el sistema se modifique</a:t>
            </a:r>
          </a:p>
          <a:p>
            <a:pPr>
              <a:buFont typeface="Arial" panose="020B0604020202020204" pitchFamily="34" charset="0"/>
              <a:buChar char="•"/>
            </a:pPr>
            <a:r>
              <a:rPr lang="es-MX" b="1" dirty="0">
                <a:solidFill>
                  <a:srgbClr val="00B050"/>
                </a:solidFill>
                <a:latin typeface="Tempus Sans ITC" panose="04020404030D07020202" pitchFamily="82" charset="0"/>
              </a:rPr>
              <a:t>Alfabetización con crecimiento de la destreza en la que se aprecia el autoaprendizaje</a:t>
            </a:r>
          </a:p>
          <a:p>
            <a:pPr>
              <a:buFont typeface="Arial" panose="020B0604020202020204" pitchFamily="34" charset="0"/>
              <a:buChar char="•"/>
            </a:pPr>
            <a:r>
              <a:rPr lang="es-MX" b="1" dirty="0">
                <a:solidFill>
                  <a:srgbClr val="00B050"/>
                </a:solidFill>
                <a:latin typeface="Tempus Sans ITC" panose="04020404030D07020202" pitchFamily="82" charset="0"/>
              </a:rPr>
              <a:t>Flexibilidad en edad, currículo y horario</a:t>
            </a:r>
          </a:p>
          <a:p>
            <a:pPr>
              <a:buFont typeface="Arial" panose="020B0604020202020204" pitchFamily="34" charset="0"/>
              <a:buChar char="•"/>
            </a:pPr>
            <a:r>
              <a:rPr lang="es-MX" b="1" dirty="0">
                <a:solidFill>
                  <a:srgbClr val="00B050"/>
                </a:solidFill>
                <a:latin typeface="Tempus Sans ITC" panose="04020404030D07020202" pitchFamily="82" charset="0"/>
              </a:rPr>
              <a:t>Sistema educativo abierto en el que tanto el sector público como el privado están involucrados en el proceso</a:t>
            </a:r>
          </a:p>
          <a:p>
            <a:pPr>
              <a:buFont typeface="Arial" panose="020B0604020202020204" pitchFamily="34" charset="0"/>
              <a:buChar char="•"/>
            </a:pPr>
            <a:r>
              <a:rPr lang="es-MX" b="1" dirty="0">
                <a:solidFill>
                  <a:srgbClr val="00B050"/>
                </a:solidFill>
                <a:latin typeface="Tempus Sans ITC" panose="04020404030D07020202" pitchFamily="82" charset="0"/>
              </a:rPr>
              <a:t>No es necesario realizar exámenes periódicos</a:t>
            </a:r>
          </a:p>
          <a:p>
            <a:pPr>
              <a:buFont typeface="Arial" panose="020B0604020202020204" pitchFamily="34" charset="0"/>
              <a:buChar char="•"/>
            </a:pPr>
            <a:r>
              <a:rPr lang="es-MX" b="1" dirty="0">
                <a:solidFill>
                  <a:srgbClr val="00B050"/>
                </a:solidFill>
                <a:latin typeface="Tempus Sans ITC" panose="04020404030D07020202" pitchFamily="82" charset="0"/>
              </a:rPr>
              <a:t>El diploma, los certificados y el premio no son esenciales para ser otorgados</a:t>
            </a:r>
          </a:p>
          <a:p>
            <a:r>
              <a:rPr lang="es-MX" b="1" dirty="0">
                <a:solidFill>
                  <a:srgbClr val="00B050"/>
                </a:solidFill>
                <a:latin typeface="Tempus Sans ITC" panose="04020404030D07020202" pitchFamily="82" charset="0"/>
              </a:rPr>
              <a:t/>
            </a:r>
            <a:br>
              <a:rPr lang="es-MX" b="1" dirty="0">
                <a:solidFill>
                  <a:srgbClr val="00B050"/>
                </a:solidFill>
                <a:latin typeface="Tempus Sans ITC" panose="04020404030D07020202" pitchFamily="82" charset="0"/>
              </a:rPr>
            </a:br>
            <a:endParaRPr lang="es-MX" b="1" dirty="0">
              <a:solidFill>
                <a:srgbClr val="00B050"/>
              </a:solidFill>
              <a:latin typeface="Tempus Sans ITC" panose="04020404030D07020202" pitchFamily="82" charset="0"/>
            </a:endParaRPr>
          </a:p>
        </p:txBody>
      </p:sp>
    </p:spTree>
    <p:extLst>
      <p:ext uri="{BB962C8B-B14F-4D97-AF65-F5344CB8AC3E}">
        <p14:creationId xmlns:p14="http://schemas.microsoft.com/office/powerpoint/2010/main" val="436324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638981" y="211256"/>
            <a:ext cx="403828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rPr>
              <a:t>ACTIVIDAD</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rnprior" panose="02000400000000000000" pitchFamily="2" charset="0"/>
            </a:endParaRPr>
          </a:p>
        </p:txBody>
      </p:sp>
      <p:sp>
        <p:nvSpPr>
          <p:cNvPr id="5" name="Marcador de contenido 1"/>
          <p:cNvSpPr>
            <a:spLocks noGrp="1"/>
          </p:cNvSpPr>
          <p:nvPr>
            <p:ph idx="1"/>
          </p:nvPr>
        </p:nvSpPr>
        <p:spPr>
          <a:xfrm>
            <a:off x="120464" y="1290734"/>
            <a:ext cx="11422352" cy="4351338"/>
          </a:xfrm>
        </p:spPr>
        <p:txBody>
          <a:bodyPr>
            <a:noAutofit/>
          </a:bodyPr>
          <a:lstStyle/>
          <a:p>
            <a:pPr>
              <a:buClr>
                <a:srgbClr val="002060"/>
              </a:buClr>
              <a:buFont typeface="Wingdings" panose="05000000000000000000" pitchFamily="2" charset="2"/>
              <a:buChar char="Ø"/>
            </a:pPr>
            <a:r>
              <a:rPr lang="es-MX" sz="1800" b="1" dirty="0" smtClean="0">
                <a:solidFill>
                  <a:srgbClr val="00B050"/>
                </a:solidFill>
                <a:latin typeface="Bookman Old Style" panose="02050604050505020204" pitchFamily="18" charset="0"/>
              </a:rPr>
              <a:t>REALIZA UN ÁRBOL DE LA SABIDURÍA EN DONDE MENCIONES LO MÁS IMPORTANTE DE LA EDUCACIÓN FORMAL Y NO FORMAL</a:t>
            </a:r>
          </a:p>
          <a:p>
            <a:pPr>
              <a:buClr>
                <a:srgbClr val="002060"/>
              </a:buClr>
              <a:buFont typeface="Wingdings" panose="05000000000000000000" pitchFamily="2" charset="2"/>
              <a:buChar char="Ø"/>
            </a:pPr>
            <a:endParaRPr lang="es-MX" sz="1800" b="1" dirty="0">
              <a:solidFill>
                <a:srgbClr val="00B050"/>
              </a:solidFill>
              <a:latin typeface="Bookman Old Style" panose="02050604050505020204" pitchFamily="18" charset="0"/>
            </a:endParaRPr>
          </a:p>
          <a:p>
            <a:pPr marL="0" indent="0">
              <a:buClr>
                <a:srgbClr val="002060"/>
              </a:buClr>
              <a:buNone/>
            </a:pPr>
            <a:r>
              <a:rPr lang="es-MX" sz="1800" b="1" dirty="0" smtClean="0">
                <a:solidFill>
                  <a:schemeClr val="accent2">
                    <a:lumMod val="75000"/>
                  </a:schemeClr>
                </a:solidFill>
                <a:latin typeface="Bookman Old Style" panose="02050604050505020204" pitchFamily="18" charset="0"/>
              </a:rPr>
              <a:t>Ejemplo:</a:t>
            </a:r>
            <a:endParaRPr lang="es-MX" sz="1800" b="1" dirty="0">
              <a:solidFill>
                <a:schemeClr val="accent2">
                  <a:lumMod val="75000"/>
                </a:schemeClr>
              </a:solidFill>
              <a:latin typeface="Bookman Old Style" panose="02050604050505020204" pitchFamily="18" charset="0"/>
            </a:endParaRPr>
          </a:p>
        </p:txBody>
      </p:sp>
      <p:pic>
        <p:nvPicPr>
          <p:cNvPr id="2050" name="Picture 2" descr="alguien me puede ayudar a completarlo porfa, es un árbol de problemas. -  Brainly.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437" y="2443431"/>
            <a:ext cx="5600700" cy="3524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42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
                                        <p:tgtEl>
                                          <p:spTgt spid="5">
                                            <p:txEl>
                                              <p:pRg st="2" end="2"/>
                                            </p:txEl>
                                          </p:spTgt>
                                        </p:tgtEl>
                                      </p:cBhvr>
                                    </p:animEffect>
                                    <p:anim calcmode="lin" valueType="num">
                                      <p:cBhvr>
                                        <p:cTn id="17" dur="4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Educación formal no formal e informal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030" y="60587"/>
            <a:ext cx="11256135" cy="6326633"/>
          </a:xfrm>
          <a:prstGeom prst="rect">
            <a:avLst/>
          </a:prstGeom>
        </p:spPr>
      </p:pic>
    </p:spTree>
    <p:extLst>
      <p:ext uri="{BB962C8B-B14F-4D97-AF65-F5344CB8AC3E}">
        <p14:creationId xmlns:p14="http://schemas.microsoft.com/office/powerpoint/2010/main" val="23440545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85363" y="1861252"/>
            <a:ext cx="10980313" cy="4351338"/>
          </a:xfrm>
        </p:spPr>
        <p:txBody>
          <a:bodyPr>
            <a:noAutofit/>
          </a:bodyPr>
          <a:lstStyle/>
          <a:p>
            <a:pPr fontAlgn="base"/>
            <a:r>
              <a:rPr lang="es-MX" b="1" dirty="0">
                <a:solidFill>
                  <a:srgbClr val="92D050"/>
                </a:solidFill>
                <a:latin typeface="Tempus Sans ITC" panose="04020404030D07020202" pitchFamily="82" charset="0"/>
              </a:rPr>
              <a:t>Las relaciones entre pedagogía y psicología son tan antiguas como los campos mismos. En función de cierta comunidad de objetivo fundamental (la intervención transformadora del ser humano) y terreno en el cual él ocurre (la psique humana) puede, incluso, hablarse de dicha relación desde antes que ambas se constituyeran como disciplinas científicas. Parafraseando a </a:t>
            </a:r>
            <a:r>
              <a:rPr lang="es-MX" b="1" baseline="30000" dirty="0" err="1">
                <a:solidFill>
                  <a:srgbClr val="92D050"/>
                </a:solidFill>
                <a:latin typeface="Tempus Sans ITC" panose="04020404030D07020202" pitchFamily="82" charset="0"/>
                <a:hlinkClick r:id="rId2"/>
              </a:rPr>
              <a:t>Ebbinghaus</a:t>
            </a:r>
            <a:r>
              <a:rPr lang="es-MX" b="1" baseline="30000" dirty="0">
                <a:solidFill>
                  <a:srgbClr val="92D050"/>
                </a:solidFill>
                <a:latin typeface="Tempus Sans ITC" panose="04020404030D07020202" pitchFamily="82" charset="0"/>
                <a:hlinkClick r:id="rId2"/>
              </a:rPr>
              <a:t> (1908)</a:t>
            </a:r>
            <a:r>
              <a:rPr lang="es-MX" b="1" dirty="0">
                <a:solidFill>
                  <a:srgbClr val="92D050"/>
                </a:solidFill>
                <a:latin typeface="Tempus Sans ITC" panose="04020404030D07020202" pitchFamily="82" charset="0"/>
              </a:rPr>
              <a:t>, bien puede decirse que ella tiene “un pasado largo y una historia corta”.</a:t>
            </a:r>
          </a:p>
          <a:p>
            <a:pPr marL="0" indent="0">
              <a:buNone/>
            </a:pPr>
            <a:endParaRPr lang="es-MX" b="1" dirty="0">
              <a:solidFill>
                <a:srgbClr val="92D050"/>
              </a:solidFill>
              <a:latin typeface="Tempus Sans ITC" panose="04020404030D07020202" pitchFamily="82" charset="0"/>
            </a:endParaRPr>
          </a:p>
        </p:txBody>
      </p:sp>
      <p:sp>
        <p:nvSpPr>
          <p:cNvPr id="4" name="Rectángulo 3"/>
          <p:cNvSpPr/>
          <p:nvPr/>
        </p:nvSpPr>
        <p:spPr>
          <a:xfrm>
            <a:off x="578546" y="499786"/>
            <a:ext cx="11076834" cy="954107"/>
          </a:xfrm>
          <a:prstGeom prst="rect">
            <a:avLst/>
          </a:prstGeom>
          <a:noFill/>
        </p:spPr>
        <p:txBody>
          <a:bodyPr wrap="square" lIns="91440" tIns="45720" rIns="91440" bIns="45720">
            <a:spAutoFit/>
          </a:bodyPr>
          <a:lstStyle/>
          <a:p>
            <a:pPr algn="ctr"/>
            <a:r>
              <a:rPr lang="es-MX" sz="2800" b="1" dirty="0" smtClean="0">
                <a:solidFill>
                  <a:srgbClr val="0000FF"/>
                </a:solidFill>
                <a:latin typeface="Engravers MT" panose="02090707080505020304" pitchFamily="18" charset="0"/>
              </a:rPr>
              <a:t>LA PRÁCTICA EDUCATIVA: FORMAL Y NO FORMAL 	</a:t>
            </a:r>
            <a:endParaRPr lang="es-MX" sz="2800" b="1" dirty="0">
              <a:solidFill>
                <a:srgbClr val="0000FF"/>
              </a:solidFill>
              <a:latin typeface="Engravers MT" panose="02090707080505020304" pitchFamily="18" charset="0"/>
            </a:endParaRPr>
          </a:p>
        </p:txBody>
      </p:sp>
    </p:spTree>
    <p:extLst>
      <p:ext uri="{BB962C8B-B14F-4D97-AF65-F5344CB8AC3E}">
        <p14:creationId xmlns:p14="http://schemas.microsoft.com/office/powerpoint/2010/main" val="7275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502276" y="1220318"/>
            <a:ext cx="10980313" cy="4351338"/>
          </a:xfrm>
        </p:spPr>
        <p:txBody>
          <a:bodyPr>
            <a:noAutofit/>
          </a:bodyPr>
          <a:lstStyle/>
          <a:p>
            <a:r>
              <a:rPr lang="es-MX" sz="3200" b="1" dirty="0">
                <a:solidFill>
                  <a:schemeClr val="accent1">
                    <a:lumMod val="75000"/>
                  </a:schemeClr>
                </a:solidFill>
                <a:latin typeface="Tempus Sans ITC" panose="04020404030D07020202" pitchFamily="82" charset="0"/>
              </a:rPr>
              <a:t>La educación trae un cambio natural y duradero en el razonamiento y la capacidad de un individuo para lograr la meta deseada. Nos facilita investigar nuestras propias consideraciones y pensamientos y lo prepara para expresarlo en diversas formas.</a:t>
            </a:r>
          </a:p>
          <a:p>
            <a:r>
              <a:rPr lang="es-MX" sz="3200" b="1" dirty="0">
                <a:solidFill>
                  <a:schemeClr val="accent1">
                    <a:lumMod val="75000"/>
                  </a:schemeClr>
                </a:solidFill>
                <a:latin typeface="Tempus Sans ITC" panose="04020404030D07020202" pitchFamily="82" charset="0"/>
              </a:rPr>
              <a:t>La educación es lo principal que nos anima a distinguir entre el bien y el mal porque, en ausencia de educación, no podemos hacer lo que necesitamos o no podemos lograr nuestro objetivo</a:t>
            </a:r>
            <a:r>
              <a:rPr lang="es-MX" sz="3200" b="1" smtClean="0">
                <a:solidFill>
                  <a:schemeClr val="accent1">
                    <a:lumMod val="75000"/>
                  </a:schemeClr>
                </a:solidFill>
                <a:latin typeface="Tempus Sans ITC" panose="04020404030D07020202" pitchFamily="82" charset="0"/>
              </a:rPr>
              <a:t>. </a:t>
            </a:r>
            <a:endParaRPr lang="es-MX" sz="3200" b="1" dirty="0">
              <a:solidFill>
                <a:schemeClr val="accent1">
                  <a:lumMod val="75000"/>
                </a:schemeClr>
              </a:solidFill>
              <a:latin typeface="Tempus Sans ITC" panose="04020404030D07020202" pitchFamily="82" charset="0"/>
            </a:endParaRPr>
          </a:p>
        </p:txBody>
      </p:sp>
    </p:spTree>
    <p:extLst>
      <p:ext uri="{BB962C8B-B14F-4D97-AF65-F5344CB8AC3E}">
        <p14:creationId xmlns:p14="http://schemas.microsoft.com/office/powerpoint/2010/main" val="13674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591591" y="1443679"/>
            <a:ext cx="10980313" cy="3437414"/>
          </a:xfrm>
        </p:spPr>
        <p:txBody>
          <a:bodyPr>
            <a:noAutofit/>
          </a:bodyPr>
          <a:lstStyle/>
          <a:p>
            <a:pPr marL="0" indent="0" fontAlgn="base">
              <a:buNone/>
            </a:pPr>
            <a:r>
              <a:rPr lang="es-MX" sz="3200" b="1" dirty="0">
                <a:solidFill>
                  <a:schemeClr val="accent6">
                    <a:lumMod val="50000"/>
                  </a:schemeClr>
                </a:solidFill>
                <a:latin typeface="Tempus Sans ITC" panose="04020404030D07020202" pitchFamily="82" charset="0"/>
              </a:rPr>
              <a:t>Directamente, podemos decir, “la educación es el paso al progreso“. Además, es el camino hacia nuestro destino, ya que los logros solo se pueden lograr cuando las personas tienen información, aptitudes y estado de ánimo. De esta manera, la educación se asemeja a un medio a través del cual podemos asociarnos con varios individuos y ofrecer nuestros pensamientos.</a:t>
            </a:r>
          </a:p>
        </p:txBody>
      </p:sp>
    </p:spTree>
    <p:extLst>
      <p:ext uri="{BB962C8B-B14F-4D97-AF65-F5344CB8AC3E}">
        <p14:creationId xmlns:p14="http://schemas.microsoft.com/office/powerpoint/2010/main" val="227562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863958" y="1014256"/>
            <a:ext cx="10515600" cy="4351338"/>
          </a:xfrm>
        </p:spPr>
        <p:txBody>
          <a:bodyPr/>
          <a:lstStyle/>
          <a:p>
            <a:pPr eaLnBrk="0" fontAlgn="base" hangingPunct="0"/>
            <a:r>
              <a:rPr lang="es-MX" b="1" dirty="0">
                <a:solidFill>
                  <a:srgbClr val="FF0066"/>
                </a:solidFill>
                <a:latin typeface="Tempus Sans ITC" panose="04020404030D07020202" pitchFamily="82" charset="0"/>
              </a:rPr>
              <a:t>Para abordar los problemas y hacer inventiva, primero necesitamos adquirir competencia con algunas habilidades esenciales. Necesitamos aprendizaje y habilidades para volvernos cada vez más imaginativos. Así que la educación es fundamentalmente el aprendizaje de habilidades e ideas que pueden hacernos cada vez más innovadores y solucionadores de problemas. La educación consiste en adquirir la capacidad de desarrollar y ocuparse de los problemas con el fin de lograr sus motivos legítimos.</a:t>
            </a:r>
          </a:p>
        </p:txBody>
      </p:sp>
    </p:spTree>
    <p:extLst>
      <p:ext uri="{BB962C8B-B14F-4D97-AF65-F5344CB8AC3E}">
        <p14:creationId xmlns:p14="http://schemas.microsoft.com/office/powerpoint/2010/main" val="204775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347730" y="271702"/>
            <a:ext cx="10980313" cy="5291972"/>
          </a:xfrm>
        </p:spPr>
        <p:txBody>
          <a:bodyPr>
            <a:noAutofit/>
          </a:bodyPr>
          <a:lstStyle/>
          <a:p>
            <a:r>
              <a:rPr lang="es-MX" sz="3200" b="1" dirty="0">
                <a:solidFill>
                  <a:srgbClr val="FF33CC"/>
                </a:solidFill>
                <a:latin typeface="Tempus Sans ITC" panose="04020404030D07020202" pitchFamily="82" charset="0"/>
              </a:rPr>
              <a:t>La educación también significa ayudar a las personas a aprender a hacer las cosas y animarlas a pensar en lo que aprenden.</a:t>
            </a:r>
          </a:p>
          <a:p>
            <a:r>
              <a:rPr lang="es-MX" sz="3200" b="1" dirty="0">
                <a:solidFill>
                  <a:srgbClr val="FF33CC"/>
                </a:solidFill>
                <a:latin typeface="Tempus Sans ITC" panose="04020404030D07020202" pitchFamily="82" charset="0"/>
              </a:rPr>
              <a:t>También es importante que los educadores enseñen formas de encontrar y utilizar la información. A través de la educación, el conocimiento de la sociedad, el país y el mundo se transmite de generación en generación.</a:t>
            </a:r>
          </a:p>
        </p:txBody>
      </p:sp>
    </p:spTree>
    <p:extLst>
      <p:ext uri="{BB962C8B-B14F-4D97-AF65-F5344CB8AC3E}">
        <p14:creationId xmlns:p14="http://schemas.microsoft.com/office/powerpoint/2010/main" val="212678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1"/>
          <p:cNvSpPr>
            <a:spLocks noGrp="1"/>
          </p:cNvSpPr>
          <p:nvPr>
            <p:ph idx="1"/>
          </p:nvPr>
        </p:nvSpPr>
        <p:spPr>
          <a:xfrm>
            <a:off x="399245" y="1237616"/>
            <a:ext cx="10980313" cy="5047273"/>
          </a:xfrm>
        </p:spPr>
        <p:txBody>
          <a:bodyPr>
            <a:noAutofit/>
          </a:bodyPr>
          <a:lstStyle/>
          <a:p>
            <a:r>
              <a:rPr lang="es-MX" sz="2400" b="1" dirty="0">
                <a:solidFill>
                  <a:srgbClr val="990099"/>
                </a:solidFill>
                <a:latin typeface="Tempus Sans ITC" panose="04020404030D07020202" pitchFamily="82" charset="0"/>
              </a:rPr>
              <a:t>En las democracias, a través de la educación, se supone que los niños y los adultos aprenden a ser ciudadanos activos y eficaces.</a:t>
            </a:r>
          </a:p>
          <a:p>
            <a:r>
              <a:rPr lang="es-MX" sz="2400" b="1" dirty="0">
                <a:solidFill>
                  <a:srgbClr val="990099"/>
                </a:solidFill>
                <a:latin typeface="Tempus Sans ITC" panose="04020404030D07020202" pitchFamily="82" charset="0"/>
              </a:rPr>
              <a:t>Más específicamente, la educación ayuda y guía a las personas a transformarse de una clase a otra. Los individuos, las sociedades y los países empoderados por la educación están tomando ventaja sobre los individuos que se encuentran en la pirámide inferior del crecimiento.</a:t>
            </a:r>
          </a:p>
        </p:txBody>
      </p:sp>
      <p:sp>
        <p:nvSpPr>
          <p:cNvPr id="4" name="Rectángulo 3"/>
          <p:cNvSpPr/>
          <p:nvPr/>
        </p:nvSpPr>
        <p:spPr>
          <a:xfrm>
            <a:off x="588134" y="3620784"/>
            <a:ext cx="10616485" cy="1569660"/>
          </a:xfrm>
          <a:prstGeom prst="rect">
            <a:avLst/>
          </a:prstGeom>
        </p:spPr>
        <p:txBody>
          <a:bodyPr wrap="square">
            <a:spAutoFit/>
          </a:bodyPr>
          <a:lstStyle/>
          <a:p>
            <a:pPr>
              <a:buClr>
                <a:srgbClr val="002060"/>
              </a:buClr>
            </a:pPr>
            <a:r>
              <a:rPr lang="es-MX" sz="2400" b="1" dirty="0">
                <a:solidFill>
                  <a:srgbClr val="990099"/>
                </a:solidFill>
                <a:latin typeface="Tempus Sans ITC" panose="04020404030D07020202" pitchFamily="82" charset="0"/>
              </a:rPr>
              <a:t>La educación va más allá de lo que ocurre dentro de las cuatro paredes del aula. Un niño recibe la educación de sus experiencias fuera de la escuela, así como de las que viven dentro, sobre la base de estos factores. </a:t>
            </a:r>
            <a:r>
              <a:rPr lang="es-MX" sz="2400" b="1" dirty="0" smtClean="0">
                <a:solidFill>
                  <a:srgbClr val="990099"/>
                </a:solidFill>
                <a:latin typeface="Tempus Sans ITC" panose="04020404030D07020202" pitchFamily="82" charset="0"/>
              </a:rPr>
              <a:t>A continuación se analizan los tipos de educación formal y no formal:</a:t>
            </a:r>
            <a:endParaRPr lang="es-MX" sz="2400" b="1" dirty="0">
              <a:solidFill>
                <a:srgbClr val="990099"/>
              </a:solidFill>
              <a:latin typeface="Tempus Sans ITC" panose="04020404030D07020202" pitchFamily="82" charset="0"/>
            </a:endParaRPr>
          </a:p>
        </p:txBody>
      </p:sp>
    </p:spTree>
    <p:extLst>
      <p:ext uri="{BB962C8B-B14F-4D97-AF65-F5344CB8AC3E}">
        <p14:creationId xmlns:p14="http://schemas.microsoft.com/office/powerpoint/2010/main" val="4148567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330558" y="204508"/>
            <a:ext cx="6096000" cy="3416320"/>
          </a:xfrm>
          <a:prstGeom prst="rect">
            <a:avLst/>
          </a:prstGeom>
        </p:spPr>
        <p:txBody>
          <a:bodyPr>
            <a:spAutoFit/>
          </a:bodyPr>
          <a:lstStyle/>
          <a:p>
            <a:r>
              <a:rPr lang="es-MX" b="1" dirty="0">
                <a:solidFill>
                  <a:schemeClr val="accent1">
                    <a:lumMod val="75000"/>
                  </a:schemeClr>
                </a:solidFill>
                <a:latin typeface="Tempus Sans ITC" panose="04020404030D07020202" pitchFamily="82" charset="0"/>
              </a:rPr>
              <a:t>Educación Formal</a:t>
            </a:r>
          </a:p>
          <a:p>
            <a:r>
              <a:rPr lang="es-MX" b="1" dirty="0">
                <a:solidFill>
                  <a:schemeClr val="accent1">
                    <a:lumMod val="75000"/>
                  </a:schemeClr>
                </a:solidFill>
                <a:latin typeface="Tempus Sans ITC" panose="04020404030D07020202" pitchFamily="82" charset="0"/>
              </a:rPr>
              <a:t>La educación formal o el aprendizaje formal generalmente se lleva a cabo en las instalaciones de la escuela, donde una persona puede aprender habilidades básicas, académicas o comerciales. Los niños pequeños a menudo asisten a una guardería o jardín de infancia, pero a menudo la educación formal comienza en la escuela primaria y continúa con la secundaria</a:t>
            </a:r>
            <a:r>
              <a:rPr lang="es-MX" b="1" dirty="0" smtClean="0">
                <a:solidFill>
                  <a:schemeClr val="accent1">
                    <a:lumMod val="75000"/>
                  </a:schemeClr>
                </a:solidFill>
                <a:latin typeface="Tempus Sans ITC" panose="04020404030D07020202" pitchFamily="82" charset="0"/>
              </a:rPr>
              <a:t>. </a:t>
            </a:r>
            <a:r>
              <a:rPr lang="es-MX" b="1" dirty="0">
                <a:solidFill>
                  <a:schemeClr val="accent1">
                    <a:lumMod val="75000"/>
                  </a:schemeClr>
                </a:solidFill>
                <a:latin typeface="Tempus Sans ITC" panose="04020404030D07020202" pitchFamily="82" charset="0"/>
              </a:rPr>
              <a:t>La educación formal es impartida por maestros especialmente calificados que se supone que son eficientes en el arte de la instrucción. También observa una estricta disciplina. Tanto el alumno como el profesor conocen los hechos y se involucran en el proceso educativo.</a:t>
            </a:r>
            <a:endParaRPr lang="es-MX" b="1" i="0" dirty="0">
              <a:solidFill>
                <a:schemeClr val="accent1">
                  <a:lumMod val="75000"/>
                </a:schemeClr>
              </a:solidFill>
              <a:effectLst/>
              <a:latin typeface="Tempus Sans ITC" panose="04020404030D07020202" pitchFamily="82" charset="0"/>
            </a:endParaRPr>
          </a:p>
        </p:txBody>
      </p:sp>
      <p:sp>
        <p:nvSpPr>
          <p:cNvPr id="8" name="Rectángulo 7"/>
          <p:cNvSpPr/>
          <p:nvPr/>
        </p:nvSpPr>
        <p:spPr>
          <a:xfrm>
            <a:off x="5701048" y="3726983"/>
            <a:ext cx="6096000" cy="2031325"/>
          </a:xfrm>
          <a:prstGeom prst="rect">
            <a:avLst/>
          </a:prstGeom>
        </p:spPr>
        <p:txBody>
          <a:bodyPr>
            <a:spAutoFit/>
          </a:bodyPr>
          <a:lstStyle/>
          <a:p>
            <a:r>
              <a:rPr lang="es-MX" b="1" dirty="0">
                <a:solidFill>
                  <a:schemeClr val="accent1">
                    <a:lumMod val="75000"/>
                  </a:schemeClr>
                </a:solidFill>
                <a:latin typeface="Tempus Sans ITC" panose="04020404030D07020202" pitchFamily="82" charset="0"/>
              </a:rPr>
              <a:t>Ejemplos de Educación Formal</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Aprendiendo en un aula</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Calificación / certificación escolar, títulos universitarios y universitarios</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Formación planificada de diferentes materias contando con un plan de estudios adecuado adquirido por la asistencia a la institución</a:t>
            </a:r>
            <a:endParaRPr lang="es-MX" b="1" i="0" dirty="0">
              <a:solidFill>
                <a:schemeClr val="accent1">
                  <a:lumMod val="75000"/>
                </a:schemeClr>
              </a:solidFill>
              <a:effectLst/>
              <a:latin typeface="Tempus Sans ITC" panose="04020404030D07020202" pitchFamily="82" charset="0"/>
            </a:endParaRPr>
          </a:p>
        </p:txBody>
      </p:sp>
    </p:spTree>
    <p:extLst>
      <p:ext uri="{BB962C8B-B14F-4D97-AF65-F5344CB8AC3E}">
        <p14:creationId xmlns:p14="http://schemas.microsoft.com/office/powerpoint/2010/main" val="1020982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0558" y="384812"/>
            <a:ext cx="6096000" cy="2585323"/>
          </a:xfrm>
          <a:prstGeom prst="rect">
            <a:avLst/>
          </a:prstGeom>
        </p:spPr>
        <p:txBody>
          <a:bodyPr>
            <a:spAutoFit/>
          </a:bodyPr>
          <a:lstStyle/>
          <a:p>
            <a:r>
              <a:rPr lang="es-MX" b="1" dirty="0">
                <a:solidFill>
                  <a:schemeClr val="accent1">
                    <a:lumMod val="75000"/>
                  </a:schemeClr>
                </a:solidFill>
                <a:latin typeface="Tempus Sans ITC" panose="04020404030D07020202" pitchFamily="82" charset="0"/>
              </a:rPr>
              <a:t>Características de la Educación Formal</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La educación formal está estructurada jerárquicamente</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Está planeado y deliberado</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Las tarifas programadas se pagan con regularidad</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Tiene un sistema de clasificación cronológico</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Tiene un plan de estudios y está orientado a materias</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El programa de estudios debe cubrirse dentro de un período de tiempo específico</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El niño es enseñado por los maestros</a:t>
            </a:r>
            <a:endParaRPr lang="es-MX" b="1" i="0" dirty="0">
              <a:solidFill>
                <a:schemeClr val="accent1">
                  <a:lumMod val="75000"/>
                </a:schemeClr>
              </a:solidFill>
              <a:effectLst/>
              <a:latin typeface="Tempus Sans ITC" panose="04020404030D07020202" pitchFamily="82" charset="0"/>
            </a:endParaRPr>
          </a:p>
        </p:txBody>
      </p:sp>
      <p:sp>
        <p:nvSpPr>
          <p:cNvPr id="5" name="Rectángulo 4"/>
          <p:cNvSpPr/>
          <p:nvPr/>
        </p:nvSpPr>
        <p:spPr>
          <a:xfrm>
            <a:off x="5276045" y="2844470"/>
            <a:ext cx="6096000" cy="3416320"/>
          </a:xfrm>
          <a:prstGeom prst="rect">
            <a:avLst/>
          </a:prstGeom>
        </p:spPr>
        <p:txBody>
          <a:bodyPr>
            <a:spAutoFit/>
          </a:bodyPr>
          <a:lstStyle/>
          <a:p>
            <a:r>
              <a:rPr lang="es-MX" b="1" dirty="0">
                <a:solidFill>
                  <a:schemeClr val="accent1">
                    <a:lumMod val="75000"/>
                  </a:schemeClr>
                </a:solidFill>
                <a:latin typeface="Tempus Sans ITC" panose="04020404030D07020202" pitchFamily="82" charset="0"/>
              </a:rPr>
              <a:t>Ventajas de la Educación Formal</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Un modelo educativo organizado y contenidos de curso actualizados</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Los estudiantes adquieren conocimientos de profesores capacitados y profesionales</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Proceso de aprendizaje estructurado y sistemático</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Se garantizan evaluaciones intermedias y finales para que los estudiantes pasen a la siguiente fase de aprendizaje</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Las instituciones están organizadas desde el punto de vista administrativo y físico</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Conduce a un certificado reconocido formalmente.</a:t>
            </a:r>
          </a:p>
          <a:p>
            <a:pPr>
              <a:buFont typeface="Arial" panose="020B0604020202020204" pitchFamily="34" charset="0"/>
              <a:buChar char="•"/>
            </a:pPr>
            <a:r>
              <a:rPr lang="es-MX" b="1" dirty="0">
                <a:solidFill>
                  <a:schemeClr val="accent1">
                    <a:lumMod val="75000"/>
                  </a:schemeClr>
                </a:solidFill>
                <a:latin typeface="Tempus Sans ITC" panose="04020404030D07020202" pitchFamily="82" charset="0"/>
              </a:rPr>
              <a:t>Fácil acceso a trabajos</a:t>
            </a:r>
            <a:endParaRPr lang="es-MX" b="1" i="0" dirty="0">
              <a:solidFill>
                <a:schemeClr val="accent1">
                  <a:lumMod val="75000"/>
                </a:schemeClr>
              </a:solidFill>
              <a:effectLst/>
              <a:latin typeface="Tempus Sans ITC" panose="04020404030D07020202" pitchFamily="82" charset="0"/>
            </a:endParaRPr>
          </a:p>
        </p:txBody>
      </p:sp>
    </p:spTree>
    <p:extLst>
      <p:ext uri="{BB962C8B-B14F-4D97-AF65-F5344CB8AC3E}">
        <p14:creationId xmlns:p14="http://schemas.microsoft.com/office/powerpoint/2010/main" val="120682534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1172</TotalTime>
  <Words>899</Words>
  <Application>Microsoft Office PowerPoint</Application>
  <PresentationFormat>Panorámica</PresentationFormat>
  <Paragraphs>66</Paragraphs>
  <Slides>13</Slides>
  <Notes>0</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13</vt:i4>
      </vt:variant>
    </vt:vector>
  </HeadingPairs>
  <TitlesOfParts>
    <vt:vector size="24" baseType="lpstr">
      <vt:lpstr>Algerian</vt:lpstr>
      <vt:lpstr>Arial</vt:lpstr>
      <vt:lpstr>Arnprior</vt:lpstr>
      <vt:lpstr>Baskerville Old Face</vt:lpstr>
      <vt:lpstr>Bookman Old Style</vt:lpstr>
      <vt:lpstr>Calibri</vt:lpstr>
      <vt:lpstr>Calibri Light</vt:lpstr>
      <vt:lpstr>Engravers MT</vt:lpstr>
      <vt:lpstr>Tempus Sans ITC</vt:lpstr>
      <vt:lpstr>Wingdings</vt:lpstr>
      <vt:lpstr>Tema de Office</vt:lpstr>
      <vt:lpstr>PSICOLOGÍA DE LA EDUCACIÓN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Vermaris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lizbeth quezada</dc:creator>
  <cp:lastModifiedBy>Yaris</cp:lastModifiedBy>
  <cp:revision>186</cp:revision>
  <dcterms:created xsi:type="dcterms:W3CDTF">2020-05-14T14:52:52Z</dcterms:created>
  <dcterms:modified xsi:type="dcterms:W3CDTF">2022-10-04T01:26:57Z</dcterms:modified>
</cp:coreProperties>
</file>