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67" r:id="rId4"/>
    <p:sldId id="268" r:id="rId5"/>
    <p:sldId id="269" r:id="rId6"/>
    <p:sldId id="270" r:id="rId7"/>
    <p:sldId id="271" r:id="rId8"/>
    <p:sldId id="272" r:id="rId9"/>
    <p:sldId id="273" r:id="rId10"/>
    <p:sldId id="274" r:id="rId11"/>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6600CC"/>
    <a:srgbClr val="66FFFF"/>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41" autoAdjust="0"/>
    <p:restoredTop sz="94660"/>
  </p:normalViewPr>
  <p:slideViewPr>
    <p:cSldViewPr snapToGrid="0">
      <p:cViewPr varScale="1">
        <p:scale>
          <a:sx n="74" d="100"/>
          <a:sy n="74" d="100"/>
        </p:scale>
        <p:origin x="55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p:cNvSpPr>
            <a:spLocks noGrp="1"/>
          </p:cNvSpPr>
          <p:nvPr>
            <p:ph type="dt" sz="half" idx="10"/>
          </p:nvPr>
        </p:nvSpPr>
        <p:spPr/>
        <p:txBody>
          <a:bodyPr/>
          <a:lstStyle/>
          <a:p>
            <a:fld id="{CC58AD51-2261-43B7-BFA8-86C8A12BBA42}" type="datetimeFigureOut">
              <a:rPr lang="es-MX" smtClean="0"/>
              <a:t>01/10/2022</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555692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CC58AD51-2261-43B7-BFA8-86C8A12BBA42}" type="datetimeFigureOut">
              <a:rPr lang="es-MX" smtClean="0"/>
              <a:t>01/10/2022</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3934671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CC58AD51-2261-43B7-BFA8-86C8A12BBA42}" type="datetimeFigureOut">
              <a:rPr lang="es-MX" smtClean="0"/>
              <a:t>01/10/2022</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2807560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CC58AD51-2261-43B7-BFA8-86C8A12BBA42}" type="datetimeFigureOut">
              <a:rPr lang="es-MX" smtClean="0"/>
              <a:t>01/10/2022</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1640274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CC58AD51-2261-43B7-BFA8-86C8A12BBA42}" type="datetimeFigureOut">
              <a:rPr lang="es-MX" smtClean="0"/>
              <a:t>01/10/2022</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94426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fld id="{CC58AD51-2261-43B7-BFA8-86C8A12BBA42}" type="datetimeFigureOut">
              <a:rPr lang="es-MX" smtClean="0"/>
              <a:t>01/10/2022</a:t>
            </a:fld>
            <a:endParaRPr lang="es-MX" dirty="0"/>
          </a:p>
        </p:txBody>
      </p:sp>
      <p:sp>
        <p:nvSpPr>
          <p:cNvPr id="6" name="Marcador de pie de página 5"/>
          <p:cNvSpPr>
            <a:spLocks noGrp="1"/>
          </p:cNvSpPr>
          <p:nvPr>
            <p:ph type="ftr" sz="quarter" idx="11"/>
          </p:nvPr>
        </p:nvSpPr>
        <p:spPr/>
        <p:txBody>
          <a:bodyPr/>
          <a:lstStyle/>
          <a:p>
            <a:endParaRPr lang="es-MX" dirty="0"/>
          </a:p>
        </p:txBody>
      </p:sp>
      <p:sp>
        <p:nvSpPr>
          <p:cNvPr id="7" name="Marcador de número de diapositiva 6"/>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1593957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fld id="{CC58AD51-2261-43B7-BFA8-86C8A12BBA42}" type="datetimeFigureOut">
              <a:rPr lang="es-MX" smtClean="0"/>
              <a:t>01/10/2022</a:t>
            </a:fld>
            <a:endParaRPr lang="es-MX" dirty="0"/>
          </a:p>
        </p:txBody>
      </p:sp>
      <p:sp>
        <p:nvSpPr>
          <p:cNvPr id="8" name="Marcador de pie de página 7"/>
          <p:cNvSpPr>
            <a:spLocks noGrp="1"/>
          </p:cNvSpPr>
          <p:nvPr>
            <p:ph type="ftr" sz="quarter" idx="11"/>
          </p:nvPr>
        </p:nvSpPr>
        <p:spPr/>
        <p:txBody>
          <a:bodyPr/>
          <a:lstStyle/>
          <a:p>
            <a:endParaRPr lang="es-MX" dirty="0"/>
          </a:p>
        </p:txBody>
      </p:sp>
      <p:sp>
        <p:nvSpPr>
          <p:cNvPr id="9" name="Marcador de número de diapositiva 8"/>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1609336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fld id="{CC58AD51-2261-43B7-BFA8-86C8A12BBA42}" type="datetimeFigureOut">
              <a:rPr lang="es-MX" smtClean="0"/>
              <a:t>01/10/2022</a:t>
            </a:fld>
            <a:endParaRPr lang="es-MX" dirty="0"/>
          </a:p>
        </p:txBody>
      </p:sp>
      <p:sp>
        <p:nvSpPr>
          <p:cNvPr id="4" name="Marcador de pie de página 3"/>
          <p:cNvSpPr>
            <a:spLocks noGrp="1"/>
          </p:cNvSpPr>
          <p:nvPr>
            <p:ph type="ftr" sz="quarter" idx="11"/>
          </p:nvPr>
        </p:nvSpPr>
        <p:spPr/>
        <p:txBody>
          <a:bodyPr/>
          <a:lstStyle/>
          <a:p>
            <a:endParaRPr lang="es-MX" dirty="0"/>
          </a:p>
        </p:txBody>
      </p:sp>
      <p:sp>
        <p:nvSpPr>
          <p:cNvPr id="5" name="Marcador de número de diapositiva 4"/>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3366701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CC58AD51-2261-43B7-BFA8-86C8A12BBA42}" type="datetimeFigureOut">
              <a:rPr lang="es-MX" smtClean="0"/>
              <a:t>01/10/2022</a:t>
            </a:fld>
            <a:endParaRPr lang="es-MX" dirty="0"/>
          </a:p>
        </p:txBody>
      </p:sp>
      <p:sp>
        <p:nvSpPr>
          <p:cNvPr id="3" name="Marcador de pie de página 2"/>
          <p:cNvSpPr>
            <a:spLocks noGrp="1"/>
          </p:cNvSpPr>
          <p:nvPr>
            <p:ph type="ftr" sz="quarter" idx="11"/>
          </p:nvPr>
        </p:nvSpPr>
        <p:spPr/>
        <p:txBody>
          <a:bodyPr/>
          <a:lstStyle/>
          <a:p>
            <a:endParaRPr lang="es-MX" dirty="0"/>
          </a:p>
        </p:txBody>
      </p:sp>
      <p:sp>
        <p:nvSpPr>
          <p:cNvPr id="4" name="Marcador de número de diapositiva 3"/>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3772913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CC58AD51-2261-43B7-BFA8-86C8A12BBA42}" type="datetimeFigureOut">
              <a:rPr lang="es-MX" smtClean="0"/>
              <a:t>01/10/2022</a:t>
            </a:fld>
            <a:endParaRPr lang="es-MX" dirty="0"/>
          </a:p>
        </p:txBody>
      </p:sp>
      <p:sp>
        <p:nvSpPr>
          <p:cNvPr id="6" name="Marcador de pie de página 5"/>
          <p:cNvSpPr>
            <a:spLocks noGrp="1"/>
          </p:cNvSpPr>
          <p:nvPr>
            <p:ph type="ftr" sz="quarter" idx="11"/>
          </p:nvPr>
        </p:nvSpPr>
        <p:spPr/>
        <p:txBody>
          <a:bodyPr/>
          <a:lstStyle/>
          <a:p>
            <a:endParaRPr lang="es-MX" dirty="0"/>
          </a:p>
        </p:txBody>
      </p:sp>
      <p:sp>
        <p:nvSpPr>
          <p:cNvPr id="7" name="Marcador de número de diapositiva 6"/>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2665440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dirty="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CC58AD51-2261-43B7-BFA8-86C8A12BBA42}" type="datetimeFigureOut">
              <a:rPr lang="es-MX" smtClean="0"/>
              <a:t>01/10/2022</a:t>
            </a:fld>
            <a:endParaRPr lang="es-MX" dirty="0"/>
          </a:p>
        </p:txBody>
      </p:sp>
      <p:sp>
        <p:nvSpPr>
          <p:cNvPr id="6" name="Marcador de pie de página 5"/>
          <p:cNvSpPr>
            <a:spLocks noGrp="1"/>
          </p:cNvSpPr>
          <p:nvPr>
            <p:ph type="ftr" sz="quarter" idx="11"/>
          </p:nvPr>
        </p:nvSpPr>
        <p:spPr/>
        <p:txBody>
          <a:bodyPr/>
          <a:lstStyle/>
          <a:p>
            <a:endParaRPr lang="es-MX" dirty="0"/>
          </a:p>
        </p:txBody>
      </p:sp>
      <p:sp>
        <p:nvSpPr>
          <p:cNvPr id="7" name="Marcador de número de diapositiva 6"/>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240526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9000" b="-19000"/>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58AD51-2261-43B7-BFA8-86C8A12BBA42}" type="datetimeFigureOut">
              <a:rPr lang="es-MX" smtClean="0"/>
              <a:t>01/10/2022</a:t>
            </a:fld>
            <a:endParaRPr lang="es-MX" dirty="0"/>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B9FE8-3E1B-4A60-A2A2-73A95FE49658}" type="slidenum">
              <a:rPr lang="es-MX" smtClean="0"/>
              <a:t>‹Nº›</a:t>
            </a:fld>
            <a:endParaRPr lang="es-MX" dirty="0"/>
          </a:p>
        </p:txBody>
      </p:sp>
    </p:spTree>
    <p:extLst>
      <p:ext uri="{BB962C8B-B14F-4D97-AF65-F5344CB8AC3E}">
        <p14:creationId xmlns:p14="http://schemas.microsoft.com/office/powerpoint/2010/main" val="2155131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217521" y="1139686"/>
            <a:ext cx="9144000" cy="1240669"/>
          </a:xfrm>
        </p:spPr>
        <p:txBody>
          <a:bodyPr>
            <a:noAutofit/>
          </a:bodyPr>
          <a:lstStyle/>
          <a:p>
            <a:r>
              <a:rPr lang="es-ES" sz="6600" dirty="0" smtClean="0">
                <a:solidFill>
                  <a:schemeClr val="bg1"/>
                </a:solidFill>
                <a:latin typeface="Baskerville Old Face" panose="02020602080505020303" pitchFamily="18" charset="0"/>
              </a:rPr>
              <a:t>TEORÍA PEDAGÓGICA</a:t>
            </a:r>
            <a:endParaRPr lang="es-MX" sz="6600" dirty="0">
              <a:solidFill>
                <a:schemeClr val="bg1"/>
              </a:solidFill>
              <a:latin typeface="Baskerville Old Face" panose="02020602080505020303" pitchFamily="18" charset="0"/>
            </a:endParaRPr>
          </a:p>
        </p:txBody>
      </p:sp>
      <p:sp>
        <p:nvSpPr>
          <p:cNvPr id="3" name="Rectángulo 2"/>
          <p:cNvSpPr/>
          <p:nvPr/>
        </p:nvSpPr>
        <p:spPr>
          <a:xfrm>
            <a:off x="1169867" y="4891138"/>
            <a:ext cx="9068509" cy="1754326"/>
          </a:xfrm>
          <a:prstGeom prst="rect">
            <a:avLst/>
          </a:prstGeom>
          <a:noFill/>
        </p:spPr>
        <p:txBody>
          <a:bodyPr wrap="none" lIns="91440" tIns="45720" rIns="91440" bIns="45720">
            <a:spAutoFit/>
          </a:bodyPr>
          <a:lstStyle/>
          <a:p>
            <a:pPr algn="ctr"/>
            <a:r>
              <a:rPr lang="es-ES" sz="54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lgerian" panose="04020705040A02060702" pitchFamily="82" charset="0"/>
              </a:rPr>
              <a:t>MTRA: DEYANIRA LIZBETH </a:t>
            </a:r>
          </a:p>
          <a:p>
            <a:pPr algn="ctr"/>
            <a:r>
              <a:rPr lang="es-ES" sz="54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lgerian" panose="04020705040A02060702" pitchFamily="82" charset="0"/>
              </a:rPr>
              <a:t>QUEZADA GUTIÉRREZ</a:t>
            </a:r>
            <a:endParaRPr lang="es-E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Algerian" panose="04020705040A02060702" pitchFamily="82" charset="0"/>
            </a:endParaRPr>
          </a:p>
        </p:txBody>
      </p:sp>
    </p:spTree>
    <p:extLst>
      <p:ext uri="{BB962C8B-B14F-4D97-AF65-F5344CB8AC3E}">
        <p14:creationId xmlns:p14="http://schemas.microsoft.com/office/powerpoint/2010/main" val="42361541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El problema de la educación en México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6366" y="203056"/>
            <a:ext cx="11129018" cy="6287895"/>
          </a:xfrm>
          <a:prstGeom prst="rect">
            <a:avLst/>
          </a:prstGeom>
        </p:spPr>
      </p:pic>
    </p:spTree>
    <p:extLst>
      <p:ext uri="{BB962C8B-B14F-4D97-AF65-F5344CB8AC3E}">
        <p14:creationId xmlns:p14="http://schemas.microsoft.com/office/powerpoint/2010/main" val="23440545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385363" y="1861252"/>
            <a:ext cx="10980313" cy="4351338"/>
          </a:xfrm>
        </p:spPr>
        <p:txBody>
          <a:bodyPr>
            <a:noAutofit/>
          </a:bodyPr>
          <a:lstStyle/>
          <a:p>
            <a:pPr fontAlgn="base"/>
            <a:r>
              <a:rPr lang="es-MX" b="1" dirty="0">
                <a:solidFill>
                  <a:srgbClr val="C00000"/>
                </a:solidFill>
                <a:latin typeface="Bahnschrift SemiBold" panose="020B0502040204020203" pitchFamily="34" charset="0"/>
              </a:rPr>
              <a:t>La cultura es la fuerza que nos enseña el asombro y nos permite avanzar hacia una educación integral. Cuando la Educación se limita a la asimilación de conocimientos y no se entiende como formación integral que busca ayudar a las personas a ser más libres, juiciosos y felices, se pierde su vocación más importante.</a:t>
            </a:r>
          </a:p>
          <a:p>
            <a:pPr marL="0" indent="0">
              <a:buNone/>
            </a:pPr>
            <a:endParaRPr lang="es-MX" b="1" dirty="0">
              <a:solidFill>
                <a:srgbClr val="C00000"/>
              </a:solidFill>
              <a:latin typeface="Bahnschrift SemiBold" panose="020B0502040204020203" pitchFamily="34" charset="0"/>
            </a:endParaRPr>
          </a:p>
        </p:txBody>
      </p:sp>
      <p:sp>
        <p:nvSpPr>
          <p:cNvPr id="4" name="Rectángulo 3"/>
          <p:cNvSpPr/>
          <p:nvPr/>
        </p:nvSpPr>
        <p:spPr>
          <a:xfrm>
            <a:off x="578546" y="499786"/>
            <a:ext cx="11076834" cy="954107"/>
          </a:xfrm>
          <a:prstGeom prst="rect">
            <a:avLst/>
          </a:prstGeom>
          <a:noFill/>
        </p:spPr>
        <p:txBody>
          <a:bodyPr wrap="square" lIns="91440" tIns="45720" rIns="91440" bIns="45720">
            <a:spAutoFit/>
          </a:bodyPr>
          <a:lstStyle/>
          <a:p>
            <a:r>
              <a:rPr lang="es-MX" sz="2800" dirty="0" smtClean="0">
                <a:solidFill>
                  <a:srgbClr val="7030A0"/>
                </a:solidFill>
              </a:rPr>
              <a:t> </a:t>
            </a:r>
            <a:r>
              <a:rPr lang="es-MX" sz="2800" b="1" dirty="0">
                <a:solidFill>
                  <a:srgbClr val="7030A0"/>
                </a:solidFill>
              </a:rPr>
              <a:t>INTRODUCCIÓN GENERAL </a:t>
            </a:r>
            <a:r>
              <a:rPr lang="es-MX" sz="2800" b="1" dirty="0" smtClean="0">
                <a:solidFill>
                  <a:srgbClr val="7030A0"/>
                </a:solidFill>
              </a:rPr>
              <a:t>AL </a:t>
            </a:r>
            <a:r>
              <a:rPr lang="es-MX" sz="2800" b="1" dirty="0">
                <a:solidFill>
                  <a:srgbClr val="7030A0"/>
                </a:solidFill>
              </a:rPr>
              <a:t>ESTUDIO DE LA TEORÍA </a:t>
            </a:r>
            <a:r>
              <a:rPr lang="es-MX" sz="2800" b="1" dirty="0" smtClean="0">
                <a:solidFill>
                  <a:srgbClr val="7030A0"/>
                </a:solidFill>
              </a:rPr>
              <a:t>PEDAGÓGICA</a:t>
            </a:r>
          </a:p>
          <a:p>
            <a:pPr algn="ctr"/>
            <a:r>
              <a:rPr lang="es-MX" sz="2800" b="1" dirty="0" smtClean="0">
                <a:solidFill>
                  <a:srgbClr val="7030A0"/>
                </a:solidFill>
              </a:rPr>
              <a:t>Y LA CULTURA </a:t>
            </a:r>
            <a:r>
              <a:rPr lang="es-MX" sz="2800" dirty="0">
                <a:solidFill>
                  <a:srgbClr val="7030A0"/>
                </a:solidFill>
              </a:rPr>
              <a:t>	</a:t>
            </a:r>
          </a:p>
        </p:txBody>
      </p:sp>
    </p:spTree>
    <p:extLst>
      <p:ext uri="{BB962C8B-B14F-4D97-AF65-F5344CB8AC3E}">
        <p14:creationId xmlns:p14="http://schemas.microsoft.com/office/powerpoint/2010/main" val="72756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1"/>
          <p:cNvSpPr>
            <a:spLocks noGrp="1"/>
          </p:cNvSpPr>
          <p:nvPr>
            <p:ph idx="1"/>
          </p:nvPr>
        </p:nvSpPr>
        <p:spPr>
          <a:xfrm>
            <a:off x="502276" y="1220318"/>
            <a:ext cx="10980313" cy="4351338"/>
          </a:xfrm>
        </p:spPr>
        <p:txBody>
          <a:bodyPr>
            <a:noAutofit/>
          </a:bodyPr>
          <a:lstStyle/>
          <a:p>
            <a:pPr fontAlgn="base"/>
            <a:r>
              <a:rPr lang="es-MX" sz="3200" dirty="0">
                <a:solidFill>
                  <a:schemeClr val="accent6">
                    <a:lumMod val="50000"/>
                  </a:schemeClr>
                </a:solidFill>
                <a:latin typeface="Bahnschrift SemiCondensed" panose="020B0502040204020203" pitchFamily="34" charset="0"/>
              </a:rPr>
              <a:t>La cultura es fundamental para la tarea educativa, porque ella es una meta, una condición para nuestro desarrollo y uno de sus factores primordiales. Pensar que la finalidad del proceso político y económico de nuestras naciones está en la economía misma es ver las cosas con miopía.</a:t>
            </a:r>
          </a:p>
        </p:txBody>
      </p:sp>
    </p:spTree>
    <p:extLst>
      <p:ext uri="{BB962C8B-B14F-4D97-AF65-F5344CB8AC3E}">
        <p14:creationId xmlns:p14="http://schemas.microsoft.com/office/powerpoint/2010/main" val="136742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1"/>
          <p:cNvSpPr>
            <a:spLocks noGrp="1"/>
          </p:cNvSpPr>
          <p:nvPr>
            <p:ph idx="1"/>
          </p:nvPr>
        </p:nvSpPr>
        <p:spPr>
          <a:xfrm>
            <a:off x="591591" y="1443679"/>
            <a:ext cx="10980313" cy="2832107"/>
          </a:xfrm>
        </p:spPr>
        <p:txBody>
          <a:bodyPr>
            <a:noAutofit/>
          </a:bodyPr>
          <a:lstStyle/>
          <a:p>
            <a:pPr marL="0" indent="0" fontAlgn="base">
              <a:buNone/>
            </a:pPr>
            <a:r>
              <a:rPr lang="es-MX" sz="3200" b="1" dirty="0">
                <a:solidFill>
                  <a:schemeClr val="accent2">
                    <a:lumMod val="75000"/>
                  </a:schemeClr>
                </a:solidFill>
                <a:latin typeface="Bookman Old Style" panose="02050604050505020204" pitchFamily="18" charset="0"/>
              </a:rPr>
              <a:t>Mientras más culta es una sociedad, más firmes son sus principios democráticos. Muchas veces se dice que el asentamiento de los valores en un país depende de su proceso educativo. </a:t>
            </a:r>
            <a:endParaRPr lang="es-MX" sz="3200" b="1" dirty="0" smtClean="0">
              <a:solidFill>
                <a:schemeClr val="accent2">
                  <a:lumMod val="75000"/>
                </a:schemeClr>
              </a:solidFill>
              <a:latin typeface="Bookman Old Style" panose="02050604050505020204" pitchFamily="18" charset="0"/>
            </a:endParaRPr>
          </a:p>
          <a:p>
            <a:pPr marL="0" indent="0" fontAlgn="base">
              <a:buNone/>
            </a:pPr>
            <a:endParaRPr lang="es-MX" sz="3200" b="1" dirty="0">
              <a:solidFill>
                <a:schemeClr val="accent2">
                  <a:lumMod val="75000"/>
                </a:schemeClr>
              </a:solidFill>
              <a:latin typeface="Bookman Old Style" panose="02050604050505020204" pitchFamily="18" charset="0"/>
            </a:endParaRPr>
          </a:p>
        </p:txBody>
      </p:sp>
    </p:spTree>
    <p:extLst>
      <p:ext uri="{BB962C8B-B14F-4D97-AF65-F5344CB8AC3E}">
        <p14:creationId xmlns:p14="http://schemas.microsoft.com/office/powerpoint/2010/main" val="227562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1"/>
          <p:cNvSpPr>
            <a:spLocks noGrp="1"/>
          </p:cNvSpPr>
          <p:nvPr>
            <p:ph idx="1"/>
          </p:nvPr>
        </p:nvSpPr>
        <p:spPr>
          <a:xfrm>
            <a:off x="450761" y="2070324"/>
            <a:ext cx="10980313" cy="4351338"/>
          </a:xfrm>
        </p:spPr>
        <p:txBody>
          <a:bodyPr>
            <a:noAutofit/>
          </a:bodyPr>
          <a:lstStyle/>
          <a:p>
            <a:pPr fontAlgn="base"/>
            <a:r>
              <a:rPr lang="es-MX" sz="3200" b="1" dirty="0">
                <a:solidFill>
                  <a:schemeClr val="accent5">
                    <a:lumMod val="75000"/>
                  </a:schemeClr>
                </a:solidFill>
                <a:latin typeface="Bookman Old Style" panose="02050604050505020204" pitchFamily="18" charset="0"/>
              </a:rPr>
              <a:t>La cultura es condición del éxito educacional, porque sin ella la educación no cumple cabalmente sus objetivos. La incultura reduce la eficacia de la acción educativa y, al contrario, un mayor nivel cultural permite un mejor aprovechamiento de los recursos y métodos pedagógicos. La cultura no es viable sin la educación, pero la educación no es viable sin la cultura.</a:t>
            </a:r>
          </a:p>
        </p:txBody>
      </p:sp>
    </p:spTree>
    <p:extLst>
      <p:ext uri="{BB962C8B-B14F-4D97-AF65-F5344CB8AC3E}">
        <p14:creationId xmlns:p14="http://schemas.microsoft.com/office/powerpoint/2010/main" val="20477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1"/>
          <p:cNvSpPr>
            <a:spLocks noGrp="1"/>
          </p:cNvSpPr>
          <p:nvPr>
            <p:ph idx="1"/>
          </p:nvPr>
        </p:nvSpPr>
        <p:spPr>
          <a:xfrm>
            <a:off x="347730" y="271702"/>
            <a:ext cx="10980313" cy="5291972"/>
          </a:xfrm>
        </p:spPr>
        <p:txBody>
          <a:bodyPr>
            <a:noAutofit/>
          </a:bodyPr>
          <a:lstStyle/>
          <a:p>
            <a:pPr fontAlgn="base"/>
            <a:r>
              <a:rPr lang="es-MX" sz="3200" b="1" dirty="0">
                <a:solidFill>
                  <a:schemeClr val="accent6">
                    <a:lumMod val="50000"/>
                  </a:schemeClr>
                </a:solidFill>
                <a:latin typeface="Bookman Old Style" panose="02050604050505020204" pitchFamily="18" charset="0"/>
              </a:rPr>
              <a:t>La desigualdad socioeconómica está asumida por quienes se dedican hoy a la educación. Pero también la desigualdad en el acceso a la cultura y al arte es algo abismante. A veces podríamos pensar que por la fuerte expansión de la televisión o la radio en medios populares eso está aligerado, pero la verdad es que no es así.</a:t>
            </a:r>
          </a:p>
        </p:txBody>
      </p:sp>
      <p:pic>
        <p:nvPicPr>
          <p:cNvPr id="2" name="Imagen 1"/>
          <p:cNvPicPr>
            <a:picLocks noChangeAspect="1"/>
          </p:cNvPicPr>
          <p:nvPr/>
        </p:nvPicPr>
        <p:blipFill>
          <a:blip r:embed="rId2"/>
          <a:stretch>
            <a:fillRect/>
          </a:stretch>
        </p:blipFill>
        <p:spPr>
          <a:xfrm rot="1401555">
            <a:off x="7042514" y="4196769"/>
            <a:ext cx="3061307" cy="203716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12678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edg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1"/>
          <p:cNvSpPr>
            <a:spLocks noGrp="1"/>
          </p:cNvSpPr>
          <p:nvPr>
            <p:ph idx="1"/>
          </p:nvPr>
        </p:nvSpPr>
        <p:spPr>
          <a:xfrm>
            <a:off x="399245" y="1237616"/>
            <a:ext cx="10980313" cy="5047273"/>
          </a:xfrm>
        </p:spPr>
        <p:txBody>
          <a:bodyPr>
            <a:noAutofit/>
          </a:bodyPr>
          <a:lstStyle/>
          <a:p>
            <a:pPr fontAlgn="base"/>
            <a:r>
              <a:rPr lang="es-MX" sz="2400" b="1" dirty="0">
                <a:solidFill>
                  <a:srgbClr val="7030A0"/>
                </a:solidFill>
                <a:latin typeface="Bookman Old Style" panose="02050604050505020204" pitchFamily="18" charset="0"/>
              </a:rPr>
              <a:t>La cultura es la fuerza que nos enseña el asombro y nos permite avanzar hacia una educación integral. Cuando la Educación se limita a la asimilación de conocimientos y no se entiende como formación integral que busca ayudar a las personas a ser más libres, juiciosos y felices, se pierde su vocación más importante.</a:t>
            </a:r>
          </a:p>
        </p:txBody>
      </p:sp>
      <p:pic>
        <p:nvPicPr>
          <p:cNvPr id="2" name="Imagen 1"/>
          <p:cNvPicPr>
            <a:picLocks noChangeAspect="1"/>
          </p:cNvPicPr>
          <p:nvPr/>
        </p:nvPicPr>
        <p:blipFill>
          <a:blip r:embed="rId2"/>
          <a:stretch>
            <a:fillRect/>
          </a:stretch>
        </p:blipFill>
        <p:spPr>
          <a:xfrm>
            <a:off x="5734499" y="4448062"/>
            <a:ext cx="2090424" cy="1391082"/>
          </a:xfrm>
          <a:prstGeom prst="rect">
            <a:avLst/>
          </a:prstGeom>
        </p:spPr>
      </p:pic>
    </p:spTree>
    <p:extLst>
      <p:ext uri="{BB962C8B-B14F-4D97-AF65-F5344CB8AC3E}">
        <p14:creationId xmlns:p14="http://schemas.microsoft.com/office/powerpoint/2010/main" val="414856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1"/>
          <p:cNvSpPr>
            <a:spLocks noGrp="1"/>
          </p:cNvSpPr>
          <p:nvPr>
            <p:ph idx="1"/>
          </p:nvPr>
        </p:nvSpPr>
        <p:spPr>
          <a:xfrm>
            <a:off x="502276" y="782437"/>
            <a:ext cx="10980313" cy="4351338"/>
          </a:xfrm>
        </p:spPr>
        <p:txBody>
          <a:bodyPr>
            <a:noAutofit/>
          </a:bodyPr>
          <a:lstStyle/>
          <a:p>
            <a:pPr>
              <a:buClr>
                <a:srgbClr val="002060"/>
              </a:buClr>
              <a:buFont typeface="Wingdings" panose="05000000000000000000" pitchFamily="2" charset="2"/>
              <a:buChar char="q"/>
            </a:pPr>
            <a:r>
              <a:rPr lang="es-MX" sz="3200" b="1" dirty="0">
                <a:solidFill>
                  <a:srgbClr val="FF0066"/>
                </a:solidFill>
                <a:latin typeface="Bookman Old Style" panose="02050604050505020204" pitchFamily="18" charset="0"/>
              </a:rPr>
              <a:t>La cultura permite abrir en toda su amplitud los diferentes horizontes de la existencia humana</a:t>
            </a:r>
            <a:r>
              <a:rPr lang="es-MX" sz="3200" b="1" dirty="0" smtClean="0">
                <a:solidFill>
                  <a:srgbClr val="FF0066"/>
                </a:solidFill>
                <a:latin typeface="Bookman Old Style" panose="02050604050505020204" pitchFamily="18" charset="0"/>
              </a:rPr>
              <a:t>.</a:t>
            </a:r>
          </a:p>
          <a:p>
            <a:pPr>
              <a:buClr>
                <a:srgbClr val="002060"/>
              </a:buClr>
              <a:buFont typeface="Wingdings" panose="05000000000000000000" pitchFamily="2" charset="2"/>
              <a:buChar char="q"/>
            </a:pPr>
            <a:r>
              <a:rPr lang="es-MX" sz="3200" b="1" dirty="0">
                <a:solidFill>
                  <a:srgbClr val="FF0066"/>
                </a:solidFill>
                <a:latin typeface="Bookman Old Style" panose="02050604050505020204" pitchFamily="18" charset="0"/>
              </a:rPr>
              <a:t>En estos casos, la educación pierde su carácter finalista para transformarse en un mero instrumento de inserción social o productiva dando lugar a individuos sin visión de mundo, haciendo un uso muy parcial de sus potencialidades como seres humanos.</a:t>
            </a:r>
          </a:p>
          <a:p>
            <a:pPr>
              <a:buClr>
                <a:srgbClr val="002060"/>
              </a:buClr>
              <a:buFont typeface="Wingdings" panose="05000000000000000000" pitchFamily="2" charset="2"/>
              <a:buChar char="q"/>
            </a:pPr>
            <a:endParaRPr lang="es-MX" sz="3200" b="1" dirty="0">
              <a:solidFill>
                <a:srgbClr val="FF0066"/>
              </a:solidFill>
              <a:latin typeface="Bookman Old Style" panose="02050604050505020204" pitchFamily="18" charset="0"/>
            </a:endParaRPr>
          </a:p>
          <a:p>
            <a:pPr>
              <a:buClr>
                <a:srgbClr val="002060"/>
              </a:buClr>
              <a:buFont typeface="Wingdings" panose="05000000000000000000" pitchFamily="2" charset="2"/>
              <a:buChar char="q"/>
            </a:pPr>
            <a:endParaRPr lang="es-MX" sz="3200" b="1" dirty="0">
              <a:solidFill>
                <a:srgbClr val="FF0066"/>
              </a:solidFill>
              <a:latin typeface="Bookman Old Style" panose="02050604050505020204" pitchFamily="18" charset="0"/>
            </a:endParaRPr>
          </a:p>
        </p:txBody>
      </p:sp>
    </p:spTree>
    <p:extLst>
      <p:ext uri="{BB962C8B-B14F-4D97-AF65-F5344CB8AC3E}">
        <p14:creationId xmlns:p14="http://schemas.microsoft.com/office/powerpoint/2010/main" val="102098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638981" y="211256"/>
            <a:ext cx="4038286" cy="923330"/>
          </a:xfrm>
          <a:prstGeom prst="rect">
            <a:avLst/>
          </a:prstGeom>
          <a:noFill/>
        </p:spPr>
        <p:txBody>
          <a:bodyPr wrap="none" lIns="91440" tIns="45720" rIns="91440" bIns="45720">
            <a:spAutoFit/>
          </a:bodyPr>
          <a:lstStyle/>
          <a:p>
            <a:pPr algn="ctr"/>
            <a:r>
              <a:rPr lang="es-ES"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nprior" panose="02000400000000000000" pitchFamily="2" charset="0"/>
              </a:rPr>
              <a:t>ACTIVIDAD</a:t>
            </a:r>
            <a:endParaRPr lang="es-E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nprior" panose="02000400000000000000" pitchFamily="2" charset="0"/>
            </a:endParaRPr>
          </a:p>
        </p:txBody>
      </p:sp>
      <p:sp>
        <p:nvSpPr>
          <p:cNvPr id="5" name="Marcador de contenido 1"/>
          <p:cNvSpPr>
            <a:spLocks noGrp="1"/>
          </p:cNvSpPr>
          <p:nvPr>
            <p:ph idx="1"/>
          </p:nvPr>
        </p:nvSpPr>
        <p:spPr>
          <a:xfrm>
            <a:off x="120464" y="1290734"/>
            <a:ext cx="11422352" cy="4351338"/>
          </a:xfrm>
        </p:spPr>
        <p:txBody>
          <a:bodyPr>
            <a:noAutofit/>
          </a:bodyPr>
          <a:lstStyle/>
          <a:p>
            <a:pPr>
              <a:buClr>
                <a:srgbClr val="002060"/>
              </a:buClr>
              <a:buFont typeface="Wingdings" panose="05000000000000000000" pitchFamily="2" charset="2"/>
              <a:buChar char="Ø"/>
            </a:pPr>
            <a:r>
              <a:rPr lang="es-MX" sz="1800" b="1" dirty="0" smtClean="0">
                <a:solidFill>
                  <a:srgbClr val="00B050"/>
                </a:solidFill>
                <a:latin typeface="Bookman Old Style" panose="02050604050505020204" pitchFamily="18" charset="0"/>
              </a:rPr>
              <a:t>RESPONDE LAS SIGUIENTES PREGUNTAS REALIZANDO UN MAPA COCEPTUAL</a:t>
            </a:r>
          </a:p>
          <a:p>
            <a:pPr>
              <a:buClr>
                <a:srgbClr val="002060"/>
              </a:buClr>
              <a:buFont typeface="Wingdings" panose="05000000000000000000" pitchFamily="2" charset="2"/>
              <a:buChar char="Ø"/>
            </a:pPr>
            <a:endParaRPr lang="es-MX" sz="1800" b="1" dirty="0">
              <a:solidFill>
                <a:srgbClr val="00B050"/>
              </a:solidFill>
              <a:latin typeface="Bookman Old Style" panose="02050604050505020204" pitchFamily="18" charset="0"/>
            </a:endParaRPr>
          </a:p>
          <a:p>
            <a:pPr marL="0" indent="0">
              <a:buClr>
                <a:srgbClr val="002060"/>
              </a:buClr>
              <a:buNone/>
            </a:pPr>
            <a:endParaRPr lang="es-MX" sz="1800" b="1" dirty="0" smtClean="0">
              <a:solidFill>
                <a:srgbClr val="00B050"/>
              </a:solidFill>
              <a:latin typeface="Bookman Old Style" panose="02050604050505020204" pitchFamily="18" charset="0"/>
            </a:endParaRPr>
          </a:p>
          <a:p>
            <a:pPr fontAlgn="base">
              <a:buFont typeface="Wingdings" panose="05000000000000000000" pitchFamily="2" charset="2"/>
              <a:buChar char="v"/>
            </a:pPr>
            <a:r>
              <a:rPr lang="es-MX" sz="1800" b="1" dirty="0" smtClean="0">
                <a:solidFill>
                  <a:schemeClr val="accent2">
                    <a:lumMod val="75000"/>
                  </a:schemeClr>
                </a:solidFill>
                <a:latin typeface="Bookman Old Style" panose="02050604050505020204" pitchFamily="18" charset="0"/>
              </a:rPr>
              <a:t>¿De </a:t>
            </a:r>
            <a:r>
              <a:rPr lang="es-MX" sz="1800" b="1" dirty="0">
                <a:solidFill>
                  <a:schemeClr val="accent2">
                    <a:lumMod val="75000"/>
                  </a:schemeClr>
                </a:solidFill>
                <a:latin typeface="Bookman Old Style" panose="02050604050505020204" pitchFamily="18" charset="0"/>
              </a:rPr>
              <a:t>qué educación se trata? </a:t>
            </a:r>
            <a:endParaRPr lang="es-MX" sz="1800" b="1" dirty="0" smtClean="0">
              <a:solidFill>
                <a:schemeClr val="accent2">
                  <a:lumMod val="75000"/>
                </a:schemeClr>
              </a:solidFill>
              <a:latin typeface="Bookman Old Style" panose="02050604050505020204" pitchFamily="18" charset="0"/>
            </a:endParaRPr>
          </a:p>
          <a:p>
            <a:pPr fontAlgn="base">
              <a:buFont typeface="Wingdings" panose="05000000000000000000" pitchFamily="2" charset="2"/>
              <a:buChar char="v"/>
            </a:pPr>
            <a:r>
              <a:rPr lang="es-MX" sz="1800" b="1" dirty="0" smtClean="0">
                <a:solidFill>
                  <a:schemeClr val="accent2">
                    <a:lumMod val="75000"/>
                  </a:schemeClr>
                </a:solidFill>
                <a:latin typeface="Bookman Old Style" panose="02050604050505020204" pitchFamily="18" charset="0"/>
              </a:rPr>
              <a:t>¿</a:t>
            </a:r>
            <a:r>
              <a:rPr lang="es-MX" sz="1800" b="1" dirty="0">
                <a:solidFill>
                  <a:schemeClr val="accent2">
                    <a:lumMod val="75000"/>
                  </a:schemeClr>
                </a:solidFill>
                <a:latin typeface="Bookman Old Style" panose="02050604050505020204" pitchFamily="18" charset="0"/>
              </a:rPr>
              <a:t>En qué se educa? </a:t>
            </a:r>
            <a:endParaRPr lang="es-MX" sz="1800" b="1" dirty="0" smtClean="0">
              <a:solidFill>
                <a:schemeClr val="accent2">
                  <a:lumMod val="75000"/>
                </a:schemeClr>
              </a:solidFill>
              <a:latin typeface="Bookman Old Style" panose="02050604050505020204" pitchFamily="18" charset="0"/>
            </a:endParaRPr>
          </a:p>
          <a:p>
            <a:pPr fontAlgn="base">
              <a:buFont typeface="Wingdings" panose="05000000000000000000" pitchFamily="2" charset="2"/>
              <a:buChar char="v"/>
            </a:pPr>
            <a:r>
              <a:rPr lang="es-MX" sz="1800" b="1" dirty="0" smtClean="0">
                <a:solidFill>
                  <a:schemeClr val="accent2">
                    <a:lumMod val="75000"/>
                  </a:schemeClr>
                </a:solidFill>
                <a:latin typeface="Bookman Old Style" panose="02050604050505020204" pitchFamily="18" charset="0"/>
              </a:rPr>
              <a:t>¿</a:t>
            </a:r>
            <a:r>
              <a:rPr lang="es-MX" sz="1800" b="1" dirty="0">
                <a:solidFill>
                  <a:schemeClr val="accent2">
                    <a:lumMod val="75000"/>
                  </a:schemeClr>
                </a:solidFill>
                <a:latin typeface="Bookman Old Style" panose="02050604050505020204" pitchFamily="18" charset="0"/>
              </a:rPr>
              <a:t>Hacia qué se educa? </a:t>
            </a:r>
            <a:endParaRPr lang="es-MX" sz="1800" b="1" dirty="0" smtClean="0">
              <a:solidFill>
                <a:schemeClr val="accent2">
                  <a:lumMod val="75000"/>
                </a:schemeClr>
              </a:solidFill>
              <a:latin typeface="Bookman Old Style" panose="02050604050505020204" pitchFamily="18" charset="0"/>
            </a:endParaRPr>
          </a:p>
          <a:p>
            <a:pPr fontAlgn="base">
              <a:buFont typeface="Wingdings" panose="05000000000000000000" pitchFamily="2" charset="2"/>
              <a:buChar char="v"/>
            </a:pPr>
            <a:r>
              <a:rPr lang="es-MX" sz="1800" b="1" dirty="0" smtClean="0">
                <a:solidFill>
                  <a:schemeClr val="accent2">
                    <a:lumMod val="75000"/>
                  </a:schemeClr>
                </a:solidFill>
                <a:latin typeface="Bookman Old Style" panose="02050604050505020204" pitchFamily="18" charset="0"/>
              </a:rPr>
              <a:t>¿</a:t>
            </a:r>
            <a:r>
              <a:rPr lang="es-MX" sz="1800" b="1" dirty="0">
                <a:solidFill>
                  <a:schemeClr val="accent2">
                    <a:lumMod val="75000"/>
                  </a:schemeClr>
                </a:solidFill>
                <a:latin typeface="Bookman Old Style" panose="02050604050505020204" pitchFamily="18" charset="0"/>
              </a:rPr>
              <a:t>Cuáles son los contenidos valóricos que se transmiten a través del proceso educativo</a:t>
            </a:r>
            <a:r>
              <a:rPr lang="es-MX" sz="1800" b="1" dirty="0" smtClean="0">
                <a:solidFill>
                  <a:schemeClr val="accent2">
                    <a:lumMod val="75000"/>
                  </a:schemeClr>
                </a:solidFill>
                <a:latin typeface="Bookman Old Style" panose="02050604050505020204" pitchFamily="18" charset="0"/>
              </a:rPr>
              <a:t>?</a:t>
            </a:r>
          </a:p>
          <a:p>
            <a:pPr fontAlgn="base">
              <a:buFont typeface="Wingdings" panose="05000000000000000000" pitchFamily="2" charset="2"/>
              <a:buChar char="v"/>
            </a:pPr>
            <a:r>
              <a:rPr lang="es-MX" sz="1800" b="1" dirty="0" smtClean="0">
                <a:solidFill>
                  <a:schemeClr val="accent2">
                    <a:lumMod val="75000"/>
                  </a:schemeClr>
                </a:solidFill>
                <a:latin typeface="Bookman Old Style" panose="02050604050505020204" pitchFamily="18" charset="0"/>
              </a:rPr>
              <a:t>¿Cuáles son los valores que le faltan a la educación?</a:t>
            </a:r>
            <a:endParaRPr lang="es-MX" sz="1800" b="1" dirty="0">
              <a:solidFill>
                <a:schemeClr val="accent2">
                  <a:lumMod val="75000"/>
                </a:schemeClr>
              </a:solidFill>
              <a:latin typeface="Bookman Old Style" panose="02050604050505020204" pitchFamily="18" charset="0"/>
            </a:endParaRPr>
          </a:p>
        </p:txBody>
      </p:sp>
    </p:spTree>
    <p:extLst>
      <p:ext uri="{BB962C8B-B14F-4D97-AF65-F5344CB8AC3E}">
        <p14:creationId xmlns:p14="http://schemas.microsoft.com/office/powerpoint/2010/main" val="120442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
                                        <p:tgtEl>
                                          <p:spTgt spid="5">
                                            <p:txEl>
                                              <p:pRg st="0" end="0"/>
                                            </p:txEl>
                                          </p:spTgt>
                                        </p:tgtEl>
                                      </p:cBhvr>
                                    </p:animEffect>
                                    <p:anim calcmode="lin" valueType="num">
                                      <p:cBhvr>
                                        <p:cTn id="8" dur="4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5">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1046</TotalTime>
  <Words>462</Words>
  <Application>Microsoft Office PowerPoint</Application>
  <PresentationFormat>Panorámica</PresentationFormat>
  <Paragraphs>22</Paragraphs>
  <Slides>10</Slides>
  <Notes>0</Notes>
  <HiddenSlides>0</HiddenSlides>
  <MMClips>1</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10</vt:i4>
      </vt:variant>
    </vt:vector>
  </HeadingPairs>
  <TitlesOfParts>
    <vt:vector size="21" baseType="lpstr">
      <vt:lpstr>Algerian</vt:lpstr>
      <vt:lpstr>Arial</vt:lpstr>
      <vt:lpstr>Arnprior</vt:lpstr>
      <vt:lpstr>Bahnschrift SemiBold</vt:lpstr>
      <vt:lpstr>Bahnschrift SemiCondensed</vt:lpstr>
      <vt:lpstr>Baskerville Old Face</vt:lpstr>
      <vt:lpstr>Bookman Old Style</vt:lpstr>
      <vt:lpstr>Calibri</vt:lpstr>
      <vt:lpstr>Calibri Light</vt:lpstr>
      <vt:lpstr>Wingdings</vt:lpstr>
      <vt:lpstr>Tema de Office</vt:lpstr>
      <vt:lpstr>TEORÍA PEDAGÓGICA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Vermaris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lizbeth quezada</dc:creator>
  <cp:lastModifiedBy>Yaris</cp:lastModifiedBy>
  <cp:revision>172</cp:revision>
  <dcterms:created xsi:type="dcterms:W3CDTF">2020-05-14T14:52:52Z</dcterms:created>
  <dcterms:modified xsi:type="dcterms:W3CDTF">2022-10-02T02:15:48Z</dcterms:modified>
</cp:coreProperties>
</file>