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0000FF"/>
    <a:srgbClr val="990099"/>
    <a:srgbClr val="FF33CC"/>
    <a:srgbClr val="6600CC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569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467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756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027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42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395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933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670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291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4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52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AD51-2261-43B7-BFA8-86C8A12BBA42}" type="datetimeFigureOut">
              <a:rPr lang="es-MX" smtClean="0"/>
              <a:t>07/11/2022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9FE8-3E1B-4A60-A2A2-73A95FE4965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513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4946" y="1732114"/>
            <a:ext cx="9144000" cy="1240669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DESARROLLO DE LA INFANCIA </a:t>
            </a:r>
            <a:endParaRPr lang="es-MX" sz="66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69867" y="4891138"/>
            <a:ext cx="90685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MTRA: DEYANIRA LIZBETH </a:t>
            </a:r>
          </a:p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QUEZADA GUTIÉRREZ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280" y="1326525"/>
            <a:ext cx="8693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515151"/>
                </a:solidFill>
                <a:latin typeface="Montserrat"/>
              </a:rPr>
              <a:t>Se define la etapa del lactante como el periodo comprendido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desde los 28 días a los 2 años de vida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. Es una época de grandes cambios físicos y de hitos en su desarrollo. En su primer año de vida, el lactante alcanza el mayor índice de crecimiento de toda su vida: triplica su peso el primer año y crece 25 cm y 10-12 cm el primer y segundo año respectivamente.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96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0303" y="770560"/>
            <a:ext cx="11900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dirty="0">
                <a:solidFill>
                  <a:srgbClr val="278EBA"/>
                </a:solidFill>
                <a:latin typeface="Montserrat"/>
              </a:rPr>
              <a:t>Hitos claves en el desarrollo</a:t>
            </a: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Las habilidades como dar el primer paso, sonreír, saludar o decir sus primeras palabras son indicadores o hitos que nos permiten ver el desarrollo cognitivo de los niños. Cada niño evoluciona a su propio ritmo, sin embargo, los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indicadores de desarrollo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brindan una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idea general de los cambios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que hay que esperar a medida que crece el niño.</a:t>
            </a: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El bebé es un ser activo, dotado de unas capacidades innatas muy poderosas para conseguir la atención a sus necesidades. En la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maduración y desarrollo cerebral del niño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pequeño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influye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tanto la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genética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como la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interacción con el mundo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que lo envuelve y que le da lo que va necesitando tanto física como psicológicamente para su crecimiento personal. Todo lo que el niño pueda observar, copiar y experimentar, contribuirá a un adecuado desarrollo.</a:t>
            </a: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Por tanto, los padres juegan un papel esencial abrazando, cantando, acariciando… a su hijo, porque lejos de malcriarlo, le ayuda a su desarrollo y permite que se sienta seguro y querido.</a:t>
            </a:r>
            <a:endParaRPr lang="es-MX" b="0" i="0" dirty="0">
              <a:solidFill>
                <a:srgbClr val="515151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320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940" y="406577"/>
            <a:ext cx="116682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dirty="0">
                <a:solidFill>
                  <a:srgbClr val="278EBA"/>
                </a:solidFill>
                <a:latin typeface="Montserrat"/>
              </a:rPr>
              <a:t>Desarrollo motor </a:t>
            </a:r>
            <a:r>
              <a:rPr lang="es-MX" dirty="0" smtClean="0">
                <a:solidFill>
                  <a:srgbClr val="278EBA"/>
                </a:solidFill>
                <a:latin typeface="Montserrat"/>
              </a:rPr>
              <a:t>grueso</a:t>
            </a:r>
          </a:p>
          <a:p>
            <a:pPr fontAlgn="base"/>
            <a:endParaRPr lang="es-MX" dirty="0">
              <a:solidFill>
                <a:srgbClr val="278EBA"/>
              </a:solidFill>
              <a:latin typeface="Montserrat"/>
            </a:endParaRP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Durante los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primeros 18 meses de vida pasa de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ser un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recién nacido inmóvil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,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a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un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niño capaz de caminar y explorar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el entorno. Para conseguir esto es necesario que se produzca la siguiente secuencia de eventos</a:t>
            </a:r>
            <a:r>
              <a:rPr lang="es-MX" dirty="0" smtClean="0">
                <a:solidFill>
                  <a:srgbClr val="515151"/>
                </a:solidFill>
                <a:latin typeface="Montserrat"/>
              </a:rPr>
              <a:t>:</a:t>
            </a:r>
          </a:p>
          <a:p>
            <a:pPr fontAlgn="base"/>
            <a:endParaRPr lang="es-MX" dirty="0">
              <a:solidFill>
                <a:srgbClr val="515151"/>
              </a:solidFill>
              <a:latin typeface="Montserra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515151"/>
                </a:solidFill>
                <a:latin typeface="Montserrat"/>
              </a:rPr>
              <a:t>A los 3 meses control cefálico.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515151"/>
                </a:solidFill>
                <a:latin typeface="Montserrat"/>
              </a:rPr>
              <a:t>A las 6-8 semanas en posición boca-abajo eleva el tronco 45º.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515151"/>
                </a:solidFill>
                <a:latin typeface="Montserrat"/>
              </a:rPr>
              <a:t>A los 6 meses se sienta con apoyo.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515151"/>
                </a:solidFill>
                <a:latin typeface="Montserrat"/>
              </a:rPr>
              <a:t>A los 8 meses se sienta sin apoyo.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515151"/>
                </a:solidFill>
                <a:latin typeface="Montserrat"/>
              </a:rPr>
              <a:t>A los 8-9 meses comienza el desplazamiento autónomo: gateando, sobre las nalgas, reptando…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515151"/>
                </a:solidFill>
                <a:latin typeface="Montserrat"/>
              </a:rPr>
              <a:t>A los 12 meses puede dar sus primeros pasos.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515151"/>
                </a:solidFill>
                <a:latin typeface="Montserrat"/>
              </a:rPr>
              <a:t>A los 18 meses camina sin ayuda y salta con las dos piernas.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515151"/>
                </a:solidFill>
                <a:latin typeface="Montserrat"/>
              </a:rPr>
              <a:t>A los 2 años sube y baja escaleras sin alternar sus pies</a:t>
            </a:r>
            <a:r>
              <a:rPr lang="es-MX" dirty="0" smtClean="0">
                <a:solidFill>
                  <a:srgbClr val="515151"/>
                </a:solidFill>
                <a:latin typeface="Montserrat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s-MX" dirty="0">
              <a:solidFill>
                <a:srgbClr val="515151"/>
              </a:solidFill>
              <a:latin typeface="Montserrat"/>
            </a:endParaRP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Un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motivo frecuente de consulta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es el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pie plano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que presentan los niños al caminar, lo cual es fisiológico en esa época de la vida. Entre otras causas, se encuentra la presencia de una almohadilla grasa que después desaparece.</a:t>
            </a: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Las piernas en paréntesis o en silla de montar son otra característica frecuente en menores de 2 años y hasta los 3 años.</a:t>
            </a:r>
            <a:endParaRPr lang="es-MX" b="0" i="0" dirty="0">
              <a:solidFill>
                <a:srgbClr val="515151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861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630" t="14216" r="43896" b="33847"/>
          <a:stretch/>
        </p:blipFill>
        <p:spPr>
          <a:xfrm>
            <a:off x="-1" y="0"/>
            <a:ext cx="5653825" cy="39806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1060" t="8935" r="37264" b="5150"/>
          <a:stretch/>
        </p:blipFill>
        <p:spPr>
          <a:xfrm>
            <a:off x="6838683" y="51928"/>
            <a:ext cx="3773510" cy="66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8033" y="1378039"/>
            <a:ext cx="111144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dirty="0">
                <a:solidFill>
                  <a:srgbClr val="278EBA"/>
                </a:solidFill>
                <a:latin typeface="Montserrat"/>
              </a:rPr>
              <a:t>Desarrollo motor </a:t>
            </a:r>
            <a:r>
              <a:rPr lang="es-MX" dirty="0" smtClean="0">
                <a:solidFill>
                  <a:srgbClr val="278EBA"/>
                </a:solidFill>
                <a:latin typeface="Montserrat"/>
              </a:rPr>
              <a:t>fino</a:t>
            </a:r>
          </a:p>
          <a:p>
            <a:pPr fontAlgn="base"/>
            <a:endParaRPr lang="es-MX" dirty="0">
              <a:solidFill>
                <a:srgbClr val="278EBA"/>
              </a:solidFill>
              <a:latin typeface="Montserrat"/>
            </a:endParaRP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A los 3-4 meses el lactante comienza a prestar atención a sus manos, a los 4 meses es capaz de alcanzar juguetes, a los 6 meses puede pasar objetos de una mano a otra haciendo prensión con toda la mano y a los 10 meses ya lo hace mediante la pinza digital (pulgar-dedo índice/medio). Durante el primer año no existe una mano dominante</a:t>
            </a:r>
            <a:r>
              <a:rPr lang="es-MX" dirty="0" smtClean="0">
                <a:solidFill>
                  <a:srgbClr val="515151"/>
                </a:solidFill>
                <a:latin typeface="Montserrat"/>
              </a:rPr>
              <a:t>.</a:t>
            </a:r>
          </a:p>
          <a:p>
            <a:pPr fontAlgn="base"/>
            <a:endParaRPr lang="es-MX" dirty="0">
              <a:solidFill>
                <a:srgbClr val="515151"/>
              </a:solidFill>
              <a:latin typeface="Montserrat"/>
            </a:endParaRPr>
          </a:p>
          <a:p>
            <a:pPr fontAlgn="base"/>
            <a:endParaRPr lang="es-MX" dirty="0">
              <a:solidFill>
                <a:srgbClr val="515151"/>
              </a:solidFill>
              <a:latin typeface="Montserrat"/>
            </a:endParaRPr>
          </a:p>
          <a:p>
            <a:pPr fontAlgn="base"/>
            <a:r>
              <a:rPr lang="es-MX" dirty="0" smtClean="0">
                <a:solidFill>
                  <a:srgbClr val="278EBA"/>
                </a:solidFill>
                <a:latin typeface="Montserrat"/>
              </a:rPr>
              <a:t>Audición</a:t>
            </a:r>
          </a:p>
          <a:p>
            <a:pPr fontAlgn="base"/>
            <a:endParaRPr lang="es-MX" dirty="0">
              <a:solidFill>
                <a:srgbClr val="278EBA"/>
              </a:solidFill>
              <a:latin typeface="Montserrat"/>
            </a:endParaRP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La audición se desarrolla tempranamente, tanto que es capaz de percibir sonido </a:t>
            </a:r>
            <a:r>
              <a:rPr lang="es-MX" dirty="0" err="1">
                <a:solidFill>
                  <a:srgbClr val="515151"/>
                </a:solidFill>
                <a:latin typeface="Montserrat"/>
              </a:rPr>
              <a:t>intraútero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.</a:t>
            </a: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El recién nacido se queda quieto al oír voces, se tranquiliza con la voz de su madre y se alarma con los ruidos fuertes. Hacia las 6 semanas responde a la voz de la madre, aunque no pueda verla.</a:t>
            </a:r>
            <a:endParaRPr lang="es-MX" b="0" i="0" dirty="0">
              <a:solidFill>
                <a:srgbClr val="515151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860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1217" y="1339403"/>
            <a:ext cx="112046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dirty="0" smtClean="0">
                <a:solidFill>
                  <a:srgbClr val="278EBA"/>
                </a:solidFill>
                <a:latin typeface="Montserrat"/>
              </a:rPr>
              <a:t>Visión</a:t>
            </a:r>
          </a:p>
          <a:p>
            <a:pPr fontAlgn="base"/>
            <a:endParaRPr lang="es-MX" dirty="0">
              <a:solidFill>
                <a:srgbClr val="278EBA"/>
              </a:solidFill>
              <a:latin typeface="Montserrat"/>
            </a:endParaRPr>
          </a:p>
          <a:p>
            <a:pPr fontAlgn="base"/>
            <a:endParaRPr lang="es-MX" dirty="0">
              <a:solidFill>
                <a:srgbClr val="278EBA"/>
              </a:solidFill>
              <a:latin typeface="Montserrat"/>
            </a:endParaRP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El ojo del recién nacido tiene una correcta anatomía, pero su capacidad funcional es inmadura. </a:t>
            </a:r>
            <a:endParaRPr lang="es-MX" dirty="0" smtClean="0">
              <a:solidFill>
                <a:srgbClr val="515151"/>
              </a:solidFill>
              <a:latin typeface="Montserrat"/>
            </a:endParaRPr>
          </a:p>
          <a:p>
            <a:pPr fontAlgn="base"/>
            <a:endParaRPr lang="es-MX" b="1" dirty="0">
              <a:solidFill>
                <a:srgbClr val="515151"/>
              </a:solidFill>
              <a:latin typeface="Montserrat"/>
            </a:endParaRPr>
          </a:p>
          <a:p>
            <a:pPr fontAlgn="base"/>
            <a:r>
              <a:rPr lang="es-MX" b="1" dirty="0" smtClean="0">
                <a:solidFill>
                  <a:srgbClr val="515151"/>
                </a:solidFill>
                <a:latin typeface="Montserrat"/>
              </a:rPr>
              <a:t>Necesita 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recibir estímulos para que su sistema visual madure adecuadamente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. </a:t>
            </a:r>
            <a:endParaRPr lang="es-MX" dirty="0" smtClean="0">
              <a:solidFill>
                <a:srgbClr val="515151"/>
              </a:solidFill>
              <a:latin typeface="Montserrat"/>
            </a:endParaRPr>
          </a:p>
          <a:p>
            <a:pPr fontAlgn="base"/>
            <a:endParaRPr lang="es-MX" dirty="0">
              <a:solidFill>
                <a:srgbClr val="515151"/>
              </a:solidFill>
              <a:latin typeface="Montserrat"/>
            </a:endParaRPr>
          </a:p>
          <a:p>
            <a:pPr fontAlgn="base"/>
            <a:r>
              <a:rPr lang="es-MX" dirty="0" smtClean="0">
                <a:solidFill>
                  <a:srgbClr val="515151"/>
                </a:solidFill>
                <a:latin typeface="Montserrat"/>
              </a:rPr>
              <a:t>El 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recién nacido es capaz de distinguir entre la luz y la oscuridad. Al mes es capaz de fijar la mirada y seguir un objeto en un ángulo de 90º, y a las 6 semanas debe ser capaz de establecer contacto visual con la madre y reaccionar a expresiones faciales. La percepción de los colores se inicia hacia los 2-3 meses. A los 6-7 meses el niño no solo reconoce las caras, sino que es capaz de distinguir diferentes expresiones faciales.</a:t>
            </a: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El cambio del color del iris se produce en los primeros 6 meses, pero puede retrasarse hasta los 12 meses.</a:t>
            </a:r>
            <a:endParaRPr lang="es-MX" b="0" i="0" dirty="0">
              <a:solidFill>
                <a:srgbClr val="515151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645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3944" y="1300766"/>
            <a:ext cx="10522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dirty="0" smtClean="0">
                <a:solidFill>
                  <a:srgbClr val="278EBA"/>
                </a:solidFill>
                <a:latin typeface="Montserrat"/>
              </a:rPr>
              <a:t>Lenguaje</a:t>
            </a:r>
          </a:p>
          <a:p>
            <a:pPr fontAlgn="base"/>
            <a:endParaRPr lang="es-MX" dirty="0">
              <a:solidFill>
                <a:srgbClr val="278EBA"/>
              </a:solidFill>
              <a:latin typeface="Montserrat"/>
            </a:endParaRPr>
          </a:p>
          <a:p>
            <a:pPr fontAlgn="base"/>
            <a:endParaRPr lang="es-MX" dirty="0">
              <a:solidFill>
                <a:srgbClr val="278EBA"/>
              </a:solidFill>
              <a:latin typeface="Montserrat"/>
            </a:endParaRP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El lactante tiene un gran interés social y comunicativo con otros seres humanos. </a:t>
            </a:r>
            <a:endParaRPr lang="es-MX" dirty="0" smtClean="0">
              <a:solidFill>
                <a:srgbClr val="515151"/>
              </a:solidFill>
              <a:latin typeface="Montserrat"/>
            </a:endParaRPr>
          </a:p>
          <a:p>
            <a:pPr fontAlgn="base"/>
            <a:endParaRPr lang="es-MX" dirty="0">
              <a:solidFill>
                <a:srgbClr val="515151"/>
              </a:solidFill>
              <a:latin typeface="Montserrat"/>
            </a:endParaRPr>
          </a:p>
          <a:p>
            <a:pPr fontAlgn="base"/>
            <a:r>
              <a:rPr lang="es-MX" dirty="0" smtClean="0">
                <a:solidFill>
                  <a:srgbClr val="515151"/>
                </a:solidFill>
                <a:latin typeface="Montserrat"/>
              </a:rPr>
              <a:t>Se 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comunica de forma precoz a través de expresiones faciales y sonidos básicos (gorgoritos a los 3-4 meses: “</a:t>
            </a:r>
            <a:r>
              <a:rPr lang="es-MX" dirty="0" err="1">
                <a:solidFill>
                  <a:srgbClr val="515151"/>
                </a:solidFill>
                <a:latin typeface="Montserrat"/>
              </a:rPr>
              <a:t>aa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, </a:t>
            </a:r>
            <a:r>
              <a:rPr lang="es-MX" dirty="0" err="1">
                <a:solidFill>
                  <a:srgbClr val="515151"/>
                </a:solidFill>
                <a:latin typeface="Montserrat"/>
              </a:rPr>
              <a:t>aa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”). A los 7-8 meses pronuncia bisílabos como papá y mamá de forma inespecífica. A los 12-13 meses hace uso adecuado de papá y mamá y entiende el no. A los 18 meses es capaz de decir unas 10 palabras.</a:t>
            </a: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Es importante saber que existe una gran variación en la adquisición del lenguaje. El mayor desarrollo del habla ocurre en torno a los 2 años.</a:t>
            </a:r>
            <a:endParaRPr lang="es-MX" b="0" i="0" dirty="0">
              <a:solidFill>
                <a:srgbClr val="515151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572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6821" y="1066567"/>
            <a:ext cx="110758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dirty="0">
                <a:solidFill>
                  <a:srgbClr val="278EBA"/>
                </a:solidFill>
                <a:latin typeface="Montserrat"/>
              </a:rPr>
              <a:t>Desarrollo social, emocional y </a:t>
            </a:r>
            <a:r>
              <a:rPr lang="es-MX" dirty="0" smtClean="0">
                <a:solidFill>
                  <a:srgbClr val="278EBA"/>
                </a:solidFill>
                <a:latin typeface="Montserrat"/>
              </a:rPr>
              <a:t>conductual</a:t>
            </a:r>
          </a:p>
          <a:p>
            <a:pPr fontAlgn="base"/>
            <a:endParaRPr lang="es-MX" dirty="0">
              <a:solidFill>
                <a:srgbClr val="278EBA"/>
              </a:solidFill>
              <a:latin typeface="Montserrat"/>
            </a:endParaRP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La sonrisa social (voluntaria) a las 6 semanas es un hito muy importante y muy constante. Significa que el bebé sonríe en respuesta a alguien que le sonríe directamente.</a:t>
            </a: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Durante los siguientes meses, el lactante muestra cada vez mayor respuesta social. Por eso,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en esta etapa es muy importante el inicio de los “juegos”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(cantando, mostrando cuentos, conversando…). A los 8 meses muestra ansiedad y disgusto cuando se separa de la madre y a los 10 meses dice adiós con la mano. A los 12 meses empieza un primer esbozo de su personalidad y carácter y comienza a responder a su nombre pudiendo integrarse más en su entorno.</a:t>
            </a: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A los 18-24 meses disfruta con el juego simbólico y emplea juguetes pequeños, muñecas, cucharilla… como si fuera su equivalente real.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Es bueno que compartamos tiempo de juego con él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, ya que al niño le encanta que le animemos y le digamos lo bien que lo hace.</a:t>
            </a:r>
          </a:p>
          <a:p>
            <a:pPr fontAlgn="base"/>
            <a:r>
              <a:rPr lang="es-MX" dirty="0">
                <a:solidFill>
                  <a:srgbClr val="515151"/>
                </a:solidFill>
                <a:latin typeface="Montserrat"/>
              </a:rPr>
              <a:t>Una vez conseguida la movilidad,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el niño comienza a explorar el entorno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 y </a:t>
            </a:r>
            <a:r>
              <a:rPr lang="es-MX" b="1" dirty="0">
                <a:solidFill>
                  <a:srgbClr val="515151"/>
                </a:solidFill>
                <a:latin typeface="Montserrat"/>
              </a:rPr>
              <a:t>requiere atención y supervisión constante</a:t>
            </a:r>
            <a:r>
              <a:rPr lang="es-MX" dirty="0">
                <a:solidFill>
                  <a:srgbClr val="515151"/>
                </a:solidFill>
                <a:latin typeface="Montserrat"/>
              </a:rPr>
              <a:t>. En esta etapa mostrará mayor independencia y comenzará con conductas desafiantes, por lo que habrá que imponer control y disciplina, a la vez que se permite que aprenda de sus propias experiencias.</a:t>
            </a:r>
            <a:endParaRPr lang="es-MX" b="0" i="0" dirty="0">
              <a:solidFill>
                <a:srgbClr val="515151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61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386</Words>
  <Application>Microsoft Office PowerPoint</Application>
  <PresentationFormat>Panorámica</PresentationFormat>
  <Paragraphs>54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Algerian</vt:lpstr>
      <vt:lpstr>Arial</vt:lpstr>
      <vt:lpstr>Baskerville Old Face</vt:lpstr>
      <vt:lpstr>Calibri</vt:lpstr>
      <vt:lpstr>Calibri Light</vt:lpstr>
      <vt:lpstr>Montserrat</vt:lpstr>
      <vt:lpstr>Tema de Office</vt:lpstr>
      <vt:lpstr>DESARROLLO DE LA INFANCIA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Vermaris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lizbeth quezada</dc:creator>
  <cp:lastModifiedBy>Yaris</cp:lastModifiedBy>
  <cp:revision>226</cp:revision>
  <dcterms:created xsi:type="dcterms:W3CDTF">2020-05-14T14:52:52Z</dcterms:created>
  <dcterms:modified xsi:type="dcterms:W3CDTF">2022-11-07T20:25:10Z</dcterms:modified>
</cp:coreProperties>
</file>