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81" r:id="rId4"/>
    <p:sldId id="282" r:id="rId5"/>
    <p:sldId id="283" r:id="rId6"/>
    <p:sldId id="284" r:id="rId7"/>
    <p:sldId id="285" r:id="rId8"/>
    <p:sldId id="286" r:id="rId9"/>
    <p:sldId id="287" r:id="rId10"/>
    <p:sldId id="273"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0099"/>
    <a:srgbClr val="0000CC"/>
    <a:srgbClr val="6600CC"/>
    <a:srgbClr val="66FF33"/>
    <a:srgbClr val="FF0066"/>
    <a:srgbClr val="0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5556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9346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8075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402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9442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593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093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36670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77291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6654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12/10/2022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405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8AD51-2261-43B7-BFA8-86C8A12BBA42}" type="datetimeFigureOut">
              <a:rPr lang="es-MX" smtClean="0"/>
              <a:t>12/10/2022</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15513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84946" y="1732114"/>
            <a:ext cx="9144000" cy="1240669"/>
          </a:xfrm>
        </p:spPr>
        <p:txBody>
          <a:bodyPr>
            <a:noAutofit/>
          </a:bodyPr>
          <a:lstStyle/>
          <a:p>
            <a:r>
              <a:rPr lang="es-ES" sz="6600" dirty="0" smtClean="0">
                <a:solidFill>
                  <a:schemeClr val="bg1"/>
                </a:solidFill>
                <a:latin typeface="Baskerville Old Face" panose="02020602080505020303" pitchFamily="18" charset="0"/>
              </a:rPr>
              <a:t>FUNDAMENTOS DE DIDÁCTICA</a:t>
            </a:r>
            <a:endParaRPr lang="es-MX" sz="6600" dirty="0">
              <a:solidFill>
                <a:schemeClr val="bg1"/>
              </a:solidFill>
              <a:latin typeface="Baskerville Old Face" panose="02020602080505020303" pitchFamily="18" charset="0"/>
            </a:endParaRPr>
          </a:p>
        </p:txBody>
      </p:sp>
      <p:sp>
        <p:nvSpPr>
          <p:cNvPr id="3" name="Rectángulo 2"/>
          <p:cNvSpPr/>
          <p:nvPr/>
        </p:nvSpPr>
        <p:spPr>
          <a:xfrm>
            <a:off x="1169867" y="4891138"/>
            <a:ext cx="9068509" cy="1754326"/>
          </a:xfrm>
          <a:prstGeom prst="rect">
            <a:avLst/>
          </a:prstGeom>
          <a:noFill/>
        </p:spPr>
        <p:txBody>
          <a:bodyPr wrap="none" lIns="91440" tIns="45720" rIns="91440" bIns="45720">
            <a:spAutoFit/>
          </a:bodyPr>
          <a:lstStyle/>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MTRA: DEYANIRA LIZBETH </a:t>
            </a:r>
          </a:p>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QUEZADA GUTIÉRREZ</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endParaRPr>
          </a:p>
        </p:txBody>
      </p:sp>
    </p:spTree>
    <p:extLst>
      <p:ext uri="{BB962C8B-B14F-4D97-AF65-F5344CB8AC3E}">
        <p14:creationId xmlns:p14="http://schemas.microsoft.com/office/powerpoint/2010/main" val="423615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38981" y="211256"/>
            <a:ext cx="403828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rPr>
              <a:t>ACTIVIDAD</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endParaRPr>
          </a:p>
        </p:txBody>
      </p:sp>
      <p:sp>
        <p:nvSpPr>
          <p:cNvPr id="5" name="Marcador de contenido 1"/>
          <p:cNvSpPr>
            <a:spLocks noGrp="1"/>
          </p:cNvSpPr>
          <p:nvPr>
            <p:ph idx="1"/>
          </p:nvPr>
        </p:nvSpPr>
        <p:spPr>
          <a:xfrm>
            <a:off x="120464" y="1290734"/>
            <a:ext cx="11422352" cy="422156"/>
          </a:xfrm>
        </p:spPr>
        <p:txBody>
          <a:bodyPr>
            <a:noAutofit/>
          </a:bodyPr>
          <a:lstStyle/>
          <a:p>
            <a:pPr>
              <a:buClr>
                <a:srgbClr val="002060"/>
              </a:buClr>
              <a:buFont typeface="Wingdings" panose="05000000000000000000" pitchFamily="2" charset="2"/>
              <a:buChar char="Ø"/>
            </a:pPr>
            <a:r>
              <a:rPr lang="es-MX" sz="1800" b="1" dirty="0" smtClean="0">
                <a:solidFill>
                  <a:srgbClr val="00B050"/>
                </a:solidFill>
                <a:latin typeface="Bookman Old Style" panose="02050604050505020204" pitchFamily="18" charset="0"/>
              </a:rPr>
              <a:t>Realiza </a:t>
            </a:r>
            <a:r>
              <a:rPr lang="es-MX" sz="1800" b="1" dirty="0" smtClean="0">
                <a:solidFill>
                  <a:srgbClr val="00B050"/>
                </a:solidFill>
                <a:latin typeface="Bookman Old Style" panose="02050604050505020204" pitchFamily="18" charset="0"/>
              </a:rPr>
              <a:t>una infografía sobre la filosofía educativa</a:t>
            </a:r>
            <a:endParaRPr lang="es-MX" sz="1800" b="1" dirty="0">
              <a:solidFill>
                <a:srgbClr val="00B050"/>
              </a:solidFill>
              <a:latin typeface="Bookman Old Style" panose="02050604050505020204" pitchFamily="18" charset="0"/>
            </a:endParaRPr>
          </a:p>
          <a:p>
            <a:pPr marL="0" indent="0">
              <a:buClr>
                <a:srgbClr val="002060"/>
              </a:buClr>
              <a:buNone/>
            </a:pPr>
            <a:endParaRPr lang="es-MX" sz="1800" b="1" dirty="0">
              <a:solidFill>
                <a:schemeClr val="accent2">
                  <a:lumMod val="75000"/>
                </a:schemeClr>
              </a:solidFill>
              <a:latin typeface="Bookman Old Style" panose="02050604050505020204" pitchFamily="18" charset="0"/>
            </a:endParaRPr>
          </a:p>
        </p:txBody>
      </p:sp>
      <p:pic>
        <p:nvPicPr>
          <p:cNvPr id="6" name="Imagen 5"/>
          <p:cNvPicPr>
            <a:picLocks noChangeAspect="1"/>
          </p:cNvPicPr>
          <p:nvPr/>
        </p:nvPicPr>
        <p:blipFill>
          <a:blip r:embed="rId2"/>
          <a:stretch>
            <a:fillRect/>
          </a:stretch>
        </p:blipFill>
        <p:spPr>
          <a:xfrm>
            <a:off x="2780330" y="2220331"/>
            <a:ext cx="5449269" cy="4193382"/>
          </a:xfrm>
          <a:prstGeom prst="rect">
            <a:avLst/>
          </a:prstGeom>
        </p:spPr>
      </p:pic>
    </p:spTree>
    <p:extLst>
      <p:ext uri="{BB962C8B-B14F-4D97-AF65-F5344CB8AC3E}">
        <p14:creationId xmlns:p14="http://schemas.microsoft.com/office/powerpoint/2010/main" val="12044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El papel de la filosofia en la educacion_1080pFH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436439" cy="6432997"/>
          </a:xfrm>
          <a:prstGeom prst="rect">
            <a:avLst/>
          </a:prstGeom>
        </p:spPr>
      </p:pic>
    </p:spTree>
    <p:extLst>
      <p:ext uri="{BB962C8B-B14F-4D97-AF65-F5344CB8AC3E}">
        <p14:creationId xmlns:p14="http://schemas.microsoft.com/office/powerpoint/2010/main" val="727566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4851" y="772732"/>
            <a:ext cx="8809149" cy="2708434"/>
          </a:xfrm>
          <a:prstGeom prst="rect">
            <a:avLst/>
          </a:prstGeom>
        </p:spPr>
        <p:txBody>
          <a:bodyPr wrap="square">
            <a:spAutoFit/>
          </a:bodyPr>
          <a:lstStyle/>
          <a:p>
            <a:r>
              <a:rPr lang="es-MX" sz="2000" dirty="0">
                <a:solidFill>
                  <a:srgbClr val="000000"/>
                </a:solidFill>
                <a:latin typeface="Times New Roman" panose="02020603050405020304" pitchFamily="18" charset="0"/>
              </a:rPr>
              <a:t>Filosofía Educativa: </a:t>
            </a:r>
            <a:endParaRPr lang="es-MX" sz="2000" dirty="0" smtClean="0">
              <a:solidFill>
                <a:srgbClr val="000000"/>
              </a:solidFill>
              <a:latin typeface="Times New Roman" panose="02020603050405020304" pitchFamily="18" charset="0"/>
            </a:endParaRPr>
          </a:p>
          <a:p>
            <a:endParaRPr lang="es-MX" sz="2000" dirty="0">
              <a:solidFill>
                <a:srgbClr val="000000"/>
              </a:solidFill>
              <a:latin typeface="Times New Roman" panose="02020603050405020304" pitchFamily="18" charset="0"/>
            </a:endParaRPr>
          </a:p>
          <a:p>
            <a:endParaRPr lang="es-MX" sz="2000" dirty="0" smtClean="0">
              <a:solidFill>
                <a:srgbClr val="000000"/>
              </a:solidFill>
              <a:latin typeface="Times New Roman" panose="02020603050405020304" pitchFamily="18" charset="0"/>
            </a:endParaRPr>
          </a:p>
          <a:p>
            <a:endParaRPr lang="es-MX" sz="2000"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Hoy día, es de suma importancia para filósofos de la educación, maestros y administradores escolares, ya que, analiza las cuestiones y problemas de la educación, sobre la base de los problemas existentes y planteando nuevas alternativas de solución, la educación de las generaciones presentes y futuras, garantiza el bienestar mundial y la evolución del ser humano sobre la </a:t>
            </a:r>
            <a:r>
              <a:rPr lang="es-MX" dirty="0" smtClean="0">
                <a:solidFill>
                  <a:srgbClr val="000000"/>
                </a:solidFill>
                <a:latin typeface="Times New Roman" panose="02020603050405020304" pitchFamily="18" charset="0"/>
              </a:rPr>
              <a:t>tierra.</a:t>
            </a:r>
          </a:p>
        </p:txBody>
      </p:sp>
      <p:sp>
        <p:nvSpPr>
          <p:cNvPr id="5" name="Rectángulo 4"/>
          <p:cNvSpPr/>
          <p:nvPr/>
        </p:nvSpPr>
        <p:spPr>
          <a:xfrm>
            <a:off x="3331334" y="4061834"/>
            <a:ext cx="7641465" cy="1477328"/>
          </a:xfrm>
          <a:prstGeom prst="rect">
            <a:avLst/>
          </a:prstGeom>
        </p:spPr>
        <p:txBody>
          <a:bodyPr wrap="square">
            <a:spAutoFit/>
          </a:bodyPr>
          <a:lstStyle/>
          <a:p>
            <a:r>
              <a:rPr lang="es-MX" dirty="0">
                <a:solidFill>
                  <a:srgbClr val="000000"/>
                </a:solidFill>
                <a:latin typeface="Times New Roman" panose="02020603050405020304" pitchFamily="18" charset="0"/>
              </a:rPr>
              <a:t>Dado que, de la educación dependen grandes consecuencias de tipo social, ambiental, salud y de progreso, por lo que se debería prestar más atención a sus funciones, tareas y problemas a nivel general. Si educar significa tratar de realizar al hombre en su auténtica naturaleza, en la integridad de sus verdaderas posibilidades, toda pedagogía supone una visión filosófica del hombre. </a:t>
            </a:r>
            <a:endParaRPr lang="es-MX" dirty="0"/>
          </a:p>
        </p:txBody>
      </p:sp>
    </p:spTree>
    <p:extLst>
      <p:ext uri="{BB962C8B-B14F-4D97-AF65-F5344CB8AC3E}">
        <p14:creationId xmlns:p14="http://schemas.microsoft.com/office/powerpoint/2010/main" val="190902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9194" y="336464"/>
            <a:ext cx="7293735" cy="1754326"/>
          </a:xfrm>
          <a:prstGeom prst="rect">
            <a:avLst/>
          </a:prstGeom>
        </p:spPr>
        <p:txBody>
          <a:bodyPr wrap="square">
            <a:spAutoFit/>
          </a:bodyPr>
          <a:lstStyle/>
          <a:p>
            <a:r>
              <a:rPr lang="es-MX" dirty="0">
                <a:solidFill>
                  <a:srgbClr val="000000"/>
                </a:solidFill>
                <a:latin typeface="Times New Roman" panose="02020603050405020304" pitchFamily="18" charset="0"/>
              </a:rPr>
              <a:t>Por otro lado, el aporte de la filosofía de la educación a la pedagogía se manifiesta en varias direcciones, las cuales responden a </a:t>
            </a:r>
            <a:r>
              <a:rPr lang="es-MX" dirty="0" smtClean="0">
                <a:latin typeface="Calibri" panose="020F0502020204030204" pitchFamily="34" charset="0"/>
              </a:rPr>
              <a:t>su </a:t>
            </a:r>
            <a:r>
              <a:rPr lang="es-MX" dirty="0">
                <a:latin typeface="Calibri" panose="020F0502020204030204" pitchFamily="34" charset="0"/>
              </a:rPr>
              <a:t>vez a los distintos problemas, funciones y tareas que la disciplina aborda, de esta forma aporta una teoría de los fines y valores de la educación, una concepción del hombre que incluye un modelo de hombre a formar y un modelo de los agentes o sujetos que participan en el proceso educativo. </a:t>
            </a:r>
            <a:endParaRPr lang="es-MX" dirty="0"/>
          </a:p>
        </p:txBody>
      </p:sp>
      <p:sp>
        <p:nvSpPr>
          <p:cNvPr id="3" name="Rectángulo 2"/>
          <p:cNvSpPr/>
          <p:nvPr/>
        </p:nvSpPr>
        <p:spPr>
          <a:xfrm>
            <a:off x="3022241" y="2947708"/>
            <a:ext cx="8736169" cy="2308324"/>
          </a:xfrm>
          <a:prstGeom prst="rect">
            <a:avLst/>
          </a:prstGeom>
        </p:spPr>
        <p:txBody>
          <a:bodyPr wrap="square">
            <a:spAutoFit/>
          </a:bodyPr>
          <a:lstStyle/>
          <a:p>
            <a:r>
              <a:rPr lang="es-MX" dirty="0">
                <a:solidFill>
                  <a:srgbClr val="000000"/>
                </a:solidFill>
                <a:latin typeface="Times New Roman" panose="02020603050405020304" pitchFamily="18" charset="0"/>
              </a:rPr>
              <a:t>En efecto, el paradigma de educación y un modelo de escuela que relaciona dos tendencias: la humanística y la científica, con rasgos diferenciados que se integran en un modelo de escuela científica, democrática, moderna, humanista y formadora de valores. </a:t>
            </a:r>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De esta forma, la filosofía de la educación con sus tareas conduce a reflexiones educativas en los planos metodológicos, axiológico, epistemológico, en un sentido integrador que tiene como núcleo al hombre en su proceso de formación. </a:t>
            </a:r>
            <a:endParaRPr lang="es-MX" dirty="0"/>
          </a:p>
        </p:txBody>
      </p:sp>
    </p:spTree>
    <p:extLst>
      <p:ext uri="{BB962C8B-B14F-4D97-AF65-F5344CB8AC3E}">
        <p14:creationId xmlns:p14="http://schemas.microsoft.com/office/powerpoint/2010/main" val="35719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7678" y="417112"/>
            <a:ext cx="9122535" cy="2031325"/>
          </a:xfrm>
          <a:prstGeom prst="rect">
            <a:avLst/>
          </a:prstGeom>
        </p:spPr>
        <p:txBody>
          <a:bodyPr wrap="square">
            <a:spAutoFit/>
          </a:bodyPr>
          <a:lstStyle/>
          <a:p>
            <a:r>
              <a:rPr lang="es-MX" b="1" dirty="0">
                <a:solidFill>
                  <a:srgbClr val="000000"/>
                </a:solidFill>
                <a:latin typeface="Times New Roman" panose="02020603050405020304" pitchFamily="18" charset="0"/>
              </a:rPr>
              <a:t>Funciones: </a:t>
            </a:r>
            <a:endParaRPr lang="es-MX" b="1" dirty="0" smtClean="0">
              <a:solidFill>
                <a:srgbClr val="000000"/>
              </a:solidFill>
              <a:latin typeface="Times New Roman" panose="02020603050405020304" pitchFamily="18" charset="0"/>
            </a:endParaRPr>
          </a:p>
          <a:p>
            <a:endParaRPr lang="es-MX" b="1" dirty="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Es así, como las funciones y tareas en la filosofía de la educación, sustentan el origen del modelo educacional sobre la base método dialéctico, tienen su vigencia en el marco de la Educación Superior, que se gesta actualmente y en todos los procesos formativos que en ella se desarrollan, encaminados a la formación del hombre, en toda su complejidad. </a:t>
            </a:r>
            <a:endParaRPr lang="es-MX" dirty="0"/>
          </a:p>
        </p:txBody>
      </p:sp>
      <p:sp>
        <p:nvSpPr>
          <p:cNvPr id="3" name="Rectángulo 2"/>
          <p:cNvSpPr/>
          <p:nvPr/>
        </p:nvSpPr>
        <p:spPr>
          <a:xfrm>
            <a:off x="2043447" y="3694476"/>
            <a:ext cx="9740721" cy="2031325"/>
          </a:xfrm>
          <a:prstGeom prst="rect">
            <a:avLst/>
          </a:prstGeom>
        </p:spPr>
        <p:txBody>
          <a:bodyPr wrap="square">
            <a:spAutoFit/>
          </a:bodyPr>
          <a:lstStyle/>
          <a:p>
            <a:r>
              <a:rPr lang="es-MX" dirty="0">
                <a:solidFill>
                  <a:srgbClr val="000000"/>
                </a:solidFill>
                <a:latin typeface="Times New Roman" panose="02020603050405020304" pitchFamily="18" charset="0"/>
              </a:rPr>
              <a:t>Por ello, la formación de profesionales competentes de alta calidad, preparados para la vida y sus exigencias en </a:t>
            </a:r>
            <a:r>
              <a:rPr lang="es-MX" dirty="0" smtClean="0">
                <a:solidFill>
                  <a:srgbClr val="000000"/>
                </a:solidFill>
                <a:latin typeface="Times New Roman" panose="02020603050405020304" pitchFamily="18" charset="0"/>
              </a:rPr>
              <a:t>las </a:t>
            </a:r>
            <a:r>
              <a:rPr lang="es-MX" dirty="0" smtClean="0">
                <a:latin typeface="Calibri" panose="020F0502020204030204" pitchFamily="34" charset="0"/>
              </a:rPr>
              <a:t>condiciones </a:t>
            </a:r>
            <a:r>
              <a:rPr lang="es-MX" dirty="0">
                <a:latin typeface="Calibri" panose="020F0502020204030204" pitchFamily="34" charset="0"/>
              </a:rPr>
              <a:t>actuales que vive el país y el mundo, es el fin de nuestra educación superior, este no sería posible sin una adecuada concepción filosófica del hombre y de la sociedad en que vive. </a:t>
            </a:r>
          </a:p>
          <a:p>
            <a:r>
              <a:rPr lang="es-MX" dirty="0">
                <a:latin typeface="Calibri" panose="020F0502020204030204" pitchFamily="34" charset="0"/>
              </a:rPr>
              <a:t>También, es una teoría universal sobre la intensa e inmensa relación entre el hombre y su mundo circundante: la realidad. Esta realidad que en momento es material y en momento es inmaterial; objetiva y subjetiva. </a:t>
            </a:r>
            <a:endParaRPr lang="es-MX" dirty="0"/>
          </a:p>
        </p:txBody>
      </p:sp>
    </p:spTree>
    <p:extLst>
      <p:ext uri="{BB962C8B-B14F-4D97-AF65-F5344CB8AC3E}">
        <p14:creationId xmlns:p14="http://schemas.microsoft.com/office/powerpoint/2010/main" val="1894401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182" y="416700"/>
            <a:ext cx="11397804" cy="5632311"/>
          </a:xfrm>
          <a:prstGeom prst="rect">
            <a:avLst/>
          </a:prstGeom>
        </p:spPr>
        <p:txBody>
          <a:bodyPr wrap="square">
            <a:spAutoFit/>
          </a:bodyPr>
          <a:lstStyle/>
          <a:p>
            <a:r>
              <a:rPr lang="es-MX" dirty="0">
                <a:solidFill>
                  <a:srgbClr val="000000"/>
                </a:solidFill>
                <a:latin typeface="Times New Roman" panose="02020603050405020304" pitchFamily="18" charset="0"/>
              </a:rPr>
              <a:t>Es una reflexión de la interrelación del hombre con el mundo natural y el mundo construido por él- la sociedad- cuando: </a:t>
            </a:r>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pPr marL="342900" indent="-342900">
              <a:buAutoNum type="alphaLcParenR"/>
            </a:pPr>
            <a:r>
              <a:rPr lang="es-MX" dirty="0" smtClean="0">
                <a:solidFill>
                  <a:srgbClr val="000000"/>
                </a:solidFill>
                <a:latin typeface="Times New Roman" panose="02020603050405020304" pitchFamily="18" charset="0"/>
              </a:rPr>
              <a:t>Reflexiona </a:t>
            </a:r>
            <a:r>
              <a:rPr lang="es-MX" dirty="0">
                <a:solidFill>
                  <a:srgbClr val="000000"/>
                </a:solidFill>
                <a:latin typeface="Times New Roman" panose="02020603050405020304" pitchFamily="18" charset="0"/>
              </a:rPr>
              <a:t>sobre: la relación del hombre con su realidad; la naturaleza, la sociedad y el </a:t>
            </a:r>
            <a:r>
              <a:rPr lang="es-MX" dirty="0" smtClean="0">
                <a:solidFill>
                  <a:srgbClr val="000000"/>
                </a:solidFill>
                <a:latin typeface="Times New Roman" panose="02020603050405020304" pitchFamily="18" charset="0"/>
              </a:rPr>
              <a:t>pensamiento.</a:t>
            </a:r>
          </a:p>
          <a:p>
            <a:r>
              <a:rPr lang="es-MX" dirty="0" smtClean="0">
                <a:solidFill>
                  <a:srgbClr val="000000"/>
                </a:solidFill>
                <a:latin typeface="Times New Roman" panose="02020603050405020304" pitchFamily="18" charset="0"/>
              </a:rPr>
              <a:t> </a:t>
            </a:r>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b) Su actividad analítica: Analiza la interrelación humana con su realidad: material e ideal; objetiva y </a:t>
            </a:r>
            <a:r>
              <a:rPr lang="es-MX" dirty="0" smtClean="0">
                <a:solidFill>
                  <a:srgbClr val="000000"/>
                </a:solidFill>
                <a:latin typeface="Times New Roman" panose="02020603050405020304" pitchFamily="18" charset="0"/>
              </a:rPr>
              <a:t>subjetiva.</a:t>
            </a:r>
          </a:p>
          <a:p>
            <a:r>
              <a:rPr lang="es-MX" dirty="0" smtClean="0">
                <a:solidFill>
                  <a:srgbClr val="000000"/>
                </a:solidFill>
                <a:latin typeface="Times New Roman" panose="02020603050405020304" pitchFamily="18" charset="0"/>
              </a:rPr>
              <a:t> </a:t>
            </a:r>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c) Su alcance: Integra lo sustancial y lo funcional en el </a:t>
            </a:r>
            <a:r>
              <a:rPr lang="es-MX" dirty="0" smtClean="0">
                <a:solidFill>
                  <a:srgbClr val="000000"/>
                </a:solidFill>
                <a:latin typeface="Times New Roman" panose="02020603050405020304" pitchFamily="18" charset="0"/>
              </a:rPr>
              <a:t>análisis.</a:t>
            </a: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d) Su método: en su abordaje utiliza el método </a:t>
            </a:r>
            <a:r>
              <a:rPr lang="es-MX" dirty="0" smtClean="0">
                <a:solidFill>
                  <a:srgbClr val="000000"/>
                </a:solidFill>
                <a:latin typeface="Times New Roman" panose="02020603050405020304" pitchFamily="18" charset="0"/>
              </a:rPr>
              <a:t>dialéctico.</a:t>
            </a:r>
          </a:p>
          <a:p>
            <a:r>
              <a:rPr lang="es-MX" dirty="0" smtClean="0">
                <a:solidFill>
                  <a:srgbClr val="000000"/>
                </a:solidFill>
                <a:latin typeface="Times New Roman" panose="02020603050405020304" pitchFamily="18" charset="0"/>
              </a:rPr>
              <a:t> </a:t>
            </a:r>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e) Sus dimensiones fundamentales son: lo ontológico, lo gnoseológico, lo lógico, lo axiológico, lo antropológico y lo </a:t>
            </a:r>
            <a:r>
              <a:rPr lang="es-MX" dirty="0" err="1" smtClean="0">
                <a:solidFill>
                  <a:srgbClr val="000000"/>
                </a:solidFill>
                <a:latin typeface="Times New Roman" panose="02020603050405020304" pitchFamily="18" charset="0"/>
              </a:rPr>
              <a:t>praxeológico</a:t>
            </a:r>
            <a:r>
              <a:rPr lang="es-MX" dirty="0" smtClean="0">
                <a:solidFill>
                  <a:srgbClr val="000000"/>
                </a:solidFill>
                <a:latin typeface="Times New Roman" panose="02020603050405020304" pitchFamily="18" charset="0"/>
              </a:rPr>
              <a:t>.</a:t>
            </a: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f) Su estructura: posee un núcleo teórico y una multivariada de disciplinas en su </a:t>
            </a:r>
            <a:r>
              <a:rPr lang="es-MX" dirty="0" smtClean="0">
                <a:solidFill>
                  <a:srgbClr val="000000"/>
                </a:solidFill>
                <a:latin typeface="Times New Roman" panose="02020603050405020304" pitchFamily="18" charset="0"/>
              </a:rPr>
              <a:t>estructura.</a:t>
            </a: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g) Sus funciones son: concientizar, racionalizar, optimizar y perfeccionar la actividad social de los </a:t>
            </a:r>
            <a:r>
              <a:rPr lang="es-MX" dirty="0" smtClean="0">
                <a:solidFill>
                  <a:srgbClr val="000000"/>
                </a:solidFill>
                <a:latin typeface="Times New Roman" panose="02020603050405020304" pitchFamily="18" charset="0"/>
              </a:rPr>
              <a:t>hombres.</a:t>
            </a:r>
          </a:p>
          <a:p>
            <a:endParaRPr lang="es-MX" dirty="0">
              <a:solidFill>
                <a:srgbClr val="000000"/>
              </a:solidFill>
              <a:latin typeface="Times New Roman" panose="02020603050405020304" pitchFamily="18" charset="0"/>
            </a:endParaRPr>
          </a:p>
          <a:p>
            <a:r>
              <a:rPr lang="es-MX" dirty="0"/>
              <a:t>h) Su finalidad general es: propiciar la superación de la enajenación a través de la promoción de la esencia y la existencia del hombre. </a:t>
            </a:r>
            <a:endParaRPr lang="es-MX" dirty="0"/>
          </a:p>
        </p:txBody>
      </p:sp>
    </p:spTree>
    <p:extLst>
      <p:ext uri="{BB962C8B-B14F-4D97-AF65-F5344CB8AC3E}">
        <p14:creationId xmlns:p14="http://schemas.microsoft.com/office/powerpoint/2010/main" val="2453322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0868" y="1315258"/>
            <a:ext cx="9779358" cy="3139321"/>
          </a:xfrm>
          <a:prstGeom prst="rect">
            <a:avLst/>
          </a:prstGeom>
        </p:spPr>
        <p:txBody>
          <a:bodyPr wrap="square">
            <a:spAutoFit/>
          </a:bodyPr>
          <a:lstStyle/>
          <a:p>
            <a:r>
              <a:rPr lang="es-MX" dirty="0">
                <a:solidFill>
                  <a:srgbClr val="000000"/>
                </a:solidFill>
                <a:latin typeface="Times New Roman" panose="02020603050405020304" pitchFamily="18" charset="0"/>
              </a:rPr>
              <a:t>Asimismo, existe una actividad humana que tiene un abordaje muy particular. Es la actividad que se encarga de las instituciones educativas especializadas, para favorecer la formación del hombre. En este sentido, existe todo un sistema educativo, sin embargo, tres son los elementos que más sobresalen: </a:t>
            </a:r>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pPr marL="285750" indent="-285750">
              <a:buFont typeface="Wingdings" panose="05000000000000000000" pitchFamily="2" charset="2"/>
              <a:buChar char="v"/>
            </a:pPr>
            <a:r>
              <a:rPr lang="es-MX" dirty="0" smtClean="0">
                <a:solidFill>
                  <a:srgbClr val="000000"/>
                </a:solidFill>
                <a:latin typeface="Times New Roman" panose="02020603050405020304" pitchFamily="18" charset="0"/>
              </a:rPr>
              <a:t>El educando </a:t>
            </a:r>
          </a:p>
          <a:p>
            <a:pPr marL="285750" indent="-285750">
              <a:buFont typeface="Wingdings" panose="05000000000000000000" pitchFamily="2" charset="2"/>
              <a:buChar char="v"/>
            </a:pPr>
            <a:r>
              <a:rPr lang="es-MX" dirty="0" smtClean="0">
                <a:solidFill>
                  <a:srgbClr val="000000"/>
                </a:solidFill>
                <a:latin typeface="Times New Roman" panose="02020603050405020304" pitchFamily="18" charset="0"/>
              </a:rPr>
              <a:t>El </a:t>
            </a:r>
            <a:r>
              <a:rPr lang="es-MX" dirty="0">
                <a:solidFill>
                  <a:srgbClr val="000000"/>
                </a:solidFill>
                <a:latin typeface="Times New Roman" panose="02020603050405020304" pitchFamily="18" charset="0"/>
              </a:rPr>
              <a:t>maestro </a:t>
            </a:r>
            <a:endParaRPr lang="es-MX" dirty="0" smtClean="0">
              <a:solidFill>
                <a:srgbClr val="000000"/>
              </a:solidFill>
              <a:latin typeface="Times New Roman" panose="02020603050405020304" pitchFamily="18" charset="0"/>
            </a:endParaRPr>
          </a:p>
          <a:p>
            <a:pPr marL="285750" indent="-285750">
              <a:buFont typeface="Wingdings" panose="05000000000000000000" pitchFamily="2" charset="2"/>
              <a:buChar char="v"/>
            </a:pPr>
            <a:r>
              <a:rPr lang="es-MX" dirty="0" smtClean="0">
                <a:solidFill>
                  <a:srgbClr val="000000"/>
                </a:solidFill>
                <a:latin typeface="Times New Roman" panose="02020603050405020304" pitchFamily="18" charset="0"/>
              </a:rPr>
              <a:t>El </a:t>
            </a:r>
            <a:r>
              <a:rPr lang="es-MX" dirty="0">
                <a:solidFill>
                  <a:srgbClr val="000000"/>
                </a:solidFill>
                <a:latin typeface="Times New Roman" panose="02020603050405020304" pitchFamily="18" charset="0"/>
              </a:rPr>
              <a:t>contenido. </a:t>
            </a:r>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dirty="0" smtClean="0">
                <a:solidFill>
                  <a:srgbClr val="000000"/>
                </a:solidFill>
                <a:latin typeface="Times New Roman" panose="02020603050405020304" pitchFamily="18" charset="0"/>
              </a:rPr>
              <a:t>Entre </a:t>
            </a:r>
            <a:r>
              <a:rPr lang="es-MX" dirty="0">
                <a:solidFill>
                  <a:srgbClr val="000000"/>
                </a:solidFill>
                <a:latin typeface="Times New Roman" panose="02020603050405020304" pitchFamily="18" charset="0"/>
              </a:rPr>
              <a:t>estos componentes existe una interacción permanente. Si bien, lo clásico es que la misma se realice en el salón de clase, en los últimos tiempos el espacio ha llegado a tener características fantásticas. </a:t>
            </a:r>
            <a:endParaRPr lang="es-MX" dirty="0"/>
          </a:p>
        </p:txBody>
      </p:sp>
    </p:spTree>
    <p:extLst>
      <p:ext uri="{BB962C8B-B14F-4D97-AF65-F5344CB8AC3E}">
        <p14:creationId xmlns:p14="http://schemas.microsoft.com/office/powerpoint/2010/main" val="3051502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7576" y="265323"/>
            <a:ext cx="11217499" cy="3139321"/>
          </a:xfrm>
          <a:prstGeom prst="rect">
            <a:avLst/>
          </a:prstGeom>
        </p:spPr>
        <p:txBody>
          <a:bodyPr wrap="square">
            <a:spAutoFit/>
          </a:bodyPr>
          <a:lstStyle/>
          <a:p>
            <a:r>
              <a:rPr lang="es-MX" b="1" dirty="0">
                <a:solidFill>
                  <a:srgbClr val="000000"/>
                </a:solidFill>
                <a:latin typeface="Times New Roman" panose="02020603050405020304" pitchFamily="18" charset="0"/>
              </a:rPr>
              <a:t>Sociología Educativa o educacional: </a:t>
            </a:r>
            <a:endParaRPr lang="es-MX" b="1" dirty="0" smtClean="0">
              <a:solidFill>
                <a:srgbClr val="000000"/>
              </a:solidFill>
              <a:latin typeface="Times New Roman" panose="02020603050405020304" pitchFamily="18" charset="0"/>
            </a:endParaRPr>
          </a:p>
          <a:p>
            <a:endParaRPr lang="es-MX" b="1" dirty="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Dado que, es el estudio sociológico de la educación hecho con fines pedagógicos, es decir, aplicado a la educación para resolver sus problemas y aumentar su eficacia. Perfecciona la conducta del hombre como ser social y a su vez la mejora de la sociedad. </a:t>
            </a:r>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dirty="0">
                <a:solidFill>
                  <a:srgbClr val="000000"/>
                </a:solidFill>
                <a:latin typeface="Times New Roman" panose="02020603050405020304" pitchFamily="18" charset="0"/>
              </a:rPr>
              <a:t>Por ello, la Sociología de la educación no es Pedagogía sino Sociología; no es una Sociología “aplicada” sino, una Sociología especial, esto es, una de las varias ramas (como la Sociología de la familia, la Sociología del trabajo, la Sociología de la religión) </a:t>
            </a:r>
            <a:r>
              <a:rPr lang="es-MX" dirty="0" smtClean="0">
                <a:solidFill>
                  <a:srgbClr val="000000"/>
                </a:solidFill>
                <a:latin typeface="Times New Roman" panose="02020603050405020304" pitchFamily="18" charset="0"/>
              </a:rPr>
              <a:t>que </a:t>
            </a:r>
            <a:r>
              <a:rPr lang="es-MX" dirty="0" smtClean="0">
                <a:latin typeface="Times New Roman" panose="02020603050405020304" pitchFamily="18" charset="0"/>
              </a:rPr>
              <a:t>existen </a:t>
            </a:r>
            <a:r>
              <a:rPr lang="es-MX" dirty="0">
                <a:latin typeface="Times New Roman" panose="02020603050405020304" pitchFamily="18" charset="0"/>
              </a:rPr>
              <a:t>como complemento y especificaciones de la Sociología General como el estudio de las relaciones entre educación y sociedad. </a:t>
            </a:r>
            <a:endParaRPr lang="es-MX" dirty="0"/>
          </a:p>
        </p:txBody>
      </p:sp>
      <p:sp>
        <p:nvSpPr>
          <p:cNvPr id="3" name="Rectángulo 2"/>
          <p:cNvSpPr/>
          <p:nvPr/>
        </p:nvSpPr>
        <p:spPr>
          <a:xfrm>
            <a:off x="2266683" y="3726983"/>
            <a:ext cx="9208392" cy="1477328"/>
          </a:xfrm>
          <a:prstGeom prst="rect">
            <a:avLst/>
          </a:prstGeom>
        </p:spPr>
        <p:txBody>
          <a:bodyPr wrap="square">
            <a:spAutoFit/>
          </a:bodyPr>
          <a:lstStyle/>
          <a:p>
            <a:r>
              <a:rPr lang="es-MX" dirty="0">
                <a:solidFill>
                  <a:srgbClr val="000000"/>
                </a:solidFill>
                <a:latin typeface="Times New Roman" panose="02020603050405020304" pitchFamily="18" charset="0"/>
              </a:rPr>
              <a:t>De ahí, se considera la educación como fenómeno social y como tal, la analiza y describe sus dimensiones sociales, también, se ocupa del origen social de la educación, de sus manifestaciones sociales, contenido social, instituciones, desarrollo social, condicionamientos sociales, repercusiones sociales, funciones sociales, objetivos sociales, posibilidades sociales y de sus agentes sociales. </a:t>
            </a:r>
            <a:endParaRPr lang="es-MX" dirty="0"/>
          </a:p>
        </p:txBody>
      </p:sp>
    </p:spTree>
    <p:extLst>
      <p:ext uri="{BB962C8B-B14F-4D97-AF65-F5344CB8AC3E}">
        <p14:creationId xmlns:p14="http://schemas.microsoft.com/office/powerpoint/2010/main" val="113784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0405" y="719868"/>
            <a:ext cx="10706637" cy="923330"/>
          </a:xfrm>
          <a:prstGeom prst="rect">
            <a:avLst/>
          </a:prstGeom>
        </p:spPr>
        <p:txBody>
          <a:bodyPr wrap="square">
            <a:spAutoFit/>
          </a:bodyPr>
          <a:lstStyle/>
          <a:p>
            <a:r>
              <a:rPr lang="es-MX" dirty="0">
                <a:solidFill>
                  <a:srgbClr val="000000"/>
                </a:solidFill>
                <a:latin typeface="Times New Roman" panose="02020603050405020304" pitchFamily="18" charset="0"/>
              </a:rPr>
              <a:t>Por ende, los principios sociológicos se refieren a aquellos presupuestos generales que enmarcan lo educativo como un fenómeno humano y social. Su misión fundamental dentro de la actividad educativa es dignificar la esencia del hombre y, por otro lado, potenciar su existencia en el mundo. </a:t>
            </a:r>
            <a:endParaRPr lang="es-MX" dirty="0"/>
          </a:p>
        </p:txBody>
      </p:sp>
      <p:sp>
        <p:nvSpPr>
          <p:cNvPr id="3" name="Rectángulo 2"/>
          <p:cNvSpPr/>
          <p:nvPr/>
        </p:nvSpPr>
        <p:spPr>
          <a:xfrm>
            <a:off x="1043188" y="2498502"/>
            <a:ext cx="8564451" cy="3139321"/>
          </a:xfrm>
          <a:prstGeom prst="rect">
            <a:avLst/>
          </a:prstGeom>
        </p:spPr>
        <p:txBody>
          <a:bodyPr wrap="square">
            <a:spAutoFit/>
          </a:bodyPr>
          <a:lstStyle/>
          <a:p>
            <a:r>
              <a:rPr lang="es-MX" dirty="0">
                <a:solidFill>
                  <a:srgbClr val="000000"/>
                </a:solidFill>
                <a:latin typeface="Times New Roman" panose="02020603050405020304" pitchFamily="18" charset="0"/>
              </a:rPr>
              <a:t>Por ello, los siguientes elementos forman parte de estos principios: </a:t>
            </a:r>
            <a:endParaRPr lang="es-MX" dirty="0" smtClean="0">
              <a:solidFill>
                <a:srgbClr val="000000"/>
              </a:solidFill>
              <a:latin typeface="Times New Roman" panose="02020603050405020304" pitchFamily="18" charset="0"/>
            </a:endParaRPr>
          </a:p>
          <a:p>
            <a:endParaRPr lang="es-MX" dirty="0" smtClean="0">
              <a:solidFill>
                <a:srgbClr val="000000"/>
              </a:solidFill>
              <a:latin typeface="Times New Roman" panose="02020603050405020304" pitchFamily="18" charset="0"/>
            </a:endParaRPr>
          </a:p>
          <a:p>
            <a:pPr marL="285750" indent="-285750">
              <a:buFont typeface="Wingdings" panose="05000000000000000000" pitchFamily="2" charset="2"/>
              <a:buChar char="Ø"/>
            </a:pPr>
            <a:r>
              <a:rPr lang="es-MX" dirty="0" smtClean="0">
                <a:solidFill>
                  <a:srgbClr val="000000"/>
                </a:solidFill>
                <a:latin typeface="Times New Roman" panose="02020603050405020304" pitchFamily="18" charset="0"/>
              </a:rPr>
              <a:t>La </a:t>
            </a:r>
            <a:r>
              <a:rPr lang="es-MX" dirty="0">
                <a:solidFill>
                  <a:srgbClr val="000000"/>
                </a:solidFill>
                <a:latin typeface="Times New Roman" panose="02020603050405020304" pitchFamily="18" charset="0"/>
              </a:rPr>
              <a:t>economía y la educación, el enfoque elitista en la actividad </a:t>
            </a:r>
            <a:r>
              <a:rPr lang="es-MX" dirty="0" smtClean="0">
                <a:solidFill>
                  <a:srgbClr val="000000"/>
                </a:solidFill>
                <a:latin typeface="Times New Roman" panose="02020603050405020304" pitchFamily="18" charset="0"/>
              </a:rPr>
              <a:t>pedagógica</a:t>
            </a:r>
          </a:p>
          <a:p>
            <a:pPr marL="285750" indent="-285750">
              <a:buFont typeface="Wingdings" panose="05000000000000000000" pitchFamily="2" charset="2"/>
              <a:buChar char="Ø"/>
            </a:pPr>
            <a:endParaRPr lang="es-MX"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es-MX" dirty="0" smtClean="0">
                <a:solidFill>
                  <a:srgbClr val="000000"/>
                </a:solidFill>
                <a:latin typeface="Times New Roman" panose="02020603050405020304" pitchFamily="18" charset="0"/>
              </a:rPr>
              <a:t>El </a:t>
            </a:r>
            <a:r>
              <a:rPr lang="es-MX" dirty="0">
                <a:solidFill>
                  <a:srgbClr val="000000"/>
                </a:solidFill>
                <a:latin typeface="Times New Roman" panose="02020603050405020304" pitchFamily="18" charset="0"/>
              </a:rPr>
              <a:t>interés político y la cientificidad en el proceso de </a:t>
            </a:r>
            <a:r>
              <a:rPr lang="es-MX" dirty="0" smtClean="0">
                <a:solidFill>
                  <a:srgbClr val="000000"/>
                </a:solidFill>
                <a:latin typeface="Times New Roman" panose="02020603050405020304" pitchFamily="18" charset="0"/>
              </a:rPr>
              <a:t>enseñanza-aprendizaje. </a:t>
            </a:r>
          </a:p>
          <a:p>
            <a:pPr marL="285750" indent="-285750">
              <a:buFont typeface="Wingdings" panose="05000000000000000000" pitchFamily="2" charset="2"/>
              <a:buChar char="Ø"/>
            </a:pPr>
            <a:endParaRPr lang="es-MX"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es-MX" dirty="0" smtClean="0">
                <a:solidFill>
                  <a:srgbClr val="000000"/>
                </a:solidFill>
                <a:latin typeface="Times New Roman" panose="02020603050405020304" pitchFamily="18" charset="0"/>
              </a:rPr>
              <a:t>La </a:t>
            </a:r>
            <a:r>
              <a:rPr lang="es-MX" dirty="0">
                <a:solidFill>
                  <a:srgbClr val="000000"/>
                </a:solidFill>
                <a:latin typeface="Times New Roman" panose="02020603050405020304" pitchFamily="18" charset="0"/>
              </a:rPr>
              <a:t>ética y la actividad </a:t>
            </a:r>
            <a:r>
              <a:rPr lang="es-MX" dirty="0" smtClean="0">
                <a:solidFill>
                  <a:srgbClr val="000000"/>
                </a:solidFill>
                <a:latin typeface="Times New Roman" panose="02020603050405020304" pitchFamily="18" charset="0"/>
              </a:rPr>
              <a:t>educativa. </a:t>
            </a:r>
          </a:p>
          <a:p>
            <a:pPr marL="285750" indent="-285750">
              <a:buFont typeface="Wingdings" panose="05000000000000000000" pitchFamily="2" charset="2"/>
              <a:buChar char="Ø"/>
            </a:pPr>
            <a:endParaRPr lang="es-MX"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es-MX" dirty="0" smtClean="0">
                <a:solidFill>
                  <a:srgbClr val="000000"/>
                </a:solidFill>
                <a:latin typeface="Times New Roman" panose="02020603050405020304" pitchFamily="18" charset="0"/>
              </a:rPr>
              <a:t>La </a:t>
            </a:r>
            <a:r>
              <a:rPr lang="es-MX" dirty="0">
                <a:solidFill>
                  <a:srgbClr val="000000"/>
                </a:solidFill>
                <a:latin typeface="Times New Roman" panose="02020603050405020304" pitchFamily="18" charset="0"/>
              </a:rPr>
              <a:t>educación como instrumento de </a:t>
            </a:r>
            <a:r>
              <a:rPr lang="es-MX" dirty="0" smtClean="0">
                <a:solidFill>
                  <a:srgbClr val="000000"/>
                </a:solidFill>
                <a:latin typeface="Times New Roman" panose="02020603050405020304" pitchFamily="18" charset="0"/>
              </a:rPr>
              <a:t>hegemonía. </a:t>
            </a:r>
          </a:p>
          <a:p>
            <a:pPr marL="285750" indent="-285750">
              <a:buFont typeface="Wingdings" panose="05000000000000000000" pitchFamily="2" charset="2"/>
              <a:buChar char="Ø"/>
            </a:pPr>
            <a:endParaRPr lang="es-MX"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es-MX" dirty="0" smtClean="0">
                <a:solidFill>
                  <a:srgbClr val="000000"/>
                </a:solidFill>
                <a:latin typeface="Times New Roman" panose="02020603050405020304" pitchFamily="18" charset="0"/>
              </a:rPr>
              <a:t>La </a:t>
            </a:r>
            <a:r>
              <a:rPr lang="es-MX" dirty="0">
                <a:solidFill>
                  <a:srgbClr val="000000"/>
                </a:solidFill>
                <a:latin typeface="Times New Roman" panose="02020603050405020304" pitchFamily="18" charset="0"/>
              </a:rPr>
              <a:t>interrelación entre educación y cultura. </a:t>
            </a:r>
            <a:endParaRPr lang="es-MX" dirty="0"/>
          </a:p>
        </p:txBody>
      </p:sp>
    </p:spTree>
    <p:extLst>
      <p:ext uri="{BB962C8B-B14F-4D97-AF65-F5344CB8AC3E}">
        <p14:creationId xmlns:p14="http://schemas.microsoft.com/office/powerpoint/2010/main" val="2219691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1077</Words>
  <Application>Microsoft Office PowerPoint</Application>
  <PresentationFormat>Panorámica</PresentationFormat>
  <Paragraphs>66</Paragraphs>
  <Slides>10</Slides>
  <Notes>0</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10</vt:i4>
      </vt:variant>
    </vt:vector>
  </HeadingPairs>
  <TitlesOfParts>
    <vt:vector size="20" baseType="lpstr">
      <vt:lpstr>Algerian</vt:lpstr>
      <vt:lpstr>Arial</vt:lpstr>
      <vt:lpstr>Arnprior</vt:lpstr>
      <vt:lpstr>Baskerville Old Face</vt:lpstr>
      <vt:lpstr>Bookman Old Style</vt:lpstr>
      <vt:lpstr>Calibri</vt:lpstr>
      <vt:lpstr>Calibri Light</vt:lpstr>
      <vt:lpstr>Times New Roman</vt:lpstr>
      <vt:lpstr>Wingdings</vt:lpstr>
      <vt:lpstr>Tema de Office</vt:lpstr>
      <vt:lpstr>FUNDAMENTOS DE DIDÁCTICA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Vermaris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quezada</dc:creator>
  <cp:lastModifiedBy>Yaris</cp:lastModifiedBy>
  <cp:revision>233</cp:revision>
  <dcterms:created xsi:type="dcterms:W3CDTF">2020-05-14T14:52:52Z</dcterms:created>
  <dcterms:modified xsi:type="dcterms:W3CDTF">2022-10-12T21:40:46Z</dcterms:modified>
</cp:coreProperties>
</file>