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74" r:id="rId4"/>
    <p:sldId id="275" r:id="rId5"/>
    <p:sldId id="276" r:id="rId6"/>
    <p:sldId id="277" r:id="rId7"/>
    <p:sldId id="278" r:id="rId8"/>
    <p:sldId id="279" r:id="rId9"/>
    <p:sldId id="280" r:id="rId10"/>
    <p:sldId id="273"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990099"/>
    <a:srgbClr val="0000CC"/>
    <a:srgbClr val="6600CC"/>
    <a:srgbClr val="66FF33"/>
    <a:srgbClr val="FF0066"/>
    <a:srgbClr val="0000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8" name="Marcador de pie de página 7"/>
          <p:cNvSpPr>
            <a:spLocks noGrp="1"/>
          </p:cNvSpPr>
          <p:nvPr>
            <p:ph type="ftr" sz="quarter" idx="11"/>
          </p:nvPr>
        </p:nvSpPr>
        <p:spPr/>
        <p:txBody>
          <a:bodyPr/>
          <a:lstStyle/>
          <a:p>
            <a:endParaRPr lang="es-MX" dirty="0"/>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4" name="Marcador de pie de página 3"/>
          <p:cNvSpPr>
            <a:spLocks noGrp="1"/>
          </p:cNvSpPr>
          <p:nvPr>
            <p:ph type="ftr" sz="quarter" idx="11"/>
          </p:nvPr>
        </p:nvSpPr>
        <p:spPr/>
        <p:txBody>
          <a:bodyPr/>
          <a:lstStyle/>
          <a:p>
            <a:endParaRPr lang="es-MX" dirty="0"/>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3" name="Marcador de pie de página 2"/>
          <p:cNvSpPr>
            <a:spLocks noGrp="1"/>
          </p:cNvSpPr>
          <p:nvPr>
            <p:ph type="ftr" sz="quarter" idx="11"/>
          </p:nvPr>
        </p:nvSpPr>
        <p:spPr/>
        <p:txBody>
          <a:bodyPr/>
          <a:lstStyle/>
          <a:p>
            <a:endParaRPr lang="es-MX" dirty="0"/>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84946" y="1732114"/>
            <a:ext cx="9144000" cy="1240669"/>
          </a:xfrm>
        </p:spPr>
        <p:txBody>
          <a:bodyPr>
            <a:noAutofit/>
          </a:bodyPr>
          <a:lstStyle/>
          <a:p>
            <a:r>
              <a:rPr lang="es-ES" sz="6600" dirty="0" smtClean="0">
                <a:solidFill>
                  <a:schemeClr val="bg1"/>
                </a:solidFill>
                <a:latin typeface="Baskerville Old Face" panose="02020602080505020303" pitchFamily="18" charset="0"/>
              </a:rPr>
              <a:t>FUNDAMENTOS DE DIDÁCTICA</a:t>
            </a:r>
            <a:endParaRPr lang="es-MX" sz="6600" dirty="0">
              <a:solidFill>
                <a:schemeClr val="bg1"/>
              </a:solidFill>
              <a:latin typeface="Baskerville Old Face" panose="02020602080505020303" pitchFamily="18" charset="0"/>
            </a:endParaRPr>
          </a:p>
        </p:txBody>
      </p:sp>
      <p:sp>
        <p:nvSpPr>
          <p:cNvPr id="3" name="Rectángulo 2"/>
          <p:cNvSpPr/>
          <p:nvPr/>
        </p:nvSpPr>
        <p:spPr>
          <a:xfrm>
            <a:off x="1169867" y="4891138"/>
            <a:ext cx="9068509" cy="1754326"/>
          </a:xfrm>
          <a:prstGeom prst="rect">
            <a:avLst/>
          </a:prstGeom>
          <a:noFill/>
        </p:spPr>
        <p:txBody>
          <a:bodyPr wrap="none" lIns="91440" tIns="45720" rIns="91440" bIns="45720">
            <a:spAutoFit/>
          </a:bodyPr>
          <a:lstStyle/>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MTRA: DEYANIRA LIZBETH </a:t>
            </a:r>
          </a:p>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QUEZADA GUTIÉRREZ</a:t>
            </a:r>
            <a:endPar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638981" y="211256"/>
            <a:ext cx="4038286" cy="923330"/>
          </a:xfrm>
          <a:prstGeom prst="rect">
            <a:avLst/>
          </a:prstGeom>
          <a:noFill/>
        </p:spPr>
        <p:txBody>
          <a:bodyPr wrap="none" lIns="91440" tIns="45720" rIns="91440" bIns="45720">
            <a:spAutoFit/>
          </a:bodyPr>
          <a:lstStyle/>
          <a:p>
            <a:pPr algn="ctr"/>
            <a:r>
              <a:rPr lang="es-E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rPr>
              <a:t>ACTIVIDAD</a:t>
            </a:r>
            <a:endParaRPr lang="es-E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endParaRPr>
          </a:p>
        </p:txBody>
      </p:sp>
      <p:sp>
        <p:nvSpPr>
          <p:cNvPr id="5" name="Marcador de contenido 1"/>
          <p:cNvSpPr>
            <a:spLocks noGrp="1"/>
          </p:cNvSpPr>
          <p:nvPr>
            <p:ph idx="1"/>
          </p:nvPr>
        </p:nvSpPr>
        <p:spPr>
          <a:xfrm>
            <a:off x="120464" y="1290734"/>
            <a:ext cx="11422352" cy="422156"/>
          </a:xfrm>
        </p:spPr>
        <p:txBody>
          <a:bodyPr>
            <a:noAutofit/>
          </a:bodyPr>
          <a:lstStyle/>
          <a:p>
            <a:pPr>
              <a:buClr>
                <a:srgbClr val="002060"/>
              </a:buClr>
              <a:buFont typeface="Wingdings" panose="05000000000000000000" pitchFamily="2" charset="2"/>
              <a:buChar char="Ø"/>
            </a:pPr>
            <a:r>
              <a:rPr lang="es-MX" sz="1800" b="1" dirty="0" smtClean="0">
                <a:solidFill>
                  <a:srgbClr val="00B050"/>
                </a:solidFill>
                <a:latin typeface="Bookman Old Style" panose="02050604050505020204" pitchFamily="18" charset="0"/>
              </a:rPr>
              <a:t>Realiza </a:t>
            </a:r>
            <a:r>
              <a:rPr lang="es-MX" sz="1800" b="1" dirty="0" smtClean="0">
                <a:solidFill>
                  <a:srgbClr val="00B050"/>
                </a:solidFill>
                <a:latin typeface="Bookman Old Style" panose="02050604050505020204" pitchFamily="18" charset="0"/>
              </a:rPr>
              <a:t>un mapa </a:t>
            </a:r>
            <a:r>
              <a:rPr lang="es-MX" sz="1800" b="1" smtClean="0">
                <a:solidFill>
                  <a:srgbClr val="00B050"/>
                </a:solidFill>
                <a:latin typeface="Bookman Old Style" panose="02050604050505020204" pitchFamily="18" charset="0"/>
              </a:rPr>
              <a:t>de nubes del tema</a:t>
            </a:r>
            <a:endParaRPr lang="es-MX" sz="1800" b="1" dirty="0">
              <a:solidFill>
                <a:srgbClr val="00B050"/>
              </a:solidFill>
              <a:latin typeface="Bookman Old Style" panose="02050604050505020204" pitchFamily="18" charset="0"/>
            </a:endParaRPr>
          </a:p>
          <a:p>
            <a:pPr marL="0" indent="0">
              <a:buClr>
                <a:srgbClr val="002060"/>
              </a:buClr>
              <a:buNone/>
            </a:pPr>
            <a:endParaRPr lang="es-MX" sz="1800" b="1" dirty="0">
              <a:solidFill>
                <a:schemeClr val="accent2">
                  <a:lumMod val="75000"/>
                </a:schemeClr>
              </a:solidFill>
              <a:latin typeface="Bookman Old Style" panose="02050604050505020204" pitchFamily="18" charset="0"/>
            </a:endParaRPr>
          </a:p>
        </p:txBody>
      </p:sp>
    </p:spTree>
    <p:extLst>
      <p:ext uri="{BB962C8B-B14F-4D97-AF65-F5344CB8AC3E}">
        <p14:creationId xmlns:p14="http://schemas.microsoft.com/office/powerpoint/2010/main" val="120442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
                                        <p:tgtEl>
                                          <p:spTgt spid="5">
                                            <p:txEl>
                                              <p:pRg st="0" end="0"/>
                                            </p:txEl>
                                          </p:spTgt>
                                        </p:tgtEl>
                                      </p:cBhvr>
                                    </p:animEffect>
                                    <p:anim calcmode="lin" valueType="num">
                                      <p:cBhvr>
                                        <p:cTn id="8"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5">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5">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5">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756417" y="591286"/>
            <a:ext cx="1988942" cy="369332"/>
          </a:xfrm>
          <a:prstGeom prst="rect">
            <a:avLst/>
          </a:prstGeom>
        </p:spPr>
        <p:txBody>
          <a:bodyPr wrap="none">
            <a:spAutoFit/>
          </a:bodyPr>
          <a:lstStyle/>
          <a:p>
            <a:r>
              <a:rPr lang="es-MX" dirty="0" smtClean="0">
                <a:solidFill>
                  <a:srgbClr val="000000"/>
                </a:solidFill>
              </a:rPr>
              <a:t>EPISTEMOLÓGICO: </a:t>
            </a:r>
            <a:endParaRPr lang="es-MX" dirty="0"/>
          </a:p>
        </p:txBody>
      </p:sp>
      <p:sp>
        <p:nvSpPr>
          <p:cNvPr id="4" name="Rectángulo 3"/>
          <p:cNvSpPr/>
          <p:nvPr/>
        </p:nvSpPr>
        <p:spPr>
          <a:xfrm>
            <a:off x="128789" y="1305342"/>
            <a:ext cx="11178862" cy="4093428"/>
          </a:xfrm>
          <a:prstGeom prst="rect">
            <a:avLst/>
          </a:prstGeom>
        </p:spPr>
        <p:txBody>
          <a:bodyPr wrap="square">
            <a:spAutoFit/>
          </a:bodyPr>
          <a:lstStyle/>
          <a:p>
            <a:r>
              <a:rPr lang="es-MX" sz="2000" dirty="0">
                <a:solidFill>
                  <a:srgbClr val="000000"/>
                </a:solidFill>
                <a:latin typeface="Times New Roman" panose="02020603050405020304" pitchFamily="18" charset="0"/>
              </a:rPr>
              <a:t>Por esa razón, la epistemología de la educación es la que trata sobre el conocimiento dentro del proceso educativo, es pues, una rama especifica de la epistemología en general, considerando que el termino aquella ciencia que versa sobre el análisis del conocimiento, especialmente en lo que se refiere al conocimiento científico, aquel que cuenta con un objeto de estudio definido, con métodos y recursos medibles, con estructuras de análisis y de generación de hipótesis.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Asimismo, la epistemología en la educación juega un papel muy importante ya que “es la rama de la filosofía que estudia la definición del saber y la producción de conocimiento”. De ahí que sea esta la que analiza el conocimiento que será entregado a la humanidad. No es un conocimiento acabado y sin errores, como se concebía antiguamente la ciencia, sino que se trata de un conocimiento sujeto a críticas, cambios e innovaciones. </a:t>
            </a:r>
            <a:endParaRPr lang="es-MX" sz="2000" dirty="0"/>
          </a:p>
        </p:txBody>
      </p:sp>
    </p:spTree>
    <p:extLst>
      <p:ext uri="{BB962C8B-B14F-4D97-AF65-F5344CB8AC3E}">
        <p14:creationId xmlns:p14="http://schemas.microsoft.com/office/powerpoint/2010/main" val="727566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59853" y="1635618"/>
            <a:ext cx="10522040" cy="3477875"/>
          </a:xfrm>
          <a:prstGeom prst="rect">
            <a:avLst/>
          </a:prstGeom>
        </p:spPr>
        <p:txBody>
          <a:bodyPr wrap="square">
            <a:spAutoFit/>
          </a:bodyPr>
          <a:lstStyle/>
          <a:p>
            <a:r>
              <a:rPr lang="es-MX" sz="2000" dirty="0"/>
              <a:t>Es allí, donde interviene entonces la escuela, ya que, debe ser un escenario propicio para formar personas íntegras, reflexivas y críticas. En suma, la epistemología permite compenetrarnos a través del estudio y del aprendizaje, no sólo de las experiencias pasadas, sino que desarrolla la capacidad y aporta el conocimiento para poder hacerle frente a un futuro siempre incierto en cualquier sociedad</a:t>
            </a:r>
            <a:r>
              <a:rPr lang="es-MX" sz="2000" dirty="0" smtClean="0"/>
              <a:t>.</a:t>
            </a:r>
          </a:p>
          <a:p>
            <a:endParaRPr lang="es-MX" sz="2000" dirty="0"/>
          </a:p>
          <a:p>
            <a:endParaRPr lang="es-MX" sz="2000" dirty="0"/>
          </a:p>
          <a:p>
            <a:r>
              <a:rPr lang="es-MX" sz="2000" dirty="0"/>
              <a:t>Por tanto, la epistemología como tal, trata sobre cómo se da el conocimiento y qué aspecto ayudan a incrementarlo. En función de ello, siempre ha existido la necesidad de conocer la naturaleza del conocimiento, cómo se adquiere, cómo permanece y se vincula con todos los demás aspectos de la vida.</a:t>
            </a:r>
          </a:p>
        </p:txBody>
      </p:sp>
    </p:spTree>
    <p:extLst>
      <p:ext uri="{BB962C8B-B14F-4D97-AF65-F5344CB8AC3E}">
        <p14:creationId xmlns:p14="http://schemas.microsoft.com/office/powerpoint/2010/main" val="3867587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0760" y="631065"/>
            <a:ext cx="10908406" cy="3785652"/>
          </a:xfrm>
          <a:prstGeom prst="rect">
            <a:avLst/>
          </a:prstGeom>
        </p:spPr>
        <p:txBody>
          <a:bodyPr wrap="square">
            <a:spAutoFit/>
          </a:bodyPr>
          <a:lstStyle/>
          <a:p>
            <a:r>
              <a:rPr lang="es-MX" sz="2000" dirty="0">
                <a:solidFill>
                  <a:srgbClr val="000000"/>
                </a:solidFill>
                <a:latin typeface="Times New Roman" panose="02020603050405020304" pitchFamily="18" charset="0"/>
              </a:rPr>
              <a:t>De tal manera, que la epistemología como disciplina estudia la manera cómo se construye el saber y de los factores implicados en su constitución, por eso es una ciencia que siempre está avanzado porque lo que es válido como conocimiento, mañana puede ser diferente, entiende que la epistemología de la educación, es un espacio que sirve para analizar el hecho de modo crítico - reflexivo y para hacer un diagnóstico de avances y dificultades, en vistas a ahondar los primeros y superar los segundos, buscando constantemente lo cierto o verdadero.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Asimismo, en la epistemología se estudia todos los factores </a:t>
            </a:r>
            <a:r>
              <a:rPr lang="es-MX" sz="2000" dirty="0" err="1">
                <a:solidFill>
                  <a:srgbClr val="000000"/>
                </a:solidFill>
                <a:latin typeface="Times New Roman" panose="02020603050405020304" pitchFamily="18" charset="0"/>
              </a:rPr>
              <a:t>intra</a:t>
            </a:r>
            <a:r>
              <a:rPr lang="es-MX" sz="2000" dirty="0">
                <a:solidFill>
                  <a:srgbClr val="000000"/>
                </a:solidFill>
                <a:latin typeface="Times New Roman" panose="02020603050405020304" pitchFamily="18" charset="0"/>
              </a:rPr>
              <a:t> y extraescolares que influyen en el proceso, no con el objetivo </a:t>
            </a:r>
            <a:r>
              <a:rPr lang="es-MX" sz="2000" dirty="0" smtClean="0">
                <a:solidFill>
                  <a:srgbClr val="000000"/>
                </a:solidFill>
                <a:latin typeface="Times New Roman" panose="02020603050405020304" pitchFamily="18" charset="0"/>
              </a:rPr>
              <a:t>de </a:t>
            </a:r>
            <a:r>
              <a:rPr lang="es-MX" sz="2000" dirty="0"/>
              <a:t>un análisis infructuoso sino para aportar soluciones. Se evalúan las diferentes ciencias de la educación, en cuanto a su autonomía, su aporte, y el fundamento científico de los métodos utilizados en la educación formal. </a:t>
            </a:r>
            <a:endParaRPr lang="es-MX" sz="2000" dirty="0"/>
          </a:p>
        </p:txBody>
      </p:sp>
    </p:spTree>
    <p:extLst>
      <p:ext uri="{BB962C8B-B14F-4D97-AF65-F5344CB8AC3E}">
        <p14:creationId xmlns:p14="http://schemas.microsoft.com/office/powerpoint/2010/main" val="2860795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24249" y="1300766"/>
            <a:ext cx="8590208" cy="2862322"/>
          </a:xfrm>
          <a:prstGeom prst="rect">
            <a:avLst/>
          </a:prstGeom>
        </p:spPr>
        <p:txBody>
          <a:bodyPr wrap="square">
            <a:spAutoFit/>
          </a:bodyPr>
          <a:lstStyle/>
          <a:p>
            <a:r>
              <a:rPr lang="es-MX" sz="2000" dirty="0">
                <a:solidFill>
                  <a:srgbClr val="000000"/>
                </a:solidFill>
                <a:latin typeface="Times New Roman" panose="02020603050405020304" pitchFamily="18" charset="0"/>
              </a:rPr>
              <a:t>En consecuencia, la visión sobre la forma que se produce utiliza, desarrolla el conocimiento para la transformación del entorno, dado que, el participante es capaz de percibir, crear, recrear y actuar constructivamente.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De ahí, la educación panameña pretende que el participante tome decisiones con clara visión filosófica, progresista, que llene las aspiraciones sociales actuales, por ello, enfatiza en la investigación para promover el desarrollo del conocimiento, innovación, pensamiento crítico hacia la autonomía del aprendizaje integrador. </a:t>
            </a:r>
            <a:endParaRPr lang="es-MX" sz="2000" dirty="0"/>
          </a:p>
        </p:txBody>
      </p:sp>
    </p:spTree>
    <p:extLst>
      <p:ext uri="{BB962C8B-B14F-4D97-AF65-F5344CB8AC3E}">
        <p14:creationId xmlns:p14="http://schemas.microsoft.com/office/powerpoint/2010/main" val="1726936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76518" y="476518"/>
            <a:ext cx="8667482" cy="3785652"/>
          </a:xfrm>
          <a:prstGeom prst="rect">
            <a:avLst/>
          </a:prstGeom>
        </p:spPr>
        <p:txBody>
          <a:bodyPr wrap="square">
            <a:spAutoFit/>
          </a:bodyPr>
          <a:lstStyle/>
          <a:p>
            <a:r>
              <a:rPr lang="es-MX" sz="2000" b="1" dirty="0">
                <a:solidFill>
                  <a:srgbClr val="000000"/>
                </a:solidFill>
                <a:latin typeface="Times New Roman" panose="02020603050405020304" pitchFamily="18" charset="0"/>
              </a:rPr>
              <a:t>Psicológico </a:t>
            </a:r>
            <a:endParaRPr lang="es-MX" sz="2000" b="1" dirty="0" smtClean="0">
              <a:solidFill>
                <a:srgbClr val="000000"/>
              </a:solidFill>
              <a:latin typeface="Times New Roman" panose="02020603050405020304" pitchFamily="18" charset="0"/>
            </a:endParaRPr>
          </a:p>
          <a:p>
            <a:endParaRPr lang="es-MX" sz="2000" b="1"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Dado que, aporta elementos para acercarse al participante y conocerlo en su forma de enfrentar el proceso de aprendizaje y de interactuar en situaciones personales y sociales, desarrollo de la personalidad individual en la capacidad para la toma de decisiones.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De ahí, surgen principios metodológicos que explican el funcionamiento y desarrollo de la personalidad como: Determinación social de lo psíquico. Unidad de lo biológico, psicológico y social en el desarrollo de la personalidad. </a:t>
            </a:r>
            <a:endParaRPr lang="es-MX" sz="2000" dirty="0"/>
          </a:p>
        </p:txBody>
      </p:sp>
    </p:spTree>
    <p:extLst>
      <p:ext uri="{BB962C8B-B14F-4D97-AF65-F5344CB8AC3E}">
        <p14:creationId xmlns:p14="http://schemas.microsoft.com/office/powerpoint/2010/main" val="2218502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3335" y="643945"/>
            <a:ext cx="10728102" cy="4401205"/>
          </a:xfrm>
          <a:prstGeom prst="rect">
            <a:avLst/>
          </a:prstGeom>
        </p:spPr>
        <p:txBody>
          <a:bodyPr wrap="square">
            <a:spAutoFit/>
          </a:bodyPr>
          <a:lstStyle/>
          <a:p>
            <a:r>
              <a:rPr lang="es-MX" sz="2000" dirty="0">
                <a:solidFill>
                  <a:srgbClr val="1F2023"/>
                </a:solidFill>
                <a:latin typeface="Times New Roman" panose="02020603050405020304" pitchFamily="18" charset="0"/>
              </a:rPr>
              <a:t>Por ende, el psicólogo de la educación es el profesional de la psicología cuyo objetivo de trabajo es la reflexión e intervención sobre el comportamiento humano, en situaciones educativas, mediante el desarrollo de las capacidades de las personas, grupos e instituciones. </a:t>
            </a:r>
            <a:endParaRPr lang="es-MX" sz="2000" dirty="0" smtClean="0">
              <a:solidFill>
                <a:srgbClr val="1F2023"/>
              </a:solidFill>
              <a:latin typeface="Times New Roman" panose="02020603050405020304" pitchFamily="18" charset="0"/>
            </a:endParaRPr>
          </a:p>
          <a:p>
            <a:endParaRPr lang="es-MX" sz="2000" dirty="0">
              <a:solidFill>
                <a:srgbClr val="1F2023"/>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También, permite el conocimiento del desarrollo humano y los factores que intervienen en él; las características de desarrollo de cada etapa evolutiva; el aprendizaje y sus leyes; en qué consiste el proceso de enseñar, entre otros.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En lo relativo a, la psicología educacional investiga los métodos y planes de estudio que permitan mejorar el modelo educativo y la gestión de los centros. Con esto busca comprender a profundidad y elaborar teorías sobre los elementos y características que intervienen en el aprendizaje durante la infancia, adolescencia, adultez y vejez. </a:t>
            </a:r>
            <a:endParaRPr lang="es-MX" sz="2000" dirty="0"/>
          </a:p>
        </p:txBody>
      </p:sp>
    </p:spTree>
    <p:extLst>
      <p:ext uri="{BB962C8B-B14F-4D97-AF65-F5344CB8AC3E}">
        <p14:creationId xmlns:p14="http://schemas.microsoft.com/office/powerpoint/2010/main" val="23162078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65915" y="1094704"/>
            <a:ext cx="10650827" cy="4093428"/>
          </a:xfrm>
          <a:prstGeom prst="rect">
            <a:avLst/>
          </a:prstGeom>
        </p:spPr>
        <p:txBody>
          <a:bodyPr wrap="square">
            <a:spAutoFit/>
          </a:bodyPr>
          <a:lstStyle/>
          <a:p>
            <a:r>
              <a:rPr lang="es-MX" sz="2000" dirty="0">
                <a:solidFill>
                  <a:srgbClr val="000000"/>
                </a:solidFill>
                <a:latin typeface="Times New Roman" panose="02020603050405020304" pitchFamily="18" charset="0"/>
              </a:rPr>
              <a:t>Por ello, los psicólogos han estudiado a los seres humanos por períodos de tiempo comenzando a partir de la infancia hasta la edad adulta. Entre los psicólogos investigadores se destaca Jean Piaget quien estudió las etapas de desarrollo del ser humano e identificó cuatro niveles de desarrollo: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pPr marL="342900" indent="-342900">
              <a:buFont typeface="Wingdings" panose="05000000000000000000" pitchFamily="2" charset="2"/>
              <a:buChar char="v"/>
            </a:pPr>
            <a:r>
              <a:rPr lang="es-MX" sz="2000" dirty="0">
                <a:solidFill>
                  <a:srgbClr val="000000"/>
                </a:solidFill>
                <a:latin typeface="Times New Roman" panose="02020603050405020304" pitchFamily="18" charset="0"/>
              </a:rPr>
              <a:t>S</a:t>
            </a:r>
            <a:r>
              <a:rPr lang="es-MX" sz="2000" dirty="0" smtClean="0">
                <a:solidFill>
                  <a:srgbClr val="000000"/>
                </a:solidFill>
                <a:latin typeface="Times New Roman" panose="02020603050405020304" pitchFamily="18" charset="0"/>
              </a:rPr>
              <a:t>ensorial-motriz </a:t>
            </a:r>
            <a:r>
              <a:rPr lang="es-MX" sz="2000" dirty="0">
                <a:solidFill>
                  <a:srgbClr val="000000"/>
                </a:solidFill>
                <a:latin typeface="Times New Roman" panose="02020603050405020304" pitchFamily="18" charset="0"/>
              </a:rPr>
              <a:t>(desde el nacimiento hasta los 18 meses</a:t>
            </a:r>
            <a:r>
              <a:rPr lang="es-MX" sz="2000" dirty="0" smtClean="0">
                <a:solidFill>
                  <a:srgbClr val="000000"/>
                </a:solidFill>
                <a:latin typeface="Times New Roman" panose="02020603050405020304" pitchFamily="18" charset="0"/>
              </a:rPr>
              <a:t>) </a:t>
            </a:r>
          </a:p>
          <a:p>
            <a:pPr marL="342900" indent="-342900">
              <a:buFont typeface="Wingdings" panose="05000000000000000000" pitchFamily="2" charset="2"/>
              <a:buChar char="v"/>
            </a:pPr>
            <a:endParaRPr lang="es-MX" sz="2000" dirty="0">
              <a:solidFill>
                <a:srgbClr val="000000"/>
              </a:solidFill>
              <a:latin typeface="Times New Roman" panose="02020603050405020304" pitchFamily="18" charset="0"/>
            </a:endParaRPr>
          </a:p>
          <a:p>
            <a:pPr marL="342900" indent="-342900">
              <a:buFont typeface="Wingdings" panose="05000000000000000000" pitchFamily="2" charset="2"/>
              <a:buChar char="v"/>
            </a:pPr>
            <a:r>
              <a:rPr lang="es-MX" sz="2000" dirty="0" err="1">
                <a:solidFill>
                  <a:srgbClr val="000000"/>
                </a:solidFill>
                <a:latin typeface="Times New Roman" panose="02020603050405020304" pitchFamily="18" charset="0"/>
              </a:rPr>
              <a:t>P</a:t>
            </a:r>
            <a:r>
              <a:rPr lang="es-MX" sz="2000" dirty="0" err="1" smtClean="0">
                <a:solidFill>
                  <a:srgbClr val="000000"/>
                </a:solidFill>
                <a:latin typeface="Times New Roman" panose="02020603050405020304" pitchFamily="18" charset="0"/>
              </a:rPr>
              <a:t>reoperacional</a:t>
            </a:r>
            <a:r>
              <a:rPr lang="es-MX" sz="2000" dirty="0" smtClean="0">
                <a:solidFill>
                  <a:srgbClr val="000000"/>
                </a:solidFill>
                <a:latin typeface="Times New Roman" panose="02020603050405020304" pitchFamily="18" charset="0"/>
              </a:rPr>
              <a:t> </a:t>
            </a:r>
            <a:r>
              <a:rPr lang="es-MX" sz="2000" dirty="0">
                <a:solidFill>
                  <a:srgbClr val="000000"/>
                </a:solidFill>
                <a:latin typeface="Times New Roman" panose="02020603050405020304" pitchFamily="18" charset="0"/>
              </a:rPr>
              <a:t>(desde los 18 meses hasta los 7 </a:t>
            </a:r>
            <a:r>
              <a:rPr lang="es-MX" sz="2000" dirty="0" smtClean="0">
                <a:solidFill>
                  <a:srgbClr val="000000"/>
                </a:solidFill>
                <a:latin typeface="Times New Roman" panose="02020603050405020304" pitchFamily="18" charset="0"/>
              </a:rPr>
              <a:t>años)</a:t>
            </a:r>
          </a:p>
          <a:p>
            <a:pPr marL="342900" indent="-342900">
              <a:buFont typeface="Wingdings" panose="05000000000000000000" pitchFamily="2" charset="2"/>
              <a:buChar char="v"/>
            </a:pPr>
            <a:endParaRPr lang="es-MX" sz="2000" dirty="0">
              <a:solidFill>
                <a:srgbClr val="000000"/>
              </a:solidFill>
              <a:latin typeface="Times New Roman" panose="02020603050405020304" pitchFamily="18" charset="0"/>
            </a:endParaRPr>
          </a:p>
          <a:p>
            <a:pPr marL="342900" indent="-342900">
              <a:buFont typeface="Wingdings" panose="05000000000000000000" pitchFamily="2" charset="2"/>
              <a:buChar char="v"/>
            </a:pPr>
            <a:r>
              <a:rPr lang="es-MX" sz="2000" dirty="0">
                <a:solidFill>
                  <a:srgbClr val="000000"/>
                </a:solidFill>
                <a:latin typeface="Times New Roman" panose="02020603050405020304" pitchFamily="18" charset="0"/>
              </a:rPr>
              <a:t>O</a:t>
            </a:r>
            <a:r>
              <a:rPr lang="es-MX" sz="2000" dirty="0" smtClean="0">
                <a:solidFill>
                  <a:srgbClr val="000000"/>
                </a:solidFill>
                <a:latin typeface="Times New Roman" panose="02020603050405020304" pitchFamily="18" charset="0"/>
              </a:rPr>
              <a:t>peraciones </a:t>
            </a:r>
            <a:r>
              <a:rPr lang="es-MX" sz="2000" dirty="0">
                <a:solidFill>
                  <a:srgbClr val="000000"/>
                </a:solidFill>
                <a:latin typeface="Times New Roman" panose="02020603050405020304" pitchFamily="18" charset="0"/>
              </a:rPr>
              <a:t>concretas (desde los 7 años hasta los 12 años) </a:t>
            </a:r>
          </a:p>
          <a:p>
            <a:pPr marL="342900" indent="-342900">
              <a:buFont typeface="Wingdings" panose="05000000000000000000" pitchFamily="2" charset="2"/>
              <a:buChar char="v"/>
            </a:pPr>
            <a:endParaRPr lang="es-MX" sz="2000" dirty="0" smtClean="0">
              <a:solidFill>
                <a:srgbClr val="000000"/>
              </a:solidFill>
              <a:latin typeface="Times New Roman" panose="02020603050405020304" pitchFamily="18" charset="0"/>
            </a:endParaRPr>
          </a:p>
          <a:p>
            <a:pPr marL="342900" indent="-342900">
              <a:buFont typeface="Wingdings" panose="05000000000000000000" pitchFamily="2" charset="2"/>
              <a:buChar char="v"/>
            </a:pPr>
            <a:r>
              <a:rPr lang="es-MX" sz="2000" dirty="0" smtClean="0"/>
              <a:t>operaciones </a:t>
            </a:r>
            <a:r>
              <a:rPr lang="es-MX" sz="2000" dirty="0"/>
              <a:t>formales ( de los 12 años en adelante) que es cuando el individuo comienza a pensar y razonar basándose en suposiciones sencillas, deducir conclusiones de análisis y aplicar hipótesis </a:t>
            </a:r>
            <a:r>
              <a:rPr lang="es-MX" sz="2000" dirty="0" err="1"/>
              <a:t>ó</a:t>
            </a:r>
            <a:r>
              <a:rPr lang="es-MX" sz="2000" dirty="0"/>
              <a:t> suposiciones más complejas. </a:t>
            </a:r>
            <a:endParaRPr lang="es-MX" sz="2000" dirty="0"/>
          </a:p>
        </p:txBody>
      </p:sp>
    </p:spTree>
    <p:extLst>
      <p:ext uri="{BB962C8B-B14F-4D97-AF65-F5344CB8AC3E}">
        <p14:creationId xmlns:p14="http://schemas.microsoft.com/office/powerpoint/2010/main" val="2432542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7881" y="618186"/>
            <a:ext cx="10908405" cy="4708981"/>
          </a:xfrm>
          <a:prstGeom prst="rect">
            <a:avLst/>
          </a:prstGeom>
        </p:spPr>
        <p:txBody>
          <a:bodyPr wrap="square">
            <a:spAutoFit/>
          </a:bodyPr>
          <a:lstStyle/>
          <a:p>
            <a:r>
              <a:rPr lang="es-MX" sz="2000" dirty="0">
                <a:solidFill>
                  <a:srgbClr val="000000"/>
                </a:solidFill>
                <a:latin typeface="Times New Roman" panose="02020603050405020304" pitchFamily="18" charset="0"/>
              </a:rPr>
              <a:t>Pedagógico: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En este caso, enfoca el desarrollo educativo hacia el fortalecimiento de actitudes, conocimiento y sentimientos que permitan utilizar el recurso tecnológico en forma racional y responsable dentro de un contexto de sustentabilidad ambiental.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También, el fundamento pedagógico innovador en la docencia conlleva intención, planificación y esfuerzo.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smtClean="0">
                <a:solidFill>
                  <a:srgbClr val="000000"/>
                </a:solidFill>
                <a:latin typeface="Times New Roman" panose="02020603050405020304" pitchFamily="18" charset="0"/>
              </a:rPr>
              <a:t>La </a:t>
            </a:r>
            <a:r>
              <a:rPr lang="es-MX" sz="2000" dirty="0">
                <a:solidFill>
                  <a:srgbClr val="000000"/>
                </a:solidFill>
                <a:latin typeface="Times New Roman" panose="02020603050405020304" pitchFamily="18" charset="0"/>
              </a:rPr>
              <a:t>búsqueda de nuevas metodologías y tecnologías más acordes con la formación que debe recibir un estudiante universitario es necesaria y urgente, el uso del concepto de innovación se vincula a la transferencia de conocimiento, también, a la innovación del propio sistema formativo, la innovación se asocia a cambios metodológicos muy relacionados con el aprendizaje y con el soporte en el uso de la tecnología en la formación. </a:t>
            </a:r>
            <a:endParaRPr lang="es-MX" sz="2000" dirty="0"/>
          </a:p>
        </p:txBody>
      </p:sp>
    </p:spTree>
    <p:extLst>
      <p:ext uri="{BB962C8B-B14F-4D97-AF65-F5344CB8AC3E}">
        <p14:creationId xmlns:p14="http://schemas.microsoft.com/office/powerpoint/2010/main" val="2428822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1355</TotalTime>
  <Words>1035</Words>
  <Application>Microsoft Office PowerPoint</Application>
  <PresentationFormat>Panorámica</PresentationFormat>
  <Paragraphs>54</Paragraphs>
  <Slides>10</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10</vt:i4>
      </vt:variant>
    </vt:vector>
  </HeadingPairs>
  <TitlesOfParts>
    <vt:vector size="20" baseType="lpstr">
      <vt:lpstr>Algerian</vt:lpstr>
      <vt:lpstr>Arial</vt:lpstr>
      <vt:lpstr>Arnprior</vt:lpstr>
      <vt:lpstr>Baskerville Old Face</vt:lpstr>
      <vt:lpstr>Bookman Old Style</vt:lpstr>
      <vt:lpstr>Calibri</vt:lpstr>
      <vt:lpstr>Calibri Light</vt:lpstr>
      <vt:lpstr>Times New Roman</vt:lpstr>
      <vt:lpstr>Wingdings</vt:lpstr>
      <vt:lpstr>Tema de Office</vt:lpstr>
      <vt:lpstr>FUNDAMENTOS DE DIDÁCTICA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Yaris</cp:lastModifiedBy>
  <cp:revision>239</cp:revision>
  <dcterms:created xsi:type="dcterms:W3CDTF">2020-05-14T14:52:52Z</dcterms:created>
  <dcterms:modified xsi:type="dcterms:W3CDTF">2022-10-25T23:04:17Z</dcterms:modified>
</cp:coreProperties>
</file>