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6" r:id="rId3"/>
    <p:sldId id="281" r:id="rId4"/>
    <p:sldId id="287" r:id="rId5"/>
    <p:sldId id="278" r:id="rId6"/>
    <p:sldId id="288" r:id="rId7"/>
    <p:sldId id="289" r:id="rId8"/>
    <p:sldId id="290" r:id="rId9"/>
    <p:sldId id="291" r:id="rId10"/>
    <p:sldId id="273" r:id="rId11"/>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CC"/>
    <a:srgbClr val="0000CC"/>
    <a:srgbClr val="990099"/>
    <a:srgbClr val="6600CC"/>
    <a:srgbClr val="66FF33"/>
    <a:srgbClr val="FF0066"/>
    <a:srgbClr val="0000FF"/>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441" autoAdjust="0"/>
    <p:restoredTop sz="94660"/>
  </p:normalViewPr>
  <p:slideViewPr>
    <p:cSldViewPr snapToGrid="0">
      <p:cViewPr varScale="1">
        <p:scale>
          <a:sx n="74" d="100"/>
          <a:sy n="74" d="100"/>
        </p:scale>
        <p:origin x="55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MX"/>
          </a:p>
        </p:txBody>
      </p:sp>
      <p:sp>
        <p:nvSpPr>
          <p:cNvPr id="4" name="Marcador de fecha 3"/>
          <p:cNvSpPr>
            <a:spLocks noGrp="1"/>
          </p:cNvSpPr>
          <p:nvPr>
            <p:ph type="dt" sz="half" idx="10"/>
          </p:nvPr>
        </p:nvSpPr>
        <p:spPr/>
        <p:txBody>
          <a:bodyPr/>
          <a:lstStyle/>
          <a:p>
            <a:fld id="{CC58AD51-2261-43B7-BFA8-86C8A12BBA42}" type="datetimeFigureOut">
              <a:rPr lang="es-MX" smtClean="0"/>
              <a:t>18/10/2022</a:t>
            </a:fld>
            <a:endParaRPr lang="es-MX" dirty="0"/>
          </a:p>
        </p:txBody>
      </p:sp>
      <p:sp>
        <p:nvSpPr>
          <p:cNvPr id="5" name="Marcador de pie de página 4"/>
          <p:cNvSpPr>
            <a:spLocks noGrp="1"/>
          </p:cNvSpPr>
          <p:nvPr>
            <p:ph type="ftr" sz="quarter" idx="11"/>
          </p:nvPr>
        </p:nvSpPr>
        <p:spPr/>
        <p:txBody>
          <a:bodyPr/>
          <a:lstStyle/>
          <a:p>
            <a:endParaRPr lang="es-MX" dirty="0"/>
          </a:p>
        </p:txBody>
      </p:sp>
      <p:sp>
        <p:nvSpPr>
          <p:cNvPr id="6" name="Marcador de número de diapositiva 5"/>
          <p:cNvSpPr>
            <a:spLocks noGrp="1"/>
          </p:cNvSpPr>
          <p:nvPr>
            <p:ph type="sldNum" sz="quarter" idx="12"/>
          </p:nvPr>
        </p:nvSpPr>
        <p:spPr/>
        <p:txBody>
          <a:bodyPr/>
          <a:lstStyle/>
          <a:p>
            <a:fld id="{556B9FE8-3E1B-4A60-A2A2-73A95FE49658}" type="slidenum">
              <a:rPr lang="es-MX" smtClean="0"/>
              <a:t>‹Nº›</a:t>
            </a:fld>
            <a:endParaRPr lang="es-MX" dirty="0"/>
          </a:p>
        </p:txBody>
      </p:sp>
    </p:spTree>
    <p:extLst>
      <p:ext uri="{BB962C8B-B14F-4D97-AF65-F5344CB8AC3E}">
        <p14:creationId xmlns:p14="http://schemas.microsoft.com/office/powerpoint/2010/main" val="5556929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fld id="{CC58AD51-2261-43B7-BFA8-86C8A12BBA42}" type="datetimeFigureOut">
              <a:rPr lang="es-MX" smtClean="0"/>
              <a:t>18/10/2022</a:t>
            </a:fld>
            <a:endParaRPr lang="es-MX" dirty="0"/>
          </a:p>
        </p:txBody>
      </p:sp>
      <p:sp>
        <p:nvSpPr>
          <p:cNvPr id="5" name="Marcador de pie de página 4"/>
          <p:cNvSpPr>
            <a:spLocks noGrp="1"/>
          </p:cNvSpPr>
          <p:nvPr>
            <p:ph type="ftr" sz="quarter" idx="11"/>
          </p:nvPr>
        </p:nvSpPr>
        <p:spPr/>
        <p:txBody>
          <a:bodyPr/>
          <a:lstStyle/>
          <a:p>
            <a:endParaRPr lang="es-MX" dirty="0"/>
          </a:p>
        </p:txBody>
      </p:sp>
      <p:sp>
        <p:nvSpPr>
          <p:cNvPr id="6" name="Marcador de número de diapositiva 5"/>
          <p:cNvSpPr>
            <a:spLocks noGrp="1"/>
          </p:cNvSpPr>
          <p:nvPr>
            <p:ph type="sldNum" sz="quarter" idx="12"/>
          </p:nvPr>
        </p:nvSpPr>
        <p:spPr/>
        <p:txBody>
          <a:bodyPr/>
          <a:lstStyle/>
          <a:p>
            <a:fld id="{556B9FE8-3E1B-4A60-A2A2-73A95FE49658}" type="slidenum">
              <a:rPr lang="es-MX" smtClean="0"/>
              <a:t>‹Nº›</a:t>
            </a:fld>
            <a:endParaRPr lang="es-MX" dirty="0"/>
          </a:p>
        </p:txBody>
      </p:sp>
    </p:spTree>
    <p:extLst>
      <p:ext uri="{BB962C8B-B14F-4D97-AF65-F5344CB8AC3E}">
        <p14:creationId xmlns:p14="http://schemas.microsoft.com/office/powerpoint/2010/main" val="39346712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MX"/>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fld id="{CC58AD51-2261-43B7-BFA8-86C8A12BBA42}" type="datetimeFigureOut">
              <a:rPr lang="es-MX" smtClean="0"/>
              <a:t>18/10/2022</a:t>
            </a:fld>
            <a:endParaRPr lang="es-MX" dirty="0"/>
          </a:p>
        </p:txBody>
      </p:sp>
      <p:sp>
        <p:nvSpPr>
          <p:cNvPr id="5" name="Marcador de pie de página 4"/>
          <p:cNvSpPr>
            <a:spLocks noGrp="1"/>
          </p:cNvSpPr>
          <p:nvPr>
            <p:ph type="ftr" sz="quarter" idx="11"/>
          </p:nvPr>
        </p:nvSpPr>
        <p:spPr/>
        <p:txBody>
          <a:bodyPr/>
          <a:lstStyle/>
          <a:p>
            <a:endParaRPr lang="es-MX" dirty="0"/>
          </a:p>
        </p:txBody>
      </p:sp>
      <p:sp>
        <p:nvSpPr>
          <p:cNvPr id="6" name="Marcador de número de diapositiva 5"/>
          <p:cNvSpPr>
            <a:spLocks noGrp="1"/>
          </p:cNvSpPr>
          <p:nvPr>
            <p:ph type="sldNum" sz="quarter" idx="12"/>
          </p:nvPr>
        </p:nvSpPr>
        <p:spPr/>
        <p:txBody>
          <a:bodyPr/>
          <a:lstStyle/>
          <a:p>
            <a:fld id="{556B9FE8-3E1B-4A60-A2A2-73A95FE49658}" type="slidenum">
              <a:rPr lang="es-MX" smtClean="0"/>
              <a:t>‹Nº›</a:t>
            </a:fld>
            <a:endParaRPr lang="es-MX" dirty="0"/>
          </a:p>
        </p:txBody>
      </p:sp>
    </p:spTree>
    <p:extLst>
      <p:ext uri="{BB962C8B-B14F-4D97-AF65-F5344CB8AC3E}">
        <p14:creationId xmlns:p14="http://schemas.microsoft.com/office/powerpoint/2010/main" val="28075604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fld id="{CC58AD51-2261-43B7-BFA8-86C8A12BBA42}" type="datetimeFigureOut">
              <a:rPr lang="es-MX" smtClean="0"/>
              <a:t>18/10/2022</a:t>
            </a:fld>
            <a:endParaRPr lang="es-MX" dirty="0"/>
          </a:p>
        </p:txBody>
      </p:sp>
      <p:sp>
        <p:nvSpPr>
          <p:cNvPr id="5" name="Marcador de pie de página 4"/>
          <p:cNvSpPr>
            <a:spLocks noGrp="1"/>
          </p:cNvSpPr>
          <p:nvPr>
            <p:ph type="ftr" sz="quarter" idx="11"/>
          </p:nvPr>
        </p:nvSpPr>
        <p:spPr/>
        <p:txBody>
          <a:bodyPr/>
          <a:lstStyle/>
          <a:p>
            <a:endParaRPr lang="es-MX" dirty="0"/>
          </a:p>
        </p:txBody>
      </p:sp>
      <p:sp>
        <p:nvSpPr>
          <p:cNvPr id="6" name="Marcador de número de diapositiva 5"/>
          <p:cNvSpPr>
            <a:spLocks noGrp="1"/>
          </p:cNvSpPr>
          <p:nvPr>
            <p:ph type="sldNum" sz="quarter" idx="12"/>
          </p:nvPr>
        </p:nvSpPr>
        <p:spPr/>
        <p:txBody>
          <a:bodyPr/>
          <a:lstStyle/>
          <a:p>
            <a:fld id="{556B9FE8-3E1B-4A60-A2A2-73A95FE49658}" type="slidenum">
              <a:rPr lang="es-MX" smtClean="0"/>
              <a:t>‹Nº›</a:t>
            </a:fld>
            <a:endParaRPr lang="es-MX" dirty="0"/>
          </a:p>
        </p:txBody>
      </p:sp>
    </p:spTree>
    <p:extLst>
      <p:ext uri="{BB962C8B-B14F-4D97-AF65-F5344CB8AC3E}">
        <p14:creationId xmlns:p14="http://schemas.microsoft.com/office/powerpoint/2010/main" val="16402743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MX"/>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fld id="{CC58AD51-2261-43B7-BFA8-86C8A12BBA42}" type="datetimeFigureOut">
              <a:rPr lang="es-MX" smtClean="0"/>
              <a:t>18/10/2022</a:t>
            </a:fld>
            <a:endParaRPr lang="es-MX" dirty="0"/>
          </a:p>
        </p:txBody>
      </p:sp>
      <p:sp>
        <p:nvSpPr>
          <p:cNvPr id="5" name="Marcador de pie de página 4"/>
          <p:cNvSpPr>
            <a:spLocks noGrp="1"/>
          </p:cNvSpPr>
          <p:nvPr>
            <p:ph type="ftr" sz="quarter" idx="11"/>
          </p:nvPr>
        </p:nvSpPr>
        <p:spPr/>
        <p:txBody>
          <a:bodyPr/>
          <a:lstStyle/>
          <a:p>
            <a:endParaRPr lang="es-MX" dirty="0"/>
          </a:p>
        </p:txBody>
      </p:sp>
      <p:sp>
        <p:nvSpPr>
          <p:cNvPr id="6" name="Marcador de número de diapositiva 5"/>
          <p:cNvSpPr>
            <a:spLocks noGrp="1"/>
          </p:cNvSpPr>
          <p:nvPr>
            <p:ph type="sldNum" sz="quarter" idx="12"/>
          </p:nvPr>
        </p:nvSpPr>
        <p:spPr/>
        <p:txBody>
          <a:bodyPr/>
          <a:lstStyle/>
          <a:p>
            <a:fld id="{556B9FE8-3E1B-4A60-A2A2-73A95FE49658}" type="slidenum">
              <a:rPr lang="es-MX" smtClean="0"/>
              <a:t>‹Nº›</a:t>
            </a:fld>
            <a:endParaRPr lang="es-MX" dirty="0"/>
          </a:p>
        </p:txBody>
      </p:sp>
    </p:spTree>
    <p:extLst>
      <p:ext uri="{BB962C8B-B14F-4D97-AF65-F5344CB8AC3E}">
        <p14:creationId xmlns:p14="http://schemas.microsoft.com/office/powerpoint/2010/main" val="944267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fecha 4"/>
          <p:cNvSpPr>
            <a:spLocks noGrp="1"/>
          </p:cNvSpPr>
          <p:nvPr>
            <p:ph type="dt" sz="half" idx="10"/>
          </p:nvPr>
        </p:nvSpPr>
        <p:spPr/>
        <p:txBody>
          <a:bodyPr/>
          <a:lstStyle/>
          <a:p>
            <a:fld id="{CC58AD51-2261-43B7-BFA8-86C8A12BBA42}" type="datetimeFigureOut">
              <a:rPr lang="es-MX" smtClean="0"/>
              <a:t>18/10/2022</a:t>
            </a:fld>
            <a:endParaRPr lang="es-MX" dirty="0"/>
          </a:p>
        </p:txBody>
      </p:sp>
      <p:sp>
        <p:nvSpPr>
          <p:cNvPr id="6" name="Marcador de pie de página 5"/>
          <p:cNvSpPr>
            <a:spLocks noGrp="1"/>
          </p:cNvSpPr>
          <p:nvPr>
            <p:ph type="ftr" sz="quarter" idx="11"/>
          </p:nvPr>
        </p:nvSpPr>
        <p:spPr/>
        <p:txBody>
          <a:bodyPr/>
          <a:lstStyle/>
          <a:p>
            <a:endParaRPr lang="es-MX" dirty="0"/>
          </a:p>
        </p:txBody>
      </p:sp>
      <p:sp>
        <p:nvSpPr>
          <p:cNvPr id="7" name="Marcador de número de diapositiva 6"/>
          <p:cNvSpPr>
            <a:spLocks noGrp="1"/>
          </p:cNvSpPr>
          <p:nvPr>
            <p:ph type="sldNum" sz="quarter" idx="12"/>
          </p:nvPr>
        </p:nvSpPr>
        <p:spPr/>
        <p:txBody>
          <a:bodyPr/>
          <a:lstStyle/>
          <a:p>
            <a:fld id="{556B9FE8-3E1B-4A60-A2A2-73A95FE49658}" type="slidenum">
              <a:rPr lang="es-MX" smtClean="0"/>
              <a:t>‹Nº›</a:t>
            </a:fld>
            <a:endParaRPr lang="es-MX" dirty="0"/>
          </a:p>
        </p:txBody>
      </p:sp>
    </p:spTree>
    <p:extLst>
      <p:ext uri="{BB962C8B-B14F-4D97-AF65-F5344CB8AC3E}">
        <p14:creationId xmlns:p14="http://schemas.microsoft.com/office/powerpoint/2010/main" val="15939571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MX"/>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Marcador de fecha 6"/>
          <p:cNvSpPr>
            <a:spLocks noGrp="1"/>
          </p:cNvSpPr>
          <p:nvPr>
            <p:ph type="dt" sz="half" idx="10"/>
          </p:nvPr>
        </p:nvSpPr>
        <p:spPr/>
        <p:txBody>
          <a:bodyPr/>
          <a:lstStyle/>
          <a:p>
            <a:fld id="{CC58AD51-2261-43B7-BFA8-86C8A12BBA42}" type="datetimeFigureOut">
              <a:rPr lang="es-MX" smtClean="0"/>
              <a:t>18/10/2022</a:t>
            </a:fld>
            <a:endParaRPr lang="es-MX" dirty="0"/>
          </a:p>
        </p:txBody>
      </p:sp>
      <p:sp>
        <p:nvSpPr>
          <p:cNvPr id="8" name="Marcador de pie de página 7"/>
          <p:cNvSpPr>
            <a:spLocks noGrp="1"/>
          </p:cNvSpPr>
          <p:nvPr>
            <p:ph type="ftr" sz="quarter" idx="11"/>
          </p:nvPr>
        </p:nvSpPr>
        <p:spPr/>
        <p:txBody>
          <a:bodyPr/>
          <a:lstStyle/>
          <a:p>
            <a:endParaRPr lang="es-MX" dirty="0"/>
          </a:p>
        </p:txBody>
      </p:sp>
      <p:sp>
        <p:nvSpPr>
          <p:cNvPr id="9" name="Marcador de número de diapositiva 8"/>
          <p:cNvSpPr>
            <a:spLocks noGrp="1"/>
          </p:cNvSpPr>
          <p:nvPr>
            <p:ph type="sldNum" sz="quarter" idx="12"/>
          </p:nvPr>
        </p:nvSpPr>
        <p:spPr/>
        <p:txBody>
          <a:bodyPr/>
          <a:lstStyle/>
          <a:p>
            <a:fld id="{556B9FE8-3E1B-4A60-A2A2-73A95FE49658}" type="slidenum">
              <a:rPr lang="es-MX" smtClean="0"/>
              <a:t>‹Nº›</a:t>
            </a:fld>
            <a:endParaRPr lang="es-MX" dirty="0"/>
          </a:p>
        </p:txBody>
      </p:sp>
    </p:spTree>
    <p:extLst>
      <p:ext uri="{BB962C8B-B14F-4D97-AF65-F5344CB8AC3E}">
        <p14:creationId xmlns:p14="http://schemas.microsoft.com/office/powerpoint/2010/main" val="16093367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fecha 2"/>
          <p:cNvSpPr>
            <a:spLocks noGrp="1"/>
          </p:cNvSpPr>
          <p:nvPr>
            <p:ph type="dt" sz="half" idx="10"/>
          </p:nvPr>
        </p:nvSpPr>
        <p:spPr/>
        <p:txBody>
          <a:bodyPr/>
          <a:lstStyle/>
          <a:p>
            <a:fld id="{CC58AD51-2261-43B7-BFA8-86C8A12BBA42}" type="datetimeFigureOut">
              <a:rPr lang="es-MX" smtClean="0"/>
              <a:t>18/10/2022</a:t>
            </a:fld>
            <a:endParaRPr lang="es-MX" dirty="0"/>
          </a:p>
        </p:txBody>
      </p:sp>
      <p:sp>
        <p:nvSpPr>
          <p:cNvPr id="4" name="Marcador de pie de página 3"/>
          <p:cNvSpPr>
            <a:spLocks noGrp="1"/>
          </p:cNvSpPr>
          <p:nvPr>
            <p:ph type="ftr" sz="quarter" idx="11"/>
          </p:nvPr>
        </p:nvSpPr>
        <p:spPr/>
        <p:txBody>
          <a:bodyPr/>
          <a:lstStyle/>
          <a:p>
            <a:endParaRPr lang="es-MX" dirty="0"/>
          </a:p>
        </p:txBody>
      </p:sp>
      <p:sp>
        <p:nvSpPr>
          <p:cNvPr id="5" name="Marcador de número de diapositiva 4"/>
          <p:cNvSpPr>
            <a:spLocks noGrp="1"/>
          </p:cNvSpPr>
          <p:nvPr>
            <p:ph type="sldNum" sz="quarter" idx="12"/>
          </p:nvPr>
        </p:nvSpPr>
        <p:spPr/>
        <p:txBody>
          <a:bodyPr/>
          <a:lstStyle/>
          <a:p>
            <a:fld id="{556B9FE8-3E1B-4A60-A2A2-73A95FE49658}" type="slidenum">
              <a:rPr lang="es-MX" smtClean="0"/>
              <a:t>‹Nº›</a:t>
            </a:fld>
            <a:endParaRPr lang="es-MX" dirty="0"/>
          </a:p>
        </p:txBody>
      </p:sp>
    </p:spTree>
    <p:extLst>
      <p:ext uri="{BB962C8B-B14F-4D97-AF65-F5344CB8AC3E}">
        <p14:creationId xmlns:p14="http://schemas.microsoft.com/office/powerpoint/2010/main" val="33667010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CC58AD51-2261-43B7-BFA8-86C8A12BBA42}" type="datetimeFigureOut">
              <a:rPr lang="es-MX" smtClean="0"/>
              <a:t>18/10/2022</a:t>
            </a:fld>
            <a:endParaRPr lang="es-MX" dirty="0"/>
          </a:p>
        </p:txBody>
      </p:sp>
      <p:sp>
        <p:nvSpPr>
          <p:cNvPr id="3" name="Marcador de pie de página 2"/>
          <p:cNvSpPr>
            <a:spLocks noGrp="1"/>
          </p:cNvSpPr>
          <p:nvPr>
            <p:ph type="ftr" sz="quarter" idx="11"/>
          </p:nvPr>
        </p:nvSpPr>
        <p:spPr/>
        <p:txBody>
          <a:bodyPr/>
          <a:lstStyle/>
          <a:p>
            <a:endParaRPr lang="es-MX" dirty="0"/>
          </a:p>
        </p:txBody>
      </p:sp>
      <p:sp>
        <p:nvSpPr>
          <p:cNvPr id="4" name="Marcador de número de diapositiva 3"/>
          <p:cNvSpPr>
            <a:spLocks noGrp="1"/>
          </p:cNvSpPr>
          <p:nvPr>
            <p:ph type="sldNum" sz="quarter" idx="12"/>
          </p:nvPr>
        </p:nvSpPr>
        <p:spPr/>
        <p:txBody>
          <a:bodyPr/>
          <a:lstStyle/>
          <a:p>
            <a:fld id="{556B9FE8-3E1B-4A60-A2A2-73A95FE49658}" type="slidenum">
              <a:rPr lang="es-MX" smtClean="0"/>
              <a:t>‹Nº›</a:t>
            </a:fld>
            <a:endParaRPr lang="es-MX" dirty="0"/>
          </a:p>
        </p:txBody>
      </p:sp>
    </p:spTree>
    <p:extLst>
      <p:ext uri="{BB962C8B-B14F-4D97-AF65-F5344CB8AC3E}">
        <p14:creationId xmlns:p14="http://schemas.microsoft.com/office/powerpoint/2010/main" val="3772913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CC58AD51-2261-43B7-BFA8-86C8A12BBA42}" type="datetimeFigureOut">
              <a:rPr lang="es-MX" smtClean="0"/>
              <a:t>18/10/2022</a:t>
            </a:fld>
            <a:endParaRPr lang="es-MX" dirty="0"/>
          </a:p>
        </p:txBody>
      </p:sp>
      <p:sp>
        <p:nvSpPr>
          <p:cNvPr id="6" name="Marcador de pie de página 5"/>
          <p:cNvSpPr>
            <a:spLocks noGrp="1"/>
          </p:cNvSpPr>
          <p:nvPr>
            <p:ph type="ftr" sz="quarter" idx="11"/>
          </p:nvPr>
        </p:nvSpPr>
        <p:spPr/>
        <p:txBody>
          <a:bodyPr/>
          <a:lstStyle/>
          <a:p>
            <a:endParaRPr lang="es-MX" dirty="0"/>
          </a:p>
        </p:txBody>
      </p:sp>
      <p:sp>
        <p:nvSpPr>
          <p:cNvPr id="7" name="Marcador de número de diapositiva 6"/>
          <p:cNvSpPr>
            <a:spLocks noGrp="1"/>
          </p:cNvSpPr>
          <p:nvPr>
            <p:ph type="sldNum" sz="quarter" idx="12"/>
          </p:nvPr>
        </p:nvSpPr>
        <p:spPr/>
        <p:txBody>
          <a:bodyPr/>
          <a:lstStyle/>
          <a:p>
            <a:fld id="{556B9FE8-3E1B-4A60-A2A2-73A95FE49658}" type="slidenum">
              <a:rPr lang="es-MX" smtClean="0"/>
              <a:t>‹Nº›</a:t>
            </a:fld>
            <a:endParaRPr lang="es-MX" dirty="0"/>
          </a:p>
        </p:txBody>
      </p:sp>
    </p:spTree>
    <p:extLst>
      <p:ext uri="{BB962C8B-B14F-4D97-AF65-F5344CB8AC3E}">
        <p14:creationId xmlns:p14="http://schemas.microsoft.com/office/powerpoint/2010/main" val="26654402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dirty="0"/>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CC58AD51-2261-43B7-BFA8-86C8A12BBA42}" type="datetimeFigureOut">
              <a:rPr lang="es-MX" smtClean="0"/>
              <a:t>18/10/2022</a:t>
            </a:fld>
            <a:endParaRPr lang="es-MX" dirty="0"/>
          </a:p>
        </p:txBody>
      </p:sp>
      <p:sp>
        <p:nvSpPr>
          <p:cNvPr id="6" name="Marcador de pie de página 5"/>
          <p:cNvSpPr>
            <a:spLocks noGrp="1"/>
          </p:cNvSpPr>
          <p:nvPr>
            <p:ph type="ftr" sz="quarter" idx="11"/>
          </p:nvPr>
        </p:nvSpPr>
        <p:spPr/>
        <p:txBody>
          <a:bodyPr/>
          <a:lstStyle/>
          <a:p>
            <a:endParaRPr lang="es-MX" dirty="0"/>
          </a:p>
        </p:txBody>
      </p:sp>
      <p:sp>
        <p:nvSpPr>
          <p:cNvPr id="7" name="Marcador de número de diapositiva 6"/>
          <p:cNvSpPr>
            <a:spLocks noGrp="1"/>
          </p:cNvSpPr>
          <p:nvPr>
            <p:ph type="sldNum" sz="quarter" idx="12"/>
          </p:nvPr>
        </p:nvSpPr>
        <p:spPr/>
        <p:txBody>
          <a:bodyPr/>
          <a:lstStyle/>
          <a:p>
            <a:fld id="{556B9FE8-3E1B-4A60-A2A2-73A95FE49658}" type="slidenum">
              <a:rPr lang="es-MX" smtClean="0"/>
              <a:t>‹Nº›</a:t>
            </a:fld>
            <a:endParaRPr lang="es-MX" dirty="0"/>
          </a:p>
        </p:txBody>
      </p:sp>
    </p:spTree>
    <p:extLst>
      <p:ext uri="{BB962C8B-B14F-4D97-AF65-F5344CB8AC3E}">
        <p14:creationId xmlns:p14="http://schemas.microsoft.com/office/powerpoint/2010/main" val="2405267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9000" b="-19000"/>
          </a:stretch>
        </a:blip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58AD51-2261-43B7-BFA8-86C8A12BBA42}" type="datetimeFigureOut">
              <a:rPr lang="es-MX" smtClean="0"/>
              <a:t>18/10/2022</a:t>
            </a:fld>
            <a:endParaRPr lang="es-MX" dirty="0"/>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dirty="0"/>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6B9FE8-3E1B-4A60-A2A2-73A95FE49658}" type="slidenum">
              <a:rPr lang="es-MX" smtClean="0"/>
              <a:t>‹Nº›</a:t>
            </a:fld>
            <a:endParaRPr lang="es-MX" dirty="0"/>
          </a:p>
        </p:txBody>
      </p:sp>
    </p:spTree>
    <p:extLst>
      <p:ext uri="{BB962C8B-B14F-4D97-AF65-F5344CB8AC3E}">
        <p14:creationId xmlns:p14="http://schemas.microsoft.com/office/powerpoint/2010/main" val="21551314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1384946" y="1732114"/>
            <a:ext cx="9144000" cy="1240669"/>
          </a:xfrm>
        </p:spPr>
        <p:txBody>
          <a:bodyPr>
            <a:noAutofit/>
          </a:bodyPr>
          <a:lstStyle/>
          <a:p>
            <a:r>
              <a:rPr lang="es-ES" sz="6600" dirty="0" smtClean="0">
                <a:solidFill>
                  <a:schemeClr val="bg1"/>
                </a:solidFill>
                <a:latin typeface="Baskerville Old Face" panose="02020602080505020303" pitchFamily="18" charset="0"/>
              </a:rPr>
              <a:t>HISTORIA DE LA EDUCACIÓN</a:t>
            </a:r>
            <a:endParaRPr lang="es-MX" sz="6600" dirty="0">
              <a:solidFill>
                <a:schemeClr val="bg1"/>
              </a:solidFill>
              <a:latin typeface="Baskerville Old Face" panose="02020602080505020303" pitchFamily="18" charset="0"/>
            </a:endParaRPr>
          </a:p>
        </p:txBody>
      </p:sp>
      <p:sp>
        <p:nvSpPr>
          <p:cNvPr id="3" name="Rectángulo 2"/>
          <p:cNvSpPr/>
          <p:nvPr/>
        </p:nvSpPr>
        <p:spPr>
          <a:xfrm>
            <a:off x="1169867" y="4891138"/>
            <a:ext cx="9068509" cy="1754326"/>
          </a:xfrm>
          <a:prstGeom prst="rect">
            <a:avLst/>
          </a:prstGeom>
          <a:noFill/>
        </p:spPr>
        <p:txBody>
          <a:bodyPr wrap="none" lIns="91440" tIns="45720" rIns="91440" bIns="45720">
            <a:spAutoFit/>
          </a:bodyPr>
          <a:lstStyle/>
          <a:p>
            <a:pPr algn="ctr"/>
            <a:r>
              <a:rPr lang="es-ES" sz="5400" b="1" spc="50" dirty="0" smtClean="0">
                <a:ln w="9525" cmpd="sng">
                  <a:solidFill>
                    <a:schemeClr val="accent1"/>
                  </a:solidFill>
                  <a:prstDash val="solid"/>
                </a:ln>
                <a:solidFill>
                  <a:srgbClr val="70AD47">
                    <a:tint val="1000"/>
                  </a:srgbClr>
                </a:solidFill>
                <a:effectLst>
                  <a:glow rad="38100">
                    <a:schemeClr val="accent1">
                      <a:alpha val="40000"/>
                    </a:schemeClr>
                  </a:glow>
                </a:effectLst>
                <a:latin typeface="Algerian" panose="04020705040A02060702" pitchFamily="82" charset="0"/>
              </a:rPr>
              <a:t>MTRA: DEYANIRA LIZBETH </a:t>
            </a:r>
          </a:p>
          <a:p>
            <a:pPr algn="ctr"/>
            <a:r>
              <a:rPr lang="es-ES" sz="5400" b="1" spc="50" dirty="0" smtClean="0">
                <a:ln w="9525" cmpd="sng">
                  <a:solidFill>
                    <a:schemeClr val="accent1"/>
                  </a:solidFill>
                  <a:prstDash val="solid"/>
                </a:ln>
                <a:solidFill>
                  <a:srgbClr val="70AD47">
                    <a:tint val="1000"/>
                  </a:srgbClr>
                </a:solidFill>
                <a:effectLst>
                  <a:glow rad="38100">
                    <a:schemeClr val="accent1">
                      <a:alpha val="40000"/>
                    </a:schemeClr>
                  </a:glow>
                </a:effectLst>
                <a:latin typeface="Algerian" panose="04020705040A02060702" pitchFamily="82" charset="0"/>
              </a:rPr>
              <a:t>QUEZADA GUTIÉRREZ</a:t>
            </a:r>
            <a:endParaRPr lang="es-ES"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Algerian" panose="04020705040A02060702" pitchFamily="82" charset="0"/>
            </a:endParaRPr>
          </a:p>
        </p:txBody>
      </p:sp>
    </p:spTree>
    <p:extLst>
      <p:ext uri="{BB962C8B-B14F-4D97-AF65-F5344CB8AC3E}">
        <p14:creationId xmlns:p14="http://schemas.microsoft.com/office/powerpoint/2010/main" val="42361541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3638981" y="211256"/>
            <a:ext cx="4038286" cy="923330"/>
          </a:xfrm>
          <a:prstGeom prst="rect">
            <a:avLst/>
          </a:prstGeom>
          <a:noFill/>
        </p:spPr>
        <p:txBody>
          <a:bodyPr wrap="none" lIns="91440" tIns="45720" rIns="91440" bIns="45720">
            <a:spAutoFit/>
          </a:bodyPr>
          <a:lstStyle/>
          <a:p>
            <a:pPr algn="ctr"/>
            <a:r>
              <a:rPr lang="es-ES" sz="54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nprior" panose="02000400000000000000" pitchFamily="2" charset="0"/>
              </a:rPr>
              <a:t>ACTIVIDAD</a:t>
            </a:r>
            <a:endParaRPr lang="es-E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nprior" panose="02000400000000000000" pitchFamily="2" charset="0"/>
            </a:endParaRPr>
          </a:p>
        </p:txBody>
      </p:sp>
      <p:sp>
        <p:nvSpPr>
          <p:cNvPr id="5" name="Marcador de contenido 1"/>
          <p:cNvSpPr>
            <a:spLocks noGrp="1"/>
          </p:cNvSpPr>
          <p:nvPr>
            <p:ph idx="1"/>
          </p:nvPr>
        </p:nvSpPr>
        <p:spPr>
          <a:xfrm>
            <a:off x="120464" y="1290734"/>
            <a:ext cx="11422352" cy="1169131"/>
          </a:xfrm>
        </p:spPr>
        <p:txBody>
          <a:bodyPr>
            <a:noAutofit/>
          </a:bodyPr>
          <a:lstStyle/>
          <a:p>
            <a:pPr>
              <a:buClr>
                <a:srgbClr val="002060"/>
              </a:buClr>
              <a:buFont typeface="Wingdings" panose="05000000000000000000" pitchFamily="2" charset="2"/>
              <a:buChar char="Ø"/>
            </a:pPr>
            <a:r>
              <a:rPr lang="es-MX" sz="1800" b="1" dirty="0" smtClean="0">
                <a:solidFill>
                  <a:srgbClr val="00B050"/>
                </a:solidFill>
                <a:latin typeface="Bookman Old Style" panose="02050604050505020204" pitchFamily="18" charset="0"/>
              </a:rPr>
              <a:t>En equipos realicen </a:t>
            </a:r>
            <a:r>
              <a:rPr lang="es-MX" sz="1800" b="1" dirty="0" smtClean="0">
                <a:solidFill>
                  <a:srgbClr val="00B050"/>
                </a:solidFill>
                <a:latin typeface="Bookman Old Style" panose="02050604050505020204" pitchFamily="18" charset="0"/>
              </a:rPr>
              <a:t>un cuestionario de 10 preguntas verdadero y falso del tema.</a:t>
            </a:r>
            <a:endParaRPr lang="es-MX" sz="1800" b="1" dirty="0">
              <a:solidFill>
                <a:srgbClr val="00B050"/>
              </a:solidFill>
              <a:latin typeface="Bookman Old Style" panose="02050604050505020204" pitchFamily="18" charset="0"/>
            </a:endParaRPr>
          </a:p>
          <a:p>
            <a:pPr>
              <a:buClr>
                <a:srgbClr val="002060"/>
              </a:buClr>
              <a:buFont typeface="Wingdings" panose="05000000000000000000" pitchFamily="2" charset="2"/>
              <a:buChar char="Ø"/>
            </a:pPr>
            <a:endParaRPr lang="es-MX" sz="1800" b="1" dirty="0">
              <a:solidFill>
                <a:schemeClr val="accent2">
                  <a:lumMod val="75000"/>
                </a:schemeClr>
              </a:solidFill>
              <a:latin typeface="Bookman Old Style" panose="02050604050505020204" pitchFamily="18" charset="0"/>
            </a:endParaRPr>
          </a:p>
        </p:txBody>
      </p:sp>
    </p:spTree>
    <p:extLst>
      <p:ext uri="{BB962C8B-B14F-4D97-AF65-F5344CB8AC3E}">
        <p14:creationId xmlns:p14="http://schemas.microsoft.com/office/powerpoint/2010/main" val="1204422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
                                        <p:tgtEl>
                                          <p:spTgt spid="5">
                                            <p:txEl>
                                              <p:pRg st="0" end="0"/>
                                            </p:txEl>
                                          </p:spTgt>
                                        </p:tgtEl>
                                      </p:cBhvr>
                                    </p:animEffect>
                                    <p:anim calcmode="lin" valueType="num">
                                      <p:cBhvr>
                                        <p:cTn id="8" dur="4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5">
                                            <p:txEl>
                                              <p:pRg st="0" end="0"/>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5">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5">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017690" y="311119"/>
            <a:ext cx="6096000" cy="646331"/>
          </a:xfrm>
          <a:prstGeom prst="rect">
            <a:avLst/>
          </a:prstGeom>
        </p:spPr>
        <p:txBody>
          <a:bodyPr>
            <a:spAutoFit/>
          </a:bodyPr>
          <a:lstStyle/>
          <a:p>
            <a:r>
              <a:rPr lang="es-MX" b="1" dirty="0">
                <a:solidFill>
                  <a:srgbClr val="000000"/>
                </a:solidFill>
                <a:latin typeface="Arial" panose="020B0604020202020204" pitchFamily="34" charset="0"/>
              </a:rPr>
              <a:t>LA EDUCACIÓN Y LA PEDAGOGÍA EN LA ANTIGÜEDAD. LA GRECIA CLÁSICA </a:t>
            </a:r>
            <a:r>
              <a:rPr lang="es-MX" dirty="0">
                <a:solidFill>
                  <a:srgbClr val="000000"/>
                </a:solidFill>
                <a:latin typeface="Arial" panose="020B0604020202020204" pitchFamily="34" charset="0"/>
              </a:rPr>
              <a:t>	</a:t>
            </a:r>
          </a:p>
        </p:txBody>
      </p:sp>
      <p:sp>
        <p:nvSpPr>
          <p:cNvPr id="4" name="Rectángulo 3"/>
          <p:cNvSpPr/>
          <p:nvPr/>
        </p:nvSpPr>
        <p:spPr>
          <a:xfrm>
            <a:off x="283336" y="1517534"/>
            <a:ext cx="11513713" cy="4247317"/>
          </a:xfrm>
          <a:prstGeom prst="rect">
            <a:avLst/>
          </a:prstGeom>
        </p:spPr>
        <p:txBody>
          <a:bodyPr wrap="square">
            <a:spAutoFit/>
          </a:bodyPr>
          <a:lstStyle/>
          <a:p>
            <a:pPr fontAlgn="base"/>
            <a:r>
              <a:rPr lang="es-MX" b="1" dirty="0">
                <a:solidFill>
                  <a:srgbClr val="000000"/>
                </a:solidFill>
                <a:latin typeface="Helvetica Neue"/>
              </a:rPr>
              <a:t>Situación </a:t>
            </a:r>
            <a:r>
              <a:rPr lang="es-MX" b="1" dirty="0" smtClean="0">
                <a:solidFill>
                  <a:srgbClr val="000000"/>
                </a:solidFill>
                <a:latin typeface="Helvetica Neue"/>
              </a:rPr>
              <a:t>histórica</a:t>
            </a:r>
          </a:p>
          <a:p>
            <a:pPr fontAlgn="base"/>
            <a:endParaRPr lang="es-MX" b="1" dirty="0">
              <a:solidFill>
                <a:srgbClr val="000000"/>
              </a:solidFill>
              <a:latin typeface="Helvetica Neue"/>
            </a:endParaRPr>
          </a:p>
          <a:p>
            <a:pPr fontAlgn="base"/>
            <a:r>
              <a:rPr lang="es-MX" dirty="0">
                <a:solidFill>
                  <a:srgbClr val="373737"/>
                </a:solidFill>
                <a:latin typeface="Helvetica Neue"/>
              </a:rPr>
              <a:t>La civilización griega es una de las más influyentes de la historia de la humanidad. De ella salieron grandes personajes que han perdurado a través de los siglos y aun hoy siguen siendo muy importantes. La contribución de estos hombres sigue siendo referencia universal</a:t>
            </a:r>
            <a:r>
              <a:rPr lang="es-MX" dirty="0" smtClean="0">
                <a:solidFill>
                  <a:srgbClr val="373737"/>
                </a:solidFill>
                <a:latin typeface="Helvetica Neue"/>
              </a:rPr>
              <a:t>.</a:t>
            </a:r>
          </a:p>
          <a:p>
            <a:pPr fontAlgn="base"/>
            <a:endParaRPr lang="es-MX" dirty="0">
              <a:solidFill>
                <a:srgbClr val="373737"/>
              </a:solidFill>
              <a:latin typeface="Helvetica Neue"/>
            </a:endParaRPr>
          </a:p>
          <a:p>
            <a:pPr fontAlgn="base"/>
            <a:r>
              <a:rPr lang="es-MX" dirty="0">
                <a:solidFill>
                  <a:srgbClr val="373737"/>
                </a:solidFill>
                <a:latin typeface="Helvetica Neue"/>
              </a:rPr>
              <a:t>Esta fascinante civilización abarca aproximadamente del 1200 a. C. hasta el 145 a.C. Está considerada como la cuna de la civilización occidental. Influyó en todos los aspectos del posterior Imperio Romano. Tanto que éstos copiaron prácticamente todo de ellos. De hecho, muchas obras de arte griegas que hoy conocemos son copias romanas. Dicho imperio esparció así la cultura helénica por toda Europa</a:t>
            </a:r>
            <a:r>
              <a:rPr lang="es-MX" dirty="0" smtClean="0">
                <a:solidFill>
                  <a:srgbClr val="373737"/>
                </a:solidFill>
                <a:latin typeface="Helvetica Neue"/>
              </a:rPr>
              <a:t>.</a:t>
            </a:r>
          </a:p>
          <a:p>
            <a:pPr fontAlgn="base"/>
            <a:endParaRPr lang="es-MX" dirty="0">
              <a:solidFill>
                <a:srgbClr val="373737"/>
              </a:solidFill>
              <a:latin typeface="Helvetica Neue"/>
            </a:endParaRPr>
          </a:p>
          <a:p>
            <a:pPr fontAlgn="base"/>
            <a:r>
              <a:rPr lang="es-MX" dirty="0">
                <a:solidFill>
                  <a:srgbClr val="373737"/>
                </a:solidFill>
                <a:latin typeface="Helvetica Neue"/>
              </a:rPr>
              <a:t>La civilización griega también fue una base muy importante para la política, la educación, la filosofía, la ciencia y las artes occidentales. Era eminentemente marítima y comercial. Debido al accidentado relieve balcánico era muy difícil la actividad agrícola y las comunicaciones internas. Por otro lado su larga línea costera favorecía su expansión hacia ultramar.</a:t>
            </a:r>
            <a:endParaRPr lang="es-MX" b="0" i="0" dirty="0">
              <a:solidFill>
                <a:srgbClr val="373737"/>
              </a:solidFill>
              <a:effectLst/>
              <a:latin typeface="Helvetica Neue"/>
            </a:endParaRPr>
          </a:p>
        </p:txBody>
      </p:sp>
    </p:spTree>
    <p:extLst>
      <p:ext uri="{BB962C8B-B14F-4D97-AF65-F5344CB8AC3E}">
        <p14:creationId xmlns:p14="http://schemas.microsoft.com/office/powerpoint/2010/main" val="7275663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37374" y="367940"/>
            <a:ext cx="11758412" cy="5355312"/>
          </a:xfrm>
          <a:prstGeom prst="rect">
            <a:avLst/>
          </a:prstGeom>
        </p:spPr>
        <p:txBody>
          <a:bodyPr wrap="square">
            <a:spAutoFit/>
          </a:bodyPr>
          <a:lstStyle/>
          <a:p>
            <a:pPr fontAlgn="base"/>
            <a:r>
              <a:rPr lang="es-MX" b="1" dirty="0">
                <a:solidFill>
                  <a:srgbClr val="000000"/>
                </a:solidFill>
                <a:latin typeface="Helvetica Neue"/>
              </a:rPr>
              <a:t>Periodos fundamentales en la educación Griega</a:t>
            </a:r>
            <a:r>
              <a:rPr lang="es-MX" b="1" dirty="0" smtClean="0">
                <a:solidFill>
                  <a:srgbClr val="000000"/>
                </a:solidFill>
                <a:latin typeface="Helvetica Neue"/>
              </a:rPr>
              <a:t>:</a:t>
            </a:r>
          </a:p>
          <a:p>
            <a:pPr fontAlgn="base"/>
            <a:endParaRPr lang="es-MX" b="1" dirty="0">
              <a:solidFill>
                <a:srgbClr val="000000"/>
              </a:solidFill>
              <a:latin typeface="Helvetica Neue"/>
            </a:endParaRPr>
          </a:p>
          <a:p>
            <a:pPr fontAlgn="base"/>
            <a:endParaRPr lang="es-MX" b="1" dirty="0">
              <a:solidFill>
                <a:srgbClr val="000000"/>
              </a:solidFill>
              <a:latin typeface="Helvetica Neue"/>
            </a:endParaRPr>
          </a:p>
          <a:p>
            <a:pPr fontAlgn="base"/>
            <a:r>
              <a:rPr lang="es-MX" b="1" dirty="0">
                <a:solidFill>
                  <a:srgbClr val="000000"/>
                </a:solidFill>
                <a:latin typeface="Helvetica Neue"/>
              </a:rPr>
              <a:t>La educación heroica o caballeresca</a:t>
            </a:r>
            <a:r>
              <a:rPr lang="es-MX" b="1" dirty="0" smtClean="0">
                <a:solidFill>
                  <a:srgbClr val="000000"/>
                </a:solidFill>
                <a:latin typeface="Helvetica Neue"/>
              </a:rPr>
              <a:t>.</a:t>
            </a:r>
          </a:p>
          <a:p>
            <a:pPr fontAlgn="base"/>
            <a:endParaRPr lang="es-MX" b="1" dirty="0">
              <a:solidFill>
                <a:srgbClr val="000000"/>
              </a:solidFill>
              <a:latin typeface="Helvetica Neue"/>
            </a:endParaRPr>
          </a:p>
          <a:p>
            <a:pPr fontAlgn="base"/>
            <a:r>
              <a:rPr lang="es-MX" dirty="0">
                <a:solidFill>
                  <a:srgbClr val="373737"/>
                </a:solidFill>
                <a:latin typeface="Helvetica Neue"/>
              </a:rPr>
              <a:t>Comienza con la misma Grecia. Por lo tanto estamos hablando de la cultura cretense. Estaba ubicada en el mediterráneo oriental y llego a alcanzar un alto grado de desarrollo</a:t>
            </a:r>
            <a:r>
              <a:rPr lang="es-MX" dirty="0" smtClean="0">
                <a:solidFill>
                  <a:srgbClr val="373737"/>
                </a:solidFill>
                <a:latin typeface="Helvetica Neue"/>
              </a:rPr>
              <a:t>.</a:t>
            </a:r>
          </a:p>
          <a:p>
            <a:pPr fontAlgn="base"/>
            <a:endParaRPr lang="es-MX" dirty="0">
              <a:solidFill>
                <a:srgbClr val="373737"/>
              </a:solidFill>
              <a:latin typeface="Helvetica Neue"/>
            </a:endParaRPr>
          </a:p>
          <a:p>
            <a:pPr fontAlgn="base"/>
            <a:endParaRPr lang="es-MX" dirty="0">
              <a:solidFill>
                <a:srgbClr val="373737"/>
              </a:solidFill>
              <a:latin typeface="Helvetica Neue"/>
            </a:endParaRPr>
          </a:p>
          <a:p>
            <a:pPr fontAlgn="base"/>
            <a:r>
              <a:rPr lang="es-MX" b="1" dirty="0">
                <a:solidFill>
                  <a:srgbClr val="000000"/>
                </a:solidFill>
                <a:latin typeface="Helvetica Neue"/>
              </a:rPr>
              <a:t>La educación cívica</a:t>
            </a:r>
            <a:r>
              <a:rPr lang="es-MX" b="1" dirty="0" smtClean="0">
                <a:solidFill>
                  <a:srgbClr val="000000"/>
                </a:solidFill>
                <a:latin typeface="Helvetica Neue"/>
              </a:rPr>
              <a:t>.</a:t>
            </a:r>
          </a:p>
          <a:p>
            <a:pPr fontAlgn="base"/>
            <a:endParaRPr lang="es-MX" b="1" dirty="0">
              <a:solidFill>
                <a:srgbClr val="000000"/>
              </a:solidFill>
              <a:latin typeface="Helvetica Neue"/>
            </a:endParaRPr>
          </a:p>
          <a:p>
            <a:pPr fontAlgn="base"/>
            <a:r>
              <a:rPr lang="es-MX" dirty="0">
                <a:solidFill>
                  <a:srgbClr val="373737"/>
                </a:solidFill>
                <a:latin typeface="Helvetica Neue"/>
              </a:rPr>
              <a:t>Cuando Grecia se partió en dos la educación fue por distintos caminos. Por un lado estaban Esparta y Creta consideradas durante largo tiempo modelos de política y de educación. El estado se ocupaba de dicha  educación impartida de forma colectiva. Así se preparaba a los adolescentes para las tareas de la vida adulta en la ciudad.</a:t>
            </a:r>
          </a:p>
          <a:p>
            <a:pPr fontAlgn="base"/>
            <a:r>
              <a:rPr lang="es-MX" dirty="0">
                <a:solidFill>
                  <a:srgbClr val="373737"/>
                </a:solidFill>
                <a:latin typeface="Helvetica Neue"/>
              </a:rPr>
              <a:t>Se conoce una legislación sobre la escuela a principios del siglo VI a.C. En ella se hablaba sobre los deberes de los padres, entre otras cosas, enseñar a leer y a nadar. También menciona el aprendizaje de un oficio para las clases bajas, y música, equitación, gimnasia, caza y filosofía para los adinerados.</a:t>
            </a:r>
          </a:p>
          <a:p>
            <a:pPr fontAlgn="base"/>
            <a:r>
              <a:rPr lang="es-MX" dirty="0">
                <a:solidFill>
                  <a:srgbClr val="373737"/>
                </a:solidFill>
                <a:latin typeface="Helvetica Neue"/>
              </a:rPr>
              <a:t>Esparta priorizaba la educación militar mientras que Atenas basa el aprendizaje en la educación filosófica e intelectual. La diferencia entre estas dos ciudades se conservará siempre.</a:t>
            </a:r>
            <a:endParaRPr lang="es-MX" b="0" i="0" dirty="0">
              <a:solidFill>
                <a:srgbClr val="373737"/>
              </a:solidFill>
              <a:effectLst/>
              <a:latin typeface="Helvetica Neue"/>
            </a:endParaRPr>
          </a:p>
        </p:txBody>
      </p:sp>
    </p:spTree>
    <p:extLst>
      <p:ext uri="{BB962C8B-B14F-4D97-AF65-F5344CB8AC3E}">
        <p14:creationId xmlns:p14="http://schemas.microsoft.com/office/powerpoint/2010/main" val="19090299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67424" y="770972"/>
            <a:ext cx="11075831" cy="2862322"/>
          </a:xfrm>
          <a:prstGeom prst="rect">
            <a:avLst/>
          </a:prstGeom>
        </p:spPr>
        <p:txBody>
          <a:bodyPr wrap="square">
            <a:spAutoFit/>
          </a:bodyPr>
          <a:lstStyle/>
          <a:p>
            <a:pPr fontAlgn="base"/>
            <a:r>
              <a:rPr lang="es-MX" b="1" dirty="0">
                <a:solidFill>
                  <a:srgbClr val="000000"/>
                </a:solidFill>
                <a:latin typeface="Helvetica Neue"/>
              </a:rPr>
              <a:t>La educación humanística</a:t>
            </a:r>
            <a:r>
              <a:rPr lang="es-MX" b="1" dirty="0" smtClean="0">
                <a:solidFill>
                  <a:srgbClr val="000000"/>
                </a:solidFill>
                <a:latin typeface="Helvetica Neue"/>
              </a:rPr>
              <a:t>.</a:t>
            </a:r>
          </a:p>
          <a:p>
            <a:pPr fontAlgn="base"/>
            <a:endParaRPr lang="es-MX" b="1" dirty="0">
              <a:solidFill>
                <a:srgbClr val="000000"/>
              </a:solidFill>
              <a:latin typeface="Helvetica Neue"/>
            </a:endParaRPr>
          </a:p>
          <a:p>
            <a:pPr fontAlgn="base"/>
            <a:endParaRPr lang="es-MX" b="1" dirty="0">
              <a:solidFill>
                <a:srgbClr val="000000"/>
              </a:solidFill>
              <a:latin typeface="Helvetica Neue"/>
            </a:endParaRPr>
          </a:p>
          <a:p>
            <a:pPr fontAlgn="base"/>
            <a:r>
              <a:rPr lang="es-MX" dirty="0">
                <a:solidFill>
                  <a:srgbClr val="373737"/>
                </a:solidFill>
                <a:latin typeface="Helvetica Neue"/>
              </a:rPr>
              <a:t>Representada por Sócrates, Platón y Aristóteles. Ahora aparece la </a:t>
            </a:r>
            <a:r>
              <a:rPr lang="es-MX" dirty="0" err="1">
                <a:solidFill>
                  <a:srgbClr val="373737"/>
                </a:solidFill>
                <a:latin typeface="Helvetica Neue"/>
              </a:rPr>
              <a:t>paideia</a:t>
            </a:r>
            <a:r>
              <a:rPr lang="es-MX" dirty="0">
                <a:solidFill>
                  <a:srgbClr val="373737"/>
                </a:solidFill>
                <a:latin typeface="Helvetica Neue"/>
              </a:rPr>
              <a:t> (técnica de preparar al niño). Aquí se enseña a los jóvenes desde la niñez hasta la adolescencia</a:t>
            </a:r>
            <a:r>
              <a:rPr lang="es-MX" dirty="0" smtClean="0">
                <a:solidFill>
                  <a:srgbClr val="373737"/>
                </a:solidFill>
                <a:latin typeface="Helvetica Neue"/>
              </a:rPr>
              <a:t>.</a:t>
            </a:r>
          </a:p>
          <a:p>
            <a:pPr fontAlgn="base"/>
            <a:r>
              <a:rPr lang="es-MX" dirty="0">
                <a:solidFill>
                  <a:srgbClr val="373737"/>
                </a:solidFill>
                <a:latin typeface="Helvetica Neue"/>
              </a:rPr>
              <a:t/>
            </a:r>
            <a:br>
              <a:rPr lang="es-MX" dirty="0">
                <a:solidFill>
                  <a:srgbClr val="373737"/>
                </a:solidFill>
                <a:latin typeface="Helvetica Neue"/>
              </a:rPr>
            </a:br>
            <a:r>
              <a:rPr lang="es-MX" dirty="0">
                <a:solidFill>
                  <a:srgbClr val="373737"/>
                </a:solidFill>
                <a:latin typeface="Helvetica Neue"/>
              </a:rPr>
              <a:t>En esta época había diferentes periodos de educación, como la palestra, caracterizada por la iniciación en los ejercicios gimnásticos y deportivos; la </a:t>
            </a:r>
            <a:r>
              <a:rPr lang="es-MX" dirty="0" err="1">
                <a:solidFill>
                  <a:srgbClr val="373737"/>
                </a:solidFill>
                <a:latin typeface="Helvetica Neue"/>
              </a:rPr>
              <a:t>didaskaleia</a:t>
            </a:r>
            <a:r>
              <a:rPr lang="es-MX" dirty="0">
                <a:solidFill>
                  <a:srgbClr val="373737"/>
                </a:solidFill>
                <a:latin typeface="Helvetica Neue"/>
              </a:rPr>
              <a:t>, que enseñaba lectura y escritura; el gimnasio, donde se proseguía la educación deportiva y la filológica. Cuando se cumplían 18 años los niños entraban en la </a:t>
            </a:r>
            <a:r>
              <a:rPr lang="es-MX" dirty="0" err="1">
                <a:solidFill>
                  <a:srgbClr val="373737"/>
                </a:solidFill>
                <a:latin typeface="Helvetica Neue"/>
              </a:rPr>
              <a:t>efebia</a:t>
            </a:r>
            <a:r>
              <a:rPr lang="es-MX" dirty="0">
                <a:solidFill>
                  <a:srgbClr val="373737"/>
                </a:solidFill>
                <a:latin typeface="Helvetica Neue"/>
              </a:rPr>
              <a:t>, tiempo de enseñanza militar. En Atenas duraba dos años mientras que en Esparta eran doce.</a:t>
            </a:r>
            <a:endParaRPr lang="es-MX" b="0" i="0" dirty="0">
              <a:solidFill>
                <a:srgbClr val="373737"/>
              </a:solidFill>
              <a:effectLst/>
              <a:latin typeface="Helvetica Neue"/>
            </a:endParaRPr>
          </a:p>
        </p:txBody>
      </p:sp>
    </p:spTree>
    <p:extLst>
      <p:ext uri="{BB962C8B-B14F-4D97-AF65-F5344CB8AC3E}">
        <p14:creationId xmlns:p14="http://schemas.microsoft.com/office/powerpoint/2010/main" val="5944703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istoria de la Educación (La educacional en la antigüeda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0096314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83335" y="973660"/>
            <a:ext cx="11616743" cy="4247317"/>
          </a:xfrm>
          <a:prstGeom prst="rect">
            <a:avLst/>
          </a:prstGeom>
        </p:spPr>
        <p:txBody>
          <a:bodyPr wrap="square">
            <a:spAutoFit/>
          </a:bodyPr>
          <a:lstStyle/>
          <a:p>
            <a:pPr fontAlgn="base"/>
            <a:r>
              <a:rPr lang="es-MX" b="1" dirty="0">
                <a:solidFill>
                  <a:srgbClr val="000000"/>
                </a:solidFill>
                <a:latin typeface="Helvetica Neue"/>
              </a:rPr>
              <a:t>La educación Helenística</a:t>
            </a:r>
            <a:r>
              <a:rPr lang="es-MX" b="1" dirty="0" smtClean="0">
                <a:solidFill>
                  <a:srgbClr val="000000"/>
                </a:solidFill>
                <a:latin typeface="Helvetica Neue"/>
              </a:rPr>
              <a:t>.</a:t>
            </a:r>
          </a:p>
          <a:p>
            <a:pPr fontAlgn="base"/>
            <a:endParaRPr lang="es-MX" b="1" dirty="0">
              <a:solidFill>
                <a:srgbClr val="000000"/>
              </a:solidFill>
              <a:latin typeface="Helvetica Neue"/>
            </a:endParaRPr>
          </a:p>
          <a:p>
            <a:pPr fontAlgn="base"/>
            <a:endParaRPr lang="es-MX" b="1" dirty="0">
              <a:solidFill>
                <a:srgbClr val="000000"/>
              </a:solidFill>
              <a:latin typeface="Helvetica Neue"/>
            </a:endParaRPr>
          </a:p>
          <a:p>
            <a:pPr fontAlgn="base"/>
            <a:r>
              <a:rPr lang="es-MX" dirty="0">
                <a:solidFill>
                  <a:srgbClr val="373737"/>
                </a:solidFill>
                <a:latin typeface="Helvetica Neue"/>
              </a:rPr>
              <a:t>Empieza con Alejandro Magno y la </a:t>
            </a:r>
            <a:r>
              <a:rPr lang="es-MX" dirty="0" err="1">
                <a:solidFill>
                  <a:srgbClr val="373737"/>
                </a:solidFill>
                <a:latin typeface="Helvetica Neue"/>
              </a:rPr>
              <a:t>paideia</a:t>
            </a:r>
            <a:r>
              <a:rPr lang="es-MX" dirty="0">
                <a:solidFill>
                  <a:srgbClr val="373737"/>
                </a:solidFill>
                <a:latin typeface="Helvetica Neue"/>
              </a:rPr>
              <a:t> pasa a convertirse en enciclopedia. La educación es ahora pública, deja de ser privada. La lectura, la escritura y el cálculo se vuelven más importantes. Y llega la enseñanza superior. Ahora aparte de lo militar también aparece en mayor medida la cultura general y la científica</a:t>
            </a:r>
            <a:r>
              <a:rPr lang="es-MX" dirty="0" smtClean="0">
                <a:solidFill>
                  <a:srgbClr val="373737"/>
                </a:solidFill>
                <a:latin typeface="Helvetica Neue"/>
              </a:rPr>
              <a:t>.</a:t>
            </a:r>
          </a:p>
          <a:p>
            <a:pPr fontAlgn="base"/>
            <a:endParaRPr lang="es-MX" dirty="0">
              <a:solidFill>
                <a:srgbClr val="373737"/>
              </a:solidFill>
              <a:latin typeface="Helvetica Neue"/>
            </a:endParaRPr>
          </a:p>
          <a:p>
            <a:pPr fontAlgn="base"/>
            <a:endParaRPr lang="es-MX" dirty="0">
              <a:solidFill>
                <a:srgbClr val="373737"/>
              </a:solidFill>
              <a:latin typeface="Helvetica Neue"/>
            </a:endParaRPr>
          </a:p>
          <a:p>
            <a:pPr fontAlgn="base"/>
            <a:r>
              <a:rPr lang="es-MX" b="1" dirty="0">
                <a:solidFill>
                  <a:srgbClr val="000000"/>
                </a:solidFill>
                <a:latin typeface="Helvetica Neue"/>
              </a:rPr>
              <a:t>Concepto de escuela</a:t>
            </a:r>
            <a:r>
              <a:rPr lang="es-MX" b="1" dirty="0" smtClean="0">
                <a:solidFill>
                  <a:srgbClr val="000000"/>
                </a:solidFill>
                <a:latin typeface="Helvetica Neue"/>
              </a:rPr>
              <a:t>.</a:t>
            </a:r>
          </a:p>
          <a:p>
            <a:pPr fontAlgn="base"/>
            <a:endParaRPr lang="es-MX" b="1" dirty="0">
              <a:solidFill>
                <a:srgbClr val="000000"/>
              </a:solidFill>
              <a:latin typeface="Helvetica Neue"/>
            </a:endParaRPr>
          </a:p>
          <a:p>
            <a:pPr fontAlgn="base"/>
            <a:endParaRPr lang="es-MX" b="1" dirty="0">
              <a:solidFill>
                <a:srgbClr val="000000"/>
              </a:solidFill>
              <a:latin typeface="Helvetica Neue"/>
            </a:endParaRPr>
          </a:p>
          <a:p>
            <a:pPr fontAlgn="base"/>
            <a:r>
              <a:rPr lang="es-MX" dirty="0">
                <a:solidFill>
                  <a:srgbClr val="373737"/>
                </a:solidFill>
                <a:latin typeface="Helvetica Neue"/>
              </a:rPr>
              <a:t>Las primeras escuelas nacieron con aportaciones financieras. Se podía distinguir entre instrucción pública y privada. Es decir, la que se aprendía en familia y la que estaba bajo el cuidado de la </a:t>
            </a:r>
            <a:r>
              <a:rPr lang="es-MX" dirty="0" err="1">
                <a:solidFill>
                  <a:srgbClr val="373737"/>
                </a:solidFill>
                <a:latin typeface="Helvetica Neue"/>
              </a:rPr>
              <a:t>pólis</a:t>
            </a:r>
            <a:r>
              <a:rPr lang="es-MX" dirty="0">
                <a:solidFill>
                  <a:srgbClr val="373737"/>
                </a:solidFill>
                <a:latin typeface="Helvetica Neue"/>
              </a:rPr>
              <a:t>.</a:t>
            </a:r>
          </a:p>
          <a:p>
            <a:pPr fontAlgn="base"/>
            <a:r>
              <a:rPr lang="es-MX" dirty="0">
                <a:solidFill>
                  <a:srgbClr val="373737"/>
                </a:solidFill>
                <a:latin typeface="Helvetica Neue"/>
              </a:rPr>
              <a:t>Poco a poco las escuelas se iban haciendo públicas, sobre todo cuando el que ponía el dinero era un monarca. Gracias a este hecho hubo una mejoría de las condiciones y de prestigio social para los docentes.</a:t>
            </a:r>
            <a:endParaRPr lang="es-MX" b="0" i="0" dirty="0">
              <a:solidFill>
                <a:srgbClr val="373737"/>
              </a:solidFill>
              <a:effectLst/>
              <a:latin typeface="Helvetica Neue"/>
            </a:endParaRPr>
          </a:p>
        </p:txBody>
      </p:sp>
    </p:spTree>
    <p:extLst>
      <p:ext uri="{BB962C8B-B14F-4D97-AF65-F5344CB8AC3E}">
        <p14:creationId xmlns:p14="http://schemas.microsoft.com/office/powerpoint/2010/main" val="8266948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722213"/>
            <a:ext cx="11921544" cy="4801314"/>
          </a:xfrm>
          <a:prstGeom prst="rect">
            <a:avLst/>
          </a:prstGeom>
        </p:spPr>
        <p:txBody>
          <a:bodyPr wrap="square">
            <a:spAutoFit/>
          </a:bodyPr>
          <a:lstStyle/>
          <a:p>
            <a:pPr fontAlgn="base"/>
            <a:r>
              <a:rPr lang="es-MX" b="1" dirty="0">
                <a:solidFill>
                  <a:srgbClr val="000000"/>
                </a:solidFill>
                <a:latin typeface="Helvetica Neue"/>
              </a:rPr>
              <a:t>Nace la figura del </a:t>
            </a:r>
            <a:r>
              <a:rPr lang="es-MX" b="1" dirty="0" smtClean="0">
                <a:solidFill>
                  <a:srgbClr val="000000"/>
                </a:solidFill>
                <a:latin typeface="Helvetica Neue"/>
              </a:rPr>
              <a:t>educador</a:t>
            </a:r>
          </a:p>
          <a:p>
            <a:pPr fontAlgn="base"/>
            <a:endParaRPr lang="es-MX" b="1" dirty="0">
              <a:solidFill>
                <a:srgbClr val="000000"/>
              </a:solidFill>
              <a:latin typeface="Helvetica Neue"/>
            </a:endParaRPr>
          </a:p>
          <a:p>
            <a:pPr fontAlgn="base"/>
            <a:endParaRPr lang="es-MX" b="1" dirty="0">
              <a:solidFill>
                <a:srgbClr val="000000"/>
              </a:solidFill>
              <a:latin typeface="Helvetica Neue"/>
            </a:endParaRPr>
          </a:p>
          <a:p>
            <a:pPr fontAlgn="base"/>
            <a:r>
              <a:rPr lang="es-MX" dirty="0">
                <a:solidFill>
                  <a:srgbClr val="373737"/>
                </a:solidFill>
                <a:latin typeface="Helvetica Neue"/>
              </a:rPr>
              <a:t>Los primeros educadores reconocidos fueron los sofistas. Pero se considera a Homero como el primer y más grande instructor y formador de la Antigua Grecia. Sócrates fue el primer educador espiritual. Éste enseñaba a través de la conversación y de la palabra hablada</a:t>
            </a:r>
            <a:r>
              <a:rPr lang="es-MX" dirty="0" smtClean="0">
                <a:solidFill>
                  <a:srgbClr val="373737"/>
                </a:solidFill>
                <a:latin typeface="Helvetica Neue"/>
              </a:rPr>
              <a:t>.</a:t>
            </a:r>
          </a:p>
          <a:p>
            <a:pPr fontAlgn="base"/>
            <a:endParaRPr lang="es-MX" dirty="0">
              <a:solidFill>
                <a:srgbClr val="373737"/>
              </a:solidFill>
              <a:latin typeface="Helvetica Neue"/>
            </a:endParaRPr>
          </a:p>
          <a:p>
            <a:pPr fontAlgn="base"/>
            <a:r>
              <a:rPr lang="es-MX" dirty="0">
                <a:solidFill>
                  <a:srgbClr val="373737"/>
                </a:solidFill>
                <a:latin typeface="Helvetica Neue"/>
              </a:rPr>
              <a:t>Para la gente común los primeros educadores eran padres, nodrizas y pedagogos. A estos les seguía el gramático, el citarista y el maestro de gimnasia, en escuelas privadas abiertas al público. Las leyes, los derechos y los deberes del ciudadano se enseñaban en la escuela de Atenas</a:t>
            </a:r>
            <a:r>
              <a:rPr lang="es-MX" dirty="0" smtClean="0">
                <a:solidFill>
                  <a:srgbClr val="373737"/>
                </a:solidFill>
                <a:latin typeface="Helvetica Neue"/>
              </a:rPr>
              <a:t>.</a:t>
            </a:r>
          </a:p>
          <a:p>
            <a:pPr fontAlgn="base"/>
            <a:endParaRPr lang="es-MX" dirty="0">
              <a:solidFill>
                <a:srgbClr val="373737"/>
              </a:solidFill>
              <a:latin typeface="Helvetica Neue"/>
            </a:endParaRPr>
          </a:p>
          <a:p>
            <a:pPr fontAlgn="base"/>
            <a:r>
              <a:rPr lang="es-MX" dirty="0">
                <a:solidFill>
                  <a:srgbClr val="373737"/>
                </a:solidFill>
                <a:latin typeface="Helvetica Neue"/>
              </a:rPr>
              <a:t>Se empieza a enseñar a los esclavos varias profesiones, para servir mejor al dueño, en auténticas escuelas. Los educadores domésticos normalmente eran esclavos extranjeros ganados como botín de guerra, mientras que los maestros de escuela eran griegos (hombres libres). La enseñanza profesional nace como instrucción servil. Esta deberá pasar un largo recorrido para adquirir una verdadera dignidad.</a:t>
            </a:r>
          </a:p>
          <a:p>
            <a:r>
              <a:rPr lang="es-MX" dirty="0"/>
              <a:t/>
            </a:r>
            <a:br>
              <a:rPr lang="es-MX" dirty="0"/>
            </a:br>
            <a:endParaRPr lang="es-MX" dirty="0"/>
          </a:p>
        </p:txBody>
      </p:sp>
    </p:spTree>
    <p:extLst>
      <p:ext uri="{BB962C8B-B14F-4D97-AF65-F5344CB8AC3E}">
        <p14:creationId xmlns:p14="http://schemas.microsoft.com/office/powerpoint/2010/main" val="42379782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540913" y="1720840"/>
            <a:ext cx="10947042" cy="3139321"/>
          </a:xfrm>
          <a:prstGeom prst="rect">
            <a:avLst/>
          </a:prstGeom>
        </p:spPr>
        <p:txBody>
          <a:bodyPr wrap="square">
            <a:spAutoFit/>
          </a:bodyPr>
          <a:lstStyle/>
          <a:p>
            <a:pPr fontAlgn="base"/>
            <a:r>
              <a:rPr lang="es-MX" b="1" dirty="0">
                <a:solidFill>
                  <a:srgbClr val="000000"/>
                </a:solidFill>
                <a:latin typeface="Helvetica Neue"/>
              </a:rPr>
              <a:t>Historia de la educación en la Antigua </a:t>
            </a:r>
            <a:r>
              <a:rPr lang="es-MX" b="1" dirty="0" smtClean="0">
                <a:solidFill>
                  <a:srgbClr val="000000"/>
                </a:solidFill>
                <a:latin typeface="Helvetica Neue"/>
              </a:rPr>
              <a:t>Grecia</a:t>
            </a:r>
          </a:p>
          <a:p>
            <a:pPr fontAlgn="base"/>
            <a:endParaRPr lang="es-MX" b="1" dirty="0">
              <a:solidFill>
                <a:srgbClr val="000000"/>
              </a:solidFill>
              <a:latin typeface="Helvetica Neue"/>
            </a:endParaRPr>
          </a:p>
          <a:p>
            <a:pPr fontAlgn="base"/>
            <a:endParaRPr lang="es-MX" b="1" dirty="0">
              <a:solidFill>
                <a:srgbClr val="000000"/>
              </a:solidFill>
              <a:latin typeface="Helvetica Neue"/>
            </a:endParaRPr>
          </a:p>
          <a:p>
            <a:pPr fontAlgn="base"/>
            <a:r>
              <a:rPr lang="es-MX" dirty="0">
                <a:solidFill>
                  <a:srgbClr val="373737"/>
                </a:solidFill>
                <a:latin typeface="Helvetica Neue"/>
              </a:rPr>
              <a:t>La educación se transmitía a través de la tradición oral y escrita. De esta época destacan grandes pensadores como Sócrates, Platón o Aristóteles. Además de ser grandes pensadores también  inventaron sistemas educativos trascendentales</a:t>
            </a:r>
            <a:r>
              <a:rPr lang="es-MX" dirty="0" smtClean="0">
                <a:solidFill>
                  <a:srgbClr val="373737"/>
                </a:solidFill>
                <a:latin typeface="Helvetica Neue"/>
              </a:rPr>
              <a:t>.</a:t>
            </a:r>
          </a:p>
          <a:p>
            <a:pPr fontAlgn="base"/>
            <a:endParaRPr lang="es-MX" dirty="0">
              <a:solidFill>
                <a:srgbClr val="373737"/>
              </a:solidFill>
              <a:latin typeface="Helvetica Neue"/>
            </a:endParaRPr>
          </a:p>
          <a:p>
            <a:pPr fontAlgn="base"/>
            <a:endParaRPr lang="es-MX" dirty="0">
              <a:solidFill>
                <a:srgbClr val="373737"/>
              </a:solidFill>
              <a:latin typeface="Helvetica Neue"/>
            </a:endParaRPr>
          </a:p>
          <a:p>
            <a:pPr fontAlgn="base"/>
            <a:r>
              <a:rPr lang="es-MX" dirty="0">
                <a:solidFill>
                  <a:srgbClr val="373737"/>
                </a:solidFill>
                <a:latin typeface="Helvetica Neue"/>
              </a:rPr>
              <a:t>Los griegos preparaban a los jóvenes física e intelectualmente para que más tarde estuvieran listos para dirigir al Estado y a la sociedad. Años más tarde estas enseñanzas fueron mejorando y especializándose hasta desarrollar las artes, la enseñanza, la filosofía, la estética ideal y el entrenamiento gimnástico.</a:t>
            </a:r>
            <a:endParaRPr lang="es-MX" b="0" i="0" dirty="0">
              <a:solidFill>
                <a:srgbClr val="373737"/>
              </a:solidFill>
              <a:effectLst/>
              <a:latin typeface="Helvetica Neue"/>
            </a:endParaRPr>
          </a:p>
        </p:txBody>
      </p:sp>
    </p:spTree>
    <p:extLst>
      <p:ext uri="{BB962C8B-B14F-4D97-AF65-F5344CB8AC3E}">
        <p14:creationId xmlns:p14="http://schemas.microsoft.com/office/powerpoint/2010/main" val="424037977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25003" y="1443841"/>
            <a:ext cx="10779617" cy="3693319"/>
          </a:xfrm>
          <a:prstGeom prst="rect">
            <a:avLst/>
          </a:prstGeom>
        </p:spPr>
        <p:txBody>
          <a:bodyPr wrap="square">
            <a:spAutoFit/>
          </a:bodyPr>
          <a:lstStyle/>
          <a:p>
            <a:pPr fontAlgn="base"/>
            <a:r>
              <a:rPr lang="es-MX" dirty="0">
                <a:solidFill>
                  <a:srgbClr val="373737"/>
                </a:solidFill>
                <a:latin typeface="Helvetica Neue"/>
              </a:rPr>
              <a:t>Ellos fueron uno de los primeros pueblos que vieron el valor que tenía la educación en la vida social e individual y el principio de competición y selección de los mejores en la educación. Respecto a dicha educación contribuyeron con dos señas características: </a:t>
            </a:r>
            <a:endParaRPr lang="es-MX" dirty="0" smtClean="0">
              <a:solidFill>
                <a:srgbClr val="373737"/>
              </a:solidFill>
              <a:latin typeface="Helvetica Neue"/>
            </a:endParaRPr>
          </a:p>
          <a:p>
            <a:pPr fontAlgn="base"/>
            <a:endParaRPr lang="es-MX" dirty="0">
              <a:solidFill>
                <a:srgbClr val="373737"/>
              </a:solidFill>
              <a:latin typeface="Helvetica Neue"/>
            </a:endParaRPr>
          </a:p>
          <a:p>
            <a:pPr fontAlgn="base"/>
            <a:endParaRPr lang="es-MX" dirty="0" smtClean="0">
              <a:solidFill>
                <a:srgbClr val="373737"/>
              </a:solidFill>
              <a:latin typeface="Helvetica Neue"/>
            </a:endParaRPr>
          </a:p>
          <a:p>
            <a:pPr fontAlgn="base"/>
            <a:r>
              <a:rPr lang="es-MX" dirty="0" smtClean="0">
                <a:solidFill>
                  <a:srgbClr val="373737"/>
                </a:solidFill>
                <a:latin typeface="Helvetica Neue"/>
              </a:rPr>
              <a:t>Todo </a:t>
            </a:r>
            <a:r>
              <a:rPr lang="es-MX" dirty="0">
                <a:solidFill>
                  <a:srgbClr val="373737"/>
                </a:solidFill>
                <a:latin typeface="Helvetica Neue"/>
              </a:rPr>
              <a:t>lo que tiene que ver con la civilización y la sociedad, y el concepto de educar a los menores desde pequeños</a:t>
            </a:r>
            <a:r>
              <a:rPr lang="es-MX" dirty="0" smtClean="0">
                <a:solidFill>
                  <a:srgbClr val="373737"/>
                </a:solidFill>
                <a:latin typeface="Helvetica Neue"/>
              </a:rPr>
              <a:t>.</a:t>
            </a:r>
          </a:p>
          <a:p>
            <a:pPr fontAlgn="base"/>
            <a:endParaRPr lang="es-MX" dirty="0">
              <a:solidFill>
                <a:srgbClr val="373737"/>
              </a:solidFill>
              <a:latin typeface="Helvetica Neue"/>
            </a:endParaRPr>
          </a:p>
          <a:p>
            <a:pPr fontAlgn="base"/>
            <a:endParaRPr lang="es-MX" dirty="0">
              <a:solidFill>
                <a:srgbClr val="373737"/>
              </a:solidFill>
              <a:latin typeface="Helvetica Neue"/>
            </a:endParaRPr>
          </a:p>
          <a:p>
            <a:pPr fontAlgn="base"/>
            <a:r>
              <a:rPr lang="es-MX" dirty="0">
                <a:solidFill>
                  <a:srgbClr val="373737"/>
                </a:solidFill>
                <a:latin typeface="Helvetica Neue"/>
              </a:rPr>
              <a:t>Aquí ya encontramos la separación de los procesos educativos según las clases sociales. Para los más nobles la educación se dividía en “pensar” o “decir, (la política), y “hacer” (las armas), inseparable una de otra. Para las clases más desfavorecidas la educación se centraba en actividades manuales y campesinas</a:t>
            </a:r>
            <a:r>
              <a:rPr lang="es-MX" dirty="0" smtClean="0">
                <a:solidFill>
                  <a:srgbClr val="373737"/>
                </a:solidFill>
                <a:latin typeface="Helvetica Neue"/>
              </a:rPr>
              <a:t>.</a:t>
            </a:r>
            <a:endParaRPr lang="es-MX" dirty="0">
              <a:solidFill>
                <a:srgbClr val="373737"/>
              </a:solidFill>
              <a:latin typeface="Helvetica Neue"/>
            </a:endParaRPr>
          </a:p>
        </p:txBody>
      </p:sp>
    </p:spTree>
    <p:extLst>
      <p:ext uri="{BB962C8B-B14F-4D97-AF65-F5344CB8AC3E}">
        <p14:creationId xmlns:p14="http://schemas.microsoft.com/office/powerpoint/2010/main" val="216967015"/>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1283</TotalTime>
  <Words>827</Words>
  <Application>Microsoft Office PowerPoint</Application>
  <PresentationFormat>Panorámica</PresentationFormat>
  <Paragraphs>65</Paragraphs>
  <Slides>10</Slides>
  <Notes>0</Notes>
  <HiddenSlides>0</HiddenSlides>
  <MMClips>1</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10</vt:i4>
      </vt:variant>
    </vt:vector>
  </HeadingPairs>
  <TitlesOfParts>
    <vt:vector size="20" baseType="lpstr">
      <vt:lpstr>Algerian</vt:lpstr>
      <vt:lpstr>Arial</vt:lpstr>
      <vt:lpstr>Arnprior</vt:lpstr>
      <vt:lpstr>Baskerville Old Face</vt:lpstr>
      <vt:lpstr>Bookman Old Style</vt:lpstr>
      <vt:lpstr>Calibri</vt:lpstr>
      <vt:lpstr>Calibri Light</vt:lpstr>
      <vt:lpstr>Helvetica Neue</vt:lpstr>
      <vt:lpstr>Wingdings</vt:lpstr>
      <vt:lpstr>Tema de Office</vt:lpstr>
      <vt:lpstr>HISTORIA DE LA EDUCACIÓN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Vermaris Corporation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lizbeth quezada</dc:creator>
  <cp:lastModifiedBy>Yaris</cp:lastModifiedBy>
  <cp:revision>217</cp:revision>
  <dcterms:created xsi:type="dcterms:W3CDTF">2020-05-14T14:52:52Z</dcterms:created>
  <dcterms:modified xsi:type="dcterms:W3CDTF">2022-10-18T22:11:20Z</dcterms:modified>
</cp:coreProperties>
</file>