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74" r:id="rId4"/>
    <p:sldId id="275" r:id="rId5"/>
    <p:sldId id="276" r:id="rId6"/>
    <p:sldId id="277" r:id="rId7"/>
    <p:sldId id="278" r:id="rId8"/>
    <p:sldId id="279" r:id="rId9"/>
    <p:sldId id="280" r:id="rId10"/>
    <p:sldId id="273" r:id="rId11"/>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a:srgbClr val="0000CC"/>
    <a:srgbClr val="990099"/>
    <a:srgbClr val="6600CC"/>
    <a:srgbClr val="66FF33"/>
    <a:srgbClr val="FF0066"/>
    <a:srgbClr val="0000FF"/>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41" autoAdjust="0"/>
    <p:restoredTop sz="94660"/>
  </p:normalViewPr>
  <p:slideViewPr>
    <p:cSldViewPr snapToGrid="0">
      <p:cViewPr varScale="1">
        <p:scale>
          <a:sx n="74" d="100"/>
          <a:sy n="74" d="100"/>
        </p:scale>
        <p:origin x="55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5" name="Marcador de pie de página 4"/>
          <p:cNvSpPr>
            <a:spLocks noGrp="1"/>
          </p:cNvSpPr>
          <p:nvPr>
            <p:ph type="ftr" sz="quarter" idx="11"/>
          </p:nvPr>
        </p:nvSpPr>
        <p:spPr/>
        <p:txBody>
          <a:bodyPr/>
          <a:lstStyle/>
          <a:p>
            <a:endParaRPr lang="es-MX" dirty="0"/>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555692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5" name="Marcador de pie de página 4"/>
          <p:cNvSpPr>
            <a:spLocks noGrp="1"/>
          </p:cNvSpPr>
          <p:nvPr>
            <p:ph type="ftr" sz="quarter" idx="11"/>
          </p:nvPr>
        </p:nvSpPr>
        <p:spPr/>
        <p:txBody>
          <a:bodyPr/>
          <a:lstStyle/>
          <a:p>
            <a:endParaRPr lang="es-MX" dirty="0"/>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3934671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5" name="Marcador de pie de página 4"/>
          <p:cNvSpPr>
            <a:spLocks noGrp="1"/>
          </p:cNvSpPr>
          <p:nvPr>
            <p:ph type="ftr" sz="quarter" idx="11"/>
          </p:nvPr>
        </p:nvSpPr>
        <p:spPr/>
        <p:txBody>
          <a:bodyPr/>
          <a:lstStyle/>
          <a:p>
            <a:endParaRPr lang="es-MX" dirty="0"/>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2807560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5" name="Marcador de pie de página 4"/>
          <p:cNvSpPr>
            <a:spLocks noGrp="1"/>
          </p:cNvSpPr>
          <p:nvPr>
            <p:ph type="ftr" sz="quarter" idx="11"/>
          </p:nvPr>
        </p:nvSpPr>
        <p:spPr/>
        <p:txBody>
          <a:bodyPr/>
          <a:lstStyle/>
          <a:p>
            <a:endParaRPr lang="es-MX" dirty="0"/>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1640274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5" name="Marcador de pie de página 4"/>
          <p:cNvSpPr>
            <a:spLocks noGrp="1"/>
          </p:cNvSpPr>
          <p:nvPr>
            <p:ph type="ftr" sz="quarter" idx="11"/>
          </p:nvPr>
        </p:nvSpPr>
        <p:spPr/>
        <p:txBody>
          <a:bodyPr/>
          <a:lstStyle/>
          <a:p>
            <a:endParaRPr lang="es-MX" dirty="0"/>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94426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6" name="Marcador de pie de página 5"/>
          <p:cNvSpPr>
            <a:spLocks noGrp="1"/>
          </p:cNvSpPr>
          <p:nvPr>
            <p:ph type="ftr" sz="quarter" idx="11"/>
          </p:nvPr>
        </p:nvSpPr>
        <p:spPr/>
        <p:txBody>
          <a:bodyPr/>
          <a:lstStyle/>
          <a:p>
            <a:endParaRPr lang="es-MX" dirty="0"/>
          </a:p>
        </p:txBody>
      </p:sp>
      <p:sp>
        <p:nvSpPr>
          <p:cNvPr id="7" name="Marcador de número de diapositiva 6"/>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1593957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8" name="Marcador de pie de página 7"/>
          <p:cNvSpPr>
            <a:spLocks noGrp="1"/>
          </p:cNvSpPr>
          <p:nvPr>
            <p:ph type="ftr" sz="quarter" idx="11"/>
          </p:nvPr>
        </p:nvSpPr>
        <p:spPr/>
        <p:txBody>
          <a:bodyPr/>
          <a:lstStyle/>
          <a:p>
            <a:endParaRPr lang="es-MX" dirty="0"/>
          </a:p>
        </p:txBody>
      </p:sp>
      <p:sp>
        <p:nvSpPr>
          <p:cNvPr id="9" name="Marcador de número de diapositiva 8"/>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1609336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4" name="Marcador de pie de página 3"/>
          <p:cNvSpPr>
            <a:spLocks noGrp="1"/>
          </p:cNvSpPr>
          <p:nvPr>
            <p:ph type="ftr" sz="quarter" idx="11"/>
          </p:nvPr>
        </p:nvSpPr>
        <p:spPr/>
        <p:txBody>
          <a:bodyPr/>
          <a:lstStyle/>
          <a:p>
            <a:endParaRPr lang="es-MX" dirty="0"/>
          </a:p>
        </p:txBody>
      </p:sp>
      <p:sp>
        <p:nvSpPr>
          <p:cNvPr id="5" name="Marcador de número de diapositiva 4"/>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3366701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3" name="Marcador de pie de página 2"/>
          <p:cNvSpPr>
            <a:spLocks noGrp="1"/>
          </p:cNvSpPr>
          <p:nvPr>
            <p:ph type="ftr" sz="quarter" idx="11"/>
          </p:nvPr>
        </p:nvSpPr>
        <p:spPr/>
        <p:txBody>
          <a:bodyPr/>
          <a:lstStyle/>
          <a:p>
            <a:endParaRPr lang="es-MX" dirty="0"/>
          </a:p>
        </p:txBody>
      </p:sp>
      <p:sp>
        <p:nvSpPr>
          <p:cNvPr id="4" name="Marcador de número de diapositiva 3"/>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3772913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6" name="Marcador de pie de página 5"/>
          <p:cNvSpPr>
            <a:spLocks noGrp="1"/>
          </p:cNvSpPr>
          <p:nvPr>
            <p:ph type="ftr" sz="quarter" idx="11"/>
          </p:nvPr>
        </p:nvSpPr>
        <p:spPr/>
        <p:txBody>
          <a:bodyPr/>
          <a:lstStyle/>
          <a:p>
            <a:endParaRPr lang="es-MX" dirty="0"/>
          </a:p>
        </p:txBody>
      </p:sp>
      <p:sp>
        <p:nvSpPr>
          <p:cNvPr id="7" name="Marcador de número de diapositiva 6"/>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2665440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C58AD51-2261-43B7-BFA8-86C8A12BBA42}" type="datetimeFigureOut">
              <a:rPr lang="es-MX" smtClean="0"/>
              <a:t>25/10/2022</a:t>
            </a:fld>
            <a:endParaRPr lang="es-MX" dirty="0"/>
          </a:p>
        </p:txBody>
      </p:sp>
      <p:sp>
        <p:nvSpPr>
          <p:cNvPr id="6" name="Marcador de pie de página 5"/>
          <p:cNvSpPr>
            <a:spLocks noGrp="1"/>
          </p:cNvSpPr>
          <p:nvPr>
            <p:ph type="ftr" sz="quarter" idx="11"/>
          </p:nvPr>
        </p:nvSpPr>
        <p:spPr/>
        <p:txBody>
          <a:bodyPr/>
          <a:lstStyle/>
          <a:p>
            <a:endParaRPr lang="es-MX" dirty="0"/>
          </a:p>
        </p:txBody>
      </p:sp>
      <p:sp>
        <p:nvSpPr>
          <p:cNvPr id="7" name="Marcador de número de diapositiva 6"/>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240526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9000" b="-19000"/>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58AD51-2261-43B7-BFA8-86C8A12BBA42}" type="datetimeFigureOut">
              <a:rPr lang="es-MX" smtClean="0"/>
              <a:t>25/10/2022</a:t>
            </a:fld>
            <a:endParaRPr lang="es-MX" dirty="0"/>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6B9FE8-3E1B-4A60-A2A2-73A95FE49658}" type="slidenum">
              <a:rPr lang="es-MX" smtClean="0"/>
              <a:t>‹Nº›</a:t>
            </a:fld>
            <a:endParaRPr lang="es-MX" dirty="0"/>
          </a:p>
        </p:txBody>
      </p:sp>
    </p:spTree>
    <p:extLst>
      <p:ext uri="{BB962C8B-B14F-4D97-AF65-F5344CB8AC3E}">
        <p14:creationId xmlns:p14="http://schemas.microsoft.com/office/powerpoint/2010/main" val="2155131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i76LWbBk_WQ"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worldhistory.org/trans/es/1-197/esparta/"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worldhistory.org/trans/es/1-340/filosofia/"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9000" b="-19000"/>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384946" y="1732114"/>
            <a:ext cx="9144000" cy="1240669"/>
          </a:xfrm>
        </p:spPr>
        <p:txBody>
          <a:bodyPr>
            <a:noAutofit/>
          </a:bodyPr>
          <a:lstStyle/>
          <a:p>
            <a:r>
              <a:rPr lang="es-ES" sz="6600" dirty="0" smtClean="0">
                <a:solidFill>
                  <a:schemeClr val="bg1"/>
                </a:solidFill>
                <a:latin typeface="Baskerville Old Face" panose="02020602080505020303" pitchFamily="18" charset="0"/>
              </a:rPr>
              <a:t>HISTORIA DE LA EDUCACIÓN</a:t>
            </a:r>
            <a:endParaRPr lang="es-MX" sz="6600" dirty="0">
              <a:solidFill>
                <a:schemeClr val="bg1"/>
              </a:solidFill>
              <a:latin typeface="Baskerville Old Face" panose="02020602080505020303" pitchFamily="18" charset="0"/>
            </a:endParaRPr>
          </a:p>
        </p:txBody>
      </p:sp>
      <p:sp>
        <p:nvSpPr>
          <p:cNvPr id="3" name="Rectángulo 2"/>
          <p:cNvSpPr/>
          <p:nvPr/>
        </p:nvSpPr>
        <p:spPr>
          <a:xfrm>
            <a:off x="1169867" y="4891138"/>
            <a:ext cx="9068509" cy="1754326"/>
          </a:xfrm>
          <a:prstGeom prst="rect">
            <a:avLst/>
          </a:prstGeom>
          <a:noFill/>
        </p:spPr>
        <p:txBody>
          <a:bodyPr wrap="none" lIns="91440" tIns="45720" rIns="91440" bIns="45720">
            <a:spAutoFit/>
          </a:bodyPr>
          <a:lstStyle/>
          <a:p>
            <a:pPr algn="ctr"/>
            <a:r>
              <a:rPr lang="es-ES" sz="5400" b="1" spc="50" dirty="0" smtClean="0">
                <a:ln w="9525" cmpd="sng">
                  <a:solidFill>
                    <a:schemeClr val="accent1"/>
                  </a:solidFill>
                  <a:prstDash val="solid"/>
                </a:ln>
                <a:solidFill>
                  <a:srgbClr val="70AD47">
                    <a:tint val="1000"/>
                  </a:srgbClr>
                </a:solidFill>
                <a:effectLst>
                  <a:glow rad="38100">
                    <a:schemeClr val="accent1">
                      <a:alpha val="40000"/>
                    </a:schemeClr>
                  </a:glow>
                </a:effectLst>
                <a:latin typeface="Algerian" panose="04020705040A02060702" pitchFamily="82" charset="0"/>
              </a:rPr>
              <a:t>MTRA: DEYANIRA LIZBETH </a:t>
            </a:r>
          </a:p>
          <a:p>
            <a:pPr algn="ctr"/>
            <a:r>
              <a:rPr lang="es-ES" sz="5400" b="1" spc="50" dirty="0" smtClean="0">
                <a:ln w="9525" cmpd="sng">
                  <a:solidFill>
                    <a:schemeClr val="accent1"/>
                  </a:solidFill>
                  <a:prstDash val="solid"/>
                </a:ln>
                <a:solidFill>
                  <a:srgbClr val="70AD47">
                    <a:tint val="1000"/>
                  </a:srgbClr>
                </a:solidFill>
                <a:effectLst>
                  <a:glow rad="38100">
                    <a:schemeClr val="accent1">
                      <a:alpha val="40000"/>
                    </a:schemeClr>
                  </a:glow>
                </a:effectLst>
                <a:latin typeface="Algerian" panose="04020705040A02060702" pitchFamily="82" charset="0"/>
              </a:rPr>
              <a:t>QUEZADA GUTIÉRREZ</a:t>
            </a:r>
            <a:endParaRPr lang="es-ES" sz="54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lgerian" panose="04020705040A02060702" pitchFamily="82" charset="0"/>
            </a:endParaRPr>
          </a:p>
        </p:txBody>
      </p:sp>
    </p:spTree>
    <p:extLst>
      <p:ext uri="{BB962C8B-B14F-4D97-AF65-F5344CB8AC3E}">
        <p14:creationId xmlns:p14="http://schemas.microsoft.com/office/powerpoint/2010/main" val="42361541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3638981" y="211256"/>
            <a:ext cx="4038286" cy="923330"/>
          </a:xfrm>
          <a:prstGeom prst="rect">
            <a:avLst/>
          </a:prstGeom>
          <a:noFill/>
        </p:spPr>
        <p:txBody>
          <a:bodyPr wrap="none" lIns="91440" tIns="45720" rIns="91440" bIns="45720">
            <a:spAutoFit/>
          </a:bodyPr>
          <a:lstStyle/>
          <a:p>
            <a:pPr algn="ctr"/>
            <a:r>
              <a:rPr lang="es-ES" sz="54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Arnprior" panose="02000400000000000000" pitchFamily="2" charset="0"/>
              </a:rPr>
              <a:t>ACTIVIDAD</a:t>
            </a:r>
            <a:endParaRPr lang="es-E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Arnprior" panose="02000400000000000000" pitchFamily="2" charset="0"/>
            </a:endParaRPr>
          </a:p>
        </p:txBody>
      </p:sp>
      <p:sp>
        <p:nvSpPr>
          <p:cNvPr id="5" name="Marcador de contenido 1"/>
          <p:cNvSpPr>
            <a:spLocks noGrp="1"/>
          </p:cNvSpPr>
          <p:nvPr>
            <p:ph idx="1"/>
          </p:nvPr>
        </p:nvSpPr>
        <p:spPr>
          <a:xfrm>
            <a:off x="455315" y="1818768"/>
            <a:ext cx="11422352" cy="1169131"/>
          </a:xfrm>
        </p:spPr>
        <p:txBody>
          <a:bodyPr>
            <a:noAutofit/>
          </a:bodyPr>
          <a:lstStyle/>
          <a:p>
            <a:pPr>
              <a:buClr>
                <a:srgbClr val="002060"/>
              </a:buClr>
              <a:buFont typeface="Wingdings" panose="05000000000000000000" pitchFamily="2" charset="2"/>
              <a:buChar char="Ø"/>
            </a:pPr>
            <a:r>
              <a:rPr lang="es-MX" sz="1800" b="1" dirty="0" smtClean="0">
                <a:solidFill>
                  <a:srgbClr val="00B050"/>
                </a:solidFill>
                <a:latin typeface="Bookman Old Style" panose="02050604050505020204" pitchFamily="18" charset="0"/>
              </a:rPr>
              <a:t>Realiza un mapa conceptual sobre la educación Espartana.</a:t>
            </a:r>
            <a:endParaRPr lang="es-MX" sz="1800" b="1" dirty="0">
              <a:solidFill>
                <a:srgbClr val="00B050"/>
              </a:solidFill>
              <a:latin typeface="Bookman Old Style" panose="02050604050505020204" pitchFamily="18" charset="0"/>
            </a:endParaRPr>
          </a:p>
          <a:p>
            <a:pPr>
              <a:buClr>
                <a:srgbClr val="002060"/>
              </a:buClr>
              <a:buFont typeface="Wingdings" panose="05000000000000000000" pitchFamily="2" charset="2"/>
              <a:buChar char="Ø"/>
            </a:pPr>
            <a:endParaRPr lang="es-MX" sz="1800" b="1" dirty="0">
              <a:solidFill>
                <a:schemeClr val="accent2">
                  <a:lumMod val="75000"/>
                </a:schemeClr>
              </a:solidFill>
              <a:latin typeface="Bookman Old Style" panose="02050604050505020204" pitchFamily="18" charset="0"/>
            </a:endParaRPr>
          </a:p>
        </p:txBody>
      </p:sp>
    </p:spTree>
    <p:extLst>
      <p:ext uri="{BB962C8B-B14F-4D97-AF65-F5344CB8AC3E}">
        <p14:creationId xmlns:p14="http://schemas.microsoft.com/office/powerpoint/2010/main" val="1204422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
                                        <p:tgtEl>
                                          <p:spTgt spid="5">
                                            <p:txEl>
                                              <p:pRg st="0" end="0"/>
                                            </p:txEl>
                                          </p:spTgt>
                                        </p:tgtEl>
                                      </p:cBhvr>
                                    </p:animEffect>
                                    <p:anim calcmode="lin" valueType="num">
                                      <p:cBhvr>
                                        <p:cTn id="8" dur="4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400" fill="hold"/>
                                        <p:tgtEl>
                                          <p:spTgt spid="5">
                                            <p:txEl>
                                              <p:pRg st="0" end="0"/>
                                            </p:txEl>
                                          </p:spTgt>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5">
                                            <p:txEl>
                                              <p:pRg st="0" end="0"/>
                                            </p:txEl>
                                          </p:spTgt>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5">
                                            <p:txEl>
                                              <p:pRg st="0" end="0"/>
                                            </p:txEl>
                                          </p:spTgt>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2893453" y="620212"/>
            <a:ext cx="6096000" cy="646331"/>
          </a:xfrm>
          <a:prstGeom prst="rect">
            <a:avLst/>
          </a:prstGeom>
        </p:spPr>
        <p:txBody>
          <a:bodyPr>
            <a:spAutoFit/>
          </a:bodyPr>
          <a:lstStyle/>
          <a:p>
            <a:r>
              <a:rPr lang="es-MX" dirty="0" smtClean="0">
                <a:solidFill>
                  <a:srgbClr val="000000"/>
                </a:solidFill>
                <a:latin typeface="Arial" panose="020B0604020202020204" pitchFamily="34" charset="0"/>
              </a:rPr>
              <a:t>LA EDUCACIÓN EN ESPARTA: IDEALES, ESTRUCTURA Y CONTENIDOS </a:t>
            </a:r>
            <a:endParaRPr lang="es-MX" dirty="0">
              <a:solidFill>
                <a:srgbClr val="000000"/>
              </a:solidFill>
              <a:latin typeface="Arial" panose="020B0604020202020204" pitchFamily="34" charset="0"/>
            </a:endParaRPr>
          </a:p>
        </p:txBody>
      </p:sp>
      <p:sp>
        <p:nvSpPr>
          <p:cNvPr id="5" name="Rectángulo 4"/>
          <p:cNvSpPr/>
          <p:nvPr/>
        </p:nvSpPr>
        <p:spPr>
          <a:xfrm>
            <a:off x="437882" y="1305342"/>
            <a:ext cx="11475076" cy="3416320"/>
          </a:xfrm>
          <a:prstGeom prst="rect">
            <a:avLst/>
          </a:prstGeom>
        </p:spPr>
        <p:txBody>
          <a:bodyPr wrap="square">
            <a:spAutoFit/>
          </a:bodyPr>
          <a:lstStyle/>
          <a:p>
            <a:r>
              <a:rPr lang="es-MX" dirty="0">
                <a:solidFill>
                  <a:srgbClr val="212529"/>
                </a:solidFill>
                <a:latin typeface="-apple-system"/>
              </a:rPr>
              <a:t>Esparta representa ante todo la </a:t>
            </a:r>
            <a:r>
              <a:rPr lang="es-MX" b="1" dirty="0">
                <a:solidFill>
                  <a:srgbClr val="212529"/>
                </a:solidFill>
                <a:latin typeface="-apple-system"/>
              </a:rPr>
              <a:t>educación por el Estado y para el Estado</a:t>
            </a:r>
            <a:r>
              <a:rPr lang="es-MX" dirty="0">
                <a:solidFill>
                  <a:srgbClr val="212529"/>
                </a:solidFill>
                <a:latin typeface="-apple-system"/>
              </a:rPr>
              <a:t>, todo ciudadano pertenece a la patria y ésta los forma según sus necesidades y según el bien común</a:t>
            </a:r>
            <a:r>
              <a:rPr lang="es-MX" dirty="0" smtClean="0">
                <a:solidFill>
                  <a:srgbClr val="212529"/>
                </a:solidFill>
                <a:latin typeface="-apple-system"/>
              </a:rPr>
              <a:t>.</a:t>
            </a:r>
          </a:p>
          <a:p>
            <a:endParaRPr lang="es-MX" dirty="0">
              <a:solidFill>
                <a:srgbClr val="212529"/>
              </a:solidFill>
              <a:latin typeface="-apple-system"/>
            </a:endParaRPr>
          </a:p>
          <a:p>
            <a:endParaRPr lang="es-MX" dirty="0">
              <a:solidFill>
                <a:srgbClr val="212529"/>
              </a:solidFill>
              <a:latin typeface="-apple-system"/>
            </a:endParaRPr>
          </a:p>
          <a:p>
            <a:r>
              <a:rPr lang="es-MX" dirty="0">
                <a:solidFill>
                  <a:srgbClr val="212529"/>
                </a:solidFill>
                <a:latin typeface="-apple-system"/>
              </a:rPr>
              <a:t>El Estado orienta la educación desde el punto de vista militar para controlar a los “</a:t>
            </a:r>
            <a:r>
              <a:rPr lang="es-MX" i="1" dirty="0" err="1">
                <a:solidFill>
                  <a:srgbClr val="212529"/>
                </a:solidFill>
                <a:latin typeface="-apple-system"/>
              </a:rPr>
              <a:t>iliotas</a:t>
            </a:r>
            <a:r>
              <a:rPr lang="es-MX" dirty="0">
                <a:solidFill>
                  <a:srgbClr val="212529"/>
                </a:solidFill>
                <a:latin typeface="-apple-system"/>
              </a:rPr>
              <a:t>” (esclavos que duplicaban el número de espartanos</a:t>
            </a:r>
            <a:r>
              <a:rPr lang="es-MX" dirty="0" smtClean="0">
                <a:solidFill>
                  <a:srgbClr val="212529"/>
                </a:solidFill>
                <a:latin typeface="-apple-system"/>
              </a:rPr>
              <a:t>).</a:t>
            </a:r>
          </a:p>
          <a:p>
            <a:endParaRPr lang="es-MX" dirty="0">
              <a:solidFill>
                <a:srgbClr val="212529"/>
              </a:solidFill>
              <a:latin typeface="-apple-system"/>
            </a:endParaRPr>
          </a:p>
          <a:p>
            <a:endParaRPr lang="es-MX" dirty="0">
              <a:solidFill>
                <a:srgbClr val="212529"/>
              </a:solidFill>
              <a:latin typeface="-apple-system"/>
            </a:endParaRPr>
          </a:p>
          <a:p>
            <a:r>
              <a:rPr lang="es-MX" dirty="0">
                <a:solidFill>
                  <a:srgbClr val="212529"/>
                </a:solidFill>
                <a:latin typeface="-apple-system"/>
              </a:rPr>
              <a:t>Desde el nacimiento </a:t>
            </a:r>
            <a:r>
              <a:rPr lang="es-MX" b="1" dirty="0">
                <a:solidFill>
                  <a:srgbClr val="212529"/>
                </a:solidFill>
                <a:latin typeface="-apple-system"/>
              </a:rPr>
              <a:t>se presenta al niño a la </a:t>
            </a:r>
            <a:r>
              <a:rPr lang="es-MX" b="1" dirty="0" err="1">
                <a:solidFill>
                  <a:srgbClr val="212529"/>
                </a:solidFill>
                <a:latin typeface="-apple-system"/>
              </a:rPr>
              <a:t>Gerusía</a:t>
            </a:r>
            <a:r>
              <a:rPr lang="es-MX" dirty="0">
                <a:solidFill>
                  <a:srgbClr val="212529"/>
                </a:solidFill>
                <a:latin typeface="-apple-system"/>
              </a:rPr>
              <a:t>, consejo formado por ancianos y el Senado Mayor que decidían la suerte del pequeño según su constitución corporal, </a:t>
            </a:r>
            <a:r>
              <a:rPr lang="es-MX" b="1" dirty="0">
                <a:solidFill>
                  <a:srgbClr val="212529"/>
                </a:solidFill>
                <a:latin typeface="-apple-system"/>
              </a:rPr>
              <a:t>los débiles</a:t>
            </a:r>
            <a:r>
              <a:rPr lang="es-MX" dirty="0">
                <a:solidFill>
                  <a:srgbClr val="212529"/>
                </a:solidFill>
                <a:latin typeface="-apple-system"/>
              </a:rPr>
              <a:t>, raquíticos o deformes </a:t>
            </a:r>
            <a:r>
              <a:rPr lang="es-MX" b="1" dirty="0">
                <a:solidFill>
                  <a:srgbClr val="212529"/>
                </a:solidFill>
                <a:latin typeface="-apple-system"/>
              </a:rPr>
              <a:t>son despeñados</a:t>
            </a:r>
            <a:r>
              <a:rPr lang="es-MX" dirty="0">
                <a:solidFill>
                  <a:srgbClr val="212529"/>
                </a:solidFill>
                <a:latin typeface="-apple-system"/>
              </a:rPr>
              <a:t> por el Monte </a:t>
            </a:r>
            <a:r>
              <a:rPr lang="es-MX" dirty="0" err="1">
                <a:solidFill>
                  <a:srgbClr val="212529"/>
                </a:solidFill>
                <a:latin typeface="-apple-system"/>
              </a:rPr>
              <a:t>Taijeto</a:t>
            </a:r>
            <a:r>
              <a:rPr lang="es-MX" dirty="0">
                <a:solidFill>
                  <a:srgbClr val="212529"/>
                </a:solidFill>
                <a:latin typeface="-apple-system"/>
              </a:rPr>
              <a:t> y </a:t>
            </a:r>
            <a:r>
              <a:rPr lang="es-MX" b="1" dirty="0">
                <a:solidFill>
                  <a:srgbClr val="212529"/>
                </a:solidFill>
                <a:latin typeface="-apple-system"/>
              </a:rPr>
              <a:t>los robustos permanecen con su familia</a:t>
            </a:r>
            <a:r>
              <a:rPr lang="es-MX" dirty="0">
                <a:solidFill>
                  <a:srgbClr val="212529"/>
                </a:solidFill>
                <a:latin typeface="-apple-system"/>
              </a:rPr>
              <a:t> hasta los 7 años, a partir de esta edad pasa a pertenecer a la polis (Estado) hasta su muerte.</a:t>
            </a:r>
            <a:endParaRPr lang="es-MX" b="0" i="0" dirty="0">
              <a:solidFill>
                <a:srgbClr val="212529"/>
              </a:solidFill>
              <a:effectLst/>
              <a:latin typeface="-apple-system"/>
            </a:endParaRPr>
          </a:p>
        </p:txBody>
      </p:sp>
    </p:spTree>
    <p:extLst>
      <p:ext uri="{BB962C8B-B14F-4D97-AF65-F5344CB8AC3E}">
        <p14:creationId xmlns:p14="http://schemas.microsoft.com/office/powerpoint/2010/main" val="7275663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47730" y="1269874"/>
            <a:ext cx="10766738" cy="3139321"/>
          </a:xfrm>
          <a:prstGeom prst="rect">
            <a:avLst/>
          </a:prstGeom>
        </p:spPr>
        <p:txBody>
          <a:bodyPr wrap="square">
            <a:spAutoFit/>
          </a:bodyPr>
          <a:lstStyle/>
          <a:p>
            <a:r>
              <a:rPr lang="es-MX" b="1" dirty="0">
                <a:solidFill>
                  <a:srgbClr val="212529"/>
                </a:solidFill>
                <a:latin typeface="-apple-system"/>
              </a:rPr>
              <a:t>A partir de los 7 años</a:t>
            </a:r>
            <a:r>
              <a:rPr lang="es-MX" dirty="0">
                <a:solidFill>
                  <a:srgbClr val="212529"/>
                </a:solidFill>
                <a:latin typeface="-apple-system"/>
              </a:rPr>
              <a:t> comienza la </a:t>
            </a:r>
            <a:r>
              <a:rPr lang="es-MX" b="1" dirty="0">
                <a:solidFill>
                  <a:srgbClr val="212529"/>
                </a:solidFill>
                <a:latin typeface="-apple-system"/>
              </a:rPr>
              <a:t>educación pública obligatoria</a:t>
            </a:r>
            <a:r>
              <a:rPr lang="es-MX" dirty="0">
                <a:solidFill>
                  <a:srgbClr val="212529"/>
                </a:solidFill>
                <a:latin typeface="-apple-system"/>
              </a:rPr>
              <a:t> en escuelas del Estado, los niños están clasificados en batallones cuyos </a:t>
            </a:r>
            <a:r>
              <a:rPr lang="es-MX" b="1" dirty="0">
                <a:solidFill>
                  <a:srgbClr val="212529"/>
                </a:solidFill>
                <a:latin typeface="-apple-system"/>
              </a:rPr>
              <a:t>jefes son elegidos de entre antiguos alumnos</a:t>
            </a:r>
            <a:r>
              <a:rPr lang="es-MX" dirty="0">
                <a:solidFill>
                  <a:srgbClr val="212529"/>
                </a:solidFill>
                <a:latin typeface="-apple-system"/>
              </a:rPr>
              <a:t> con edades comprendidas entre los 20 y 30 años llamados “</a:t>
            </a:r>
            <a:r>
              <a:rPr lang="es-MX" dirty="0" err="1">
                <a:solidFill>
                  <a:srgbClr val="212529"/>
                </a:solidFill>
                <a:latin typeface="-apple-system"/>
              </a:rPr>
              <a:t>irines</a:t>
            </a:r>
            <a:r>
              <a:rPr lang="es-MX" dirty="0" smtClean="0">
                <a:solidFill>
                  <a:srgbClr val="212529"/>
                </a:solidFill>
                <a:latin typeface="-apple-system"/>
              </a:rPr>
              <a:t>”</a:t>
            </a:r>
          </a:p>
          <a:p>
            <a:endParaRPr lang="es-MX" dirty="0">
              <a:solidFill>
                <a:srgbClr val="212529"/>
              </a:solidFill>
              <a:latin typeface="-apple-system"/>
            </a:endParaRPr>
          </a:p>
          <a:p>
            <a:endParaRPr lang="es-MX" dirty="0" smtClean="0">
              <a:solidFill>
                <a:srgbClr val="212529"/>
              </a:solidFill>
              <a:latin typeface="-apple-system"/>
            </a:endParaRPr>
          </a:p>
          <a:p>
            <a:endParaRPr lang="es-MX" dirty="0">
              <a:solidFill>
                <a:srgbClr val="212529"/>
              </a:solidFill>
              <a:latin typeface="-apple-system"/>
            </a:endParaRPr>
          </a:p>
          <a:p>
            <a:r>
              <a:rPr lang="es-MX" dirty="0">
                <a:solidFill>
                  <a:srgbClr val="212529"/>
                </a:solidFill>
                <a:latin typeface="-apple-system"/>
              </a:rPr>
              <a:t>De siete a once años se les consideran niños, de once a quince muchachos, de quince a dieciocho reciben una preparación intensa para ingresar como efebos (alumnos) y a los dieciocho se les consideran ya formados al “</a:t>
            </a:r>
            <a:r>
              <a:rPr lang="es-MX" dirty="0" err="1">
                <a:solidFill>
                  <a:srgbClr val="212529"/>
                </a:solidFill>
                <a:latin typeface="-apple-system"/>
              </a:rPr>
              <a:t>iren</a:t>
            </a:r>
            <a:r>
              <a:rPr lang="es-MX" dirty="0">
                <a:solidFill>
                  <a:srgbClr val="212529"/>
                </a:solidFill>
                <a:latin typeface="-apple-system"/>
              </a:rPr>
              <a:t>”, siguen luego dos años de continuado adiestramiento en las armas y maniobras militares, de veinte a treinta y cinco años continúan su vida en el cuartel y prosiguen su entrenamiento militar hasta formar a verdaderos guerreros</a:t>
            </a:r>
            <a:r>
              <a:rPr lang="es-MX" dirty="0" smtClean="0">
                <a:solidFill>
                  <a:srgbClr val="212529"/>
                </a:solidFill>
                <a:latin typeface="-apple-system"/>
              </a:rPr>
              <a:t>.</a:t>
            </a:r>
            <a:endParaRPr lang="es-MX" dirty="0">
              <a:solidFill>
                <a:srgbClr val="212529"/>
              </a:solidFill>
              <a:latin typeface="-apple-system"/>
            </a:endParaRPr>
          </a:p>
        </p:txBody>
      </p:sp>
    </p:spTree>
    <p:extLst>
      <p:ext uri="{BB962C8B-B14F-4D97-AF65-F5344CB8AC3E}">
        <p14:creationId xmlns:p14="http://schemas.microsoft.com/office/powerpoint/2010/main" val="33941030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02276" y="117693"/>
            <a:ext cx="10560676" cy="6740307"/>
          </a:xfrm>
          <a:prstGeom prst="rect">
            <a:avLst/>
          </a:prstGeom>
        </p:spPr>
        <p:txBody>
          <a:bodyPr wrap="square">
            <a:spAutoFit/>
          </a:bodyPr>
          <a:lstStyle/>
          <a:p>
            <a:r>
              <a:rPr lang="es-MX" b="1" dirty="0">
                <a:solidFill>
                  <a:srgbClr val="212529"/>
                </a:solidFill>
                <a:latin typeface="-apple-system"/>
              </a:rPr>
              <a:t>A los</a:t>
            </a:r>
            <a:r>
              <a:rPr lang="es-MX" dirty="0">
                <a:solidFill>
                  <a:srgbClr val="212529"/>
                </a:solidFill>
                <a:latin typeface="-apple-system"/>
              </a:rPr>
              <a:t> </a:t>
            </a:r>
            <a:r>
              <a:rPr lang="es-MX" b="1" dirty="0">
                <a:solidFill>
                  <a:srgbClr val="212529"/>
                </a:solidFill>
                <a:latin typeface="-apple-system"/>
              </a:rPr>
              <a:t>treinta años ya pueden formar parte de la  asamblea popular y formar una familia</a:t>
            </a:r>
            <a:r>
              <a:rPr lang="es-MX" dirty="0" smtClean="0">
                <a:solidFill>
                  <a:srgbClr val="212529"/>
                </a:solidFill>
                <a:latin typeface="-apple-system"/>
              </a:rPr>
              <a:t>.</a:t>
            </a:r>
          </a:p>
          <a:p>
            <a:endParaRPr lang="es-MX" dirty="0">
              <a:solidFill>
                <a:srgbClr val="212529"/>
              </a:solidFill>
              <a:latin typeface="-apple-system"/>
            </a:endParaRPr>
          </a:p>
          <a:p>
            <a:r>
              <a:rPr lang="es-MX" b="1" dirty="0">
                <a:solidFill>
                  <a:srgbClr val="212529"/>
                </a:solidFill>
                <a:latin typeface="-apple-system"/>
              </a:rPr>
              <a:t>Toda la educación va dirigida a endurecer el cuerpo y habituarse a soportar el sufrimiento</a:t>
            </a:r>
            <a:r>
              <a:rPr lang="es-MX" dirty="0">
                <a:solidFill>
                  <a:srgbClr val="212529"/>
                </a:solidFill>
                <a:latin typeface="-apple-system"/>
              </a:rPr>
              <a:t> sin quejarse, a no abatirse ante las adversidades y hacer frente con valentía a cualquier situación peligrosa</a:t>
            </a:r>
            <a:r>
              <a:rPr lang="es-MX" dirty="0" smtClean="0">
                <a:solidFill>
                  <a:srgbClr val="212529"/>
                </a:solidFill>
                <a:latin typeface="-apple-system"/>
              </a:rPr>
              <a:t>.</a:t>
            </a:r>
          </a:p>
          <a:p>
            <a:endParaRPr lang="es-MX" dirty="0">
              <a:solidFill>
                <a:srgbClr val="212529"/>
              </a:solidFill>
              <a:latin typeface="-apple-system"/>
            </a:endParaRPr>
          </a:p>
          <a:p>
            <a:r>
              <a:rPr lang="es-MX" dirty="0">
                <a:solidFill>
                  <a:srgbClr val="212529"/>
                </a:solidFill>
                <a:latin typeface="-apple-system"/>
              </a:rPr>
              <a:t>Iban descalzos tanto en invierno como en verano, vestían con un único manto ligero y dormían sobre juncos que ellos mismos arrancaban a la orilla del río, el alimento era escaso y les era permitido abastecerse mediante el hurto para practicar la astucia. </a:t>
            </a:r>
            <a:endParaRPr lang="es-MX" dirty="0" smtClean="0">
              <a:solidFill>
                <a:srgbClr val="212529"/>
              </a:solidFill>
              <a:latin typeface="-apple-system"/>
            </a:endParaRPr>
          </a:p>
          <a:p>
            <a:endParaRPr lang="es-MX" dirty="0">
              <a:solidFill>
                <a:srgbClr val="212529"/>
              </a:solidFill>
              <a:latin typeface="-apple-system"/>
            </a:endParaRPr>
          </a:p>
          <a:p>
            <a:r>
              <a:rPr lang="es-MX" b="1" dirty="0">
                <a:solidFill>
                  <a:srgbClr val="212529"/>
                </a:solidFill>
                <a:latin typeface="-apple-system"/>
              </a:rPr>
              <a:t>Aprendían</a:t>
            </a:r>
            <a:r>
              <a:rPr lang="es-MX" dirty="0">
                <a:solidFill>
                  <a:srgbClr val="212529"/>
                </a:solidFill>
                <a:latin typeface="-apple-system"/>
              </a:rPr>
              <a:t> sobre todo </a:t>
            </a:r>
            <a:r>
              <a:rPr lang="es-MX" b="1" dirty="0">
                <a:solidFill>
                  <a:srgbClr val="212529"/>
                </a:solidFill>
                <a:latin typeface="-apple-system"/>
              </a:rPr>
              <a:t>cinco ejercicios gimnástico</a:t>
            </a:r>
            <a:r>
              <a:rPr lang="es-MX" dirty="0">
                <a:solidFill>
                  <a:srgbClr val="212529"/>
                </a:solidFill>
                <a:latin typeface="-apple-system"/>
              </a:rPr>
              <a:t>: carrera, salto, lanzamiento de jabalina y disco y el pugilato que consistía en golpear al adversario únicamente con los puños, alternaban estos ejercicios con sus </a:t>
            </a:r>
            <a:r>
              <a:rPr lang="es-MX" b="1" dirty="0">
                <a:solidFill>
                  <a:srgbClr val="212529"/>
                </a:solidFill>
                <a:latin typeface="-apple-system"/>
              </a:rPr>
              <a:t>prácticas militares y</a:t>
            </a:r>
            <a:r>
              <a:rPr lang="es-MX" dirty="0">
                <a:solidFill>
                  <a:srgbClr val="212529"/>
                </a:solidFill>
                <a:latin typeface="-apple-system"/>
              </a:rPr>
              <a:t> con la </a:t>
            </a:r>
            <a:r>
              <a:rPr lang="es-MX" b="1" dirty="0">
                <a:solidFill>
                  <a:srgbClr val="212529"/>
                </a:solidFill>
                <a:latin typeface="-apple-system"/>
              </a:rPr>
              <a:t>caza</a:t>
            </a:r>
            <a:r>
              <a:rPr lang="es-MX" b="1" dirty="0" smtClean="0">
                <a:solidFill>
                  <a:srgbClr val="212529"/>
                </a:solidFill>
                <a:latin typeface="-apple-system"/>
              </a:rPr>
              <a:t>.</a:t>
            </a:r>
          </a:p>
          <a:p>
            <a:endParaRPr lang="es-MX" dirty="0">
              <a:solidFill>
                <a:srgbClr val="212529"/>
              </a:solidFill>
              <a:latin typeface="-apple-system"/>
            </a:endParaRPr>
          </a:p>
          <a:p>
            <a:r>
              <a:rPr lang="es-MX" dirty="0">
                <a:solidFill>
                  <a:srgbClr val="212529"/>
                </a:solidFill>
                <a:latin typeface="-apple-system"/>
              </a:rPr>
              <a:t>Sin embargo no siempre fue así, en la época arcaica acuden a Esparta poetas y artistas ya que los espartanos estaban abiertos al extranjero y al refinamiento cultural.</a:t>
            </a:r>
          </a:p>
          <a:p>
            <a:r>
              <a:rPr lang="es-MX" dirty="0">
                <a:solidFill>
                  <a:srgbClr val="212529"/>
                </a:solidFill>
                <a:latin typeface="-apple-system"/>
              </a:rPr>
              <a:t>Esparta constituía el más importante foco musical de Grecia y nacen allí las dos primeras escuelas de este género</a:t>
            </a:r>
            <a:r>
              <a:rPr lang="es-MX" dirty="0" smtClean="0">
                <a:solidFill>
                  <a:srgbClr val="212529"/>
                </a:solidFill>
                <a:latin typeface="-apple-system"/>
              </a:rPr>
              <a:t>.</a:t>
            </a:r>
          </a:p>
          <a:p>
            <a:endParaRPr lang="es-MX" dirty="0">
              <a:solidFill>
                <a:srgbClr val="212529"/>
              </a:solidFill>
              <a:latin typeface="-apple-system"/>
            </a:endParaRPr>
          </a:p>
          <a:p>
            <a:r>
              <a:rPr lang="es-MX" dirty="0">
                <a:solidFill>
                  <a:srgbClr val="212529"/>
                </a:solidFill>
                <a:latin typeface="-apple-system"/>
              </a:rPr>
              <a:t>El nivel cultural de los espartanos se pierde progresivamente con la evolución del régimen monárquico hacia la oligarquía y la absorción del poder estatal por los </a:t>
            </a:r>
            <a:r>
              <a:rPr lang="es-MX" i="1" dirty="0">
                <a:solidFill>
                  <a:srgbClr val="212529"/>
                </a:solidFill>
                <a:latin typeface="-apple-system"/>
              </a:rPr>
              <a:t>éforos </a:t>
            </a:r>
            <a:r>
              <a:rPr lang="es-MX" dirty="0">
                <a:solidFill>
                  <a:srgbClr val="212529"/>
                </a:solidFill>
                <a:latin typeface="-apple-system"/>
              </a:rPr>
              <a:t>(nombre que reciben ciertos magistrados) en cuyas manos viene a caer la educación.</a:t>
            </a:r>
          </a:p>
          <a:p>
            <a:r>
              <a:rPr lang="es-MX" dirty="0"/>
              <a:t/>
            </a:r>
            <a:br>
              <a:rPr lang="es-MX" dirty="0"/>
            </a:br>
            <a:endParaRPr lang="es-MX" dirty="0"/>
          </a:p>
        </p:txBody>
      </p:sp>
    </p:spTree>
    <p:extLst>
      <p:ext uri="{BB962C8B-B14F-4D97-AF65-F5344CB8AC3E}">
        <p14:creationId xmlns:p14="http://schemas.microsoft.com/office/powerpoint/2010/main" val="36796068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126785" y="2626148"/>
            <a:ext cx="5062668" cy="646331"/>
          </a:xfrm>
          <a:prstGeom prst="rect">
            <a:avLst/>
          </a:prstGeom>
        </p:spPr>
        <p:txBody>
          <a:bodyPr wrap="none">
            <a:spAutoFit/>
          </a:bodyPr>
          <a:lstStyle/>
          <a:p>
            <a:r>
              <a:rPr lang="es-MX" dirty="0">
                <a:hlinkClick r:id="rId2"/>
              </a:rPr>
              <a:t>https://</a:t>
            </a:r>
            <a:r>
              <a:rPr lang="es-MX" dirty="0" smtClean="0">
                <a:hlinkClick r:id="rId2"/>
              </a:rPr>
              <a:t>www.youtube.com/watch?v=i76LWbBk_WQ</a:t>
            </a:r>
            <a:endParaRPr lang="es-MX" dirty="0" smtClean="0"/>
          </a:p>
          <a:p>
            <a:endParaRPr lang="es-MX" dirty="0"/>
          </a:p>
        </p:txBody>
      </p:sp>
      <p:sp>
        <p:nvSpPr>
          <p:cNvPr id="3" name="Rectángulo 2"/>
          <p:cNvSpPr/>
          <p:nvPr/>
        </p:nvSpPr>
        <p:spPr>
          <a:xfrm>
            <a:off x="2738907" y="880958"/>
            <a:ext cx="6096000" cy="923330"/>
          </a:xfrm>
          <a:prstGeom prst="rect">
            <a:avLst/>
          </a:prstGeom>
        </p:spPr>
        <p:txBody>
          <a:bodyPr>
            <a:spAutoFit/>
          </a:bodyPr>
          <a:lstStyle/>
          <a:p>
            <a:r>
              <a:rPr lang="es-MX" dirty="0">
                <a:solidFill>
                  <a:srgbClr val="212529"/>
                </a:solidFill>
                <a:latin typeface="-apple-system"/>
              </a:rPr>
              <a:t>A continuación podemos ver un extracto de la película </a:t>
            </a:r>
            <a:r>
              <a:rPr lang="es-MX" i="1" dirty="0">
                <a:solidFill>
                  <a:srgbClr val="212529"/>
                </a:solidFill>
                <a:latin typeface="-apple-system"/>
              </a:rPr>
              <a:t>300</a:t>
            </a:r>
            <a:r>
              <a:rPr lang="es-MX" dirty="0">
                <a:solidFill>
                  <a:srgbClr val="212529"/>
                </a:solidFill>
                <a:latin typeface="-apple-system"/>
              </a:rPr>
              <a:t> que resume la primera etapa de la educación espartana.</a:t>
            </a:r>
            <a:endParaRPr lang="es-MX" dirty="0"/>
          </a:p>
        </p:txBody>
      </p:sp>
    </p:spTree>
    <p:extLst>
      <p:ext uri="{BB962C8B-B14F-4D97-AF65-F5344CB8AC3E}">
        <p14:creationId xmlns:p14="http://schemas.microsoft.com/office/powerpoint/2010/main" val="23282694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96214" y="257577"/>
            <a:ext cx="8152327" cy="2585323"/>
          </a:xfrm>
          <a:prstGeom prst="rect">
            <a:avLst/>
          </a:prstGeom>
        </p:spPr>
        <p:txBody>
          <a:bodyPr wrap="square">
            <a:spAutoFit/>
          </a:bodyPr>
          <a:lstStyle/>
          <a:p>
            <a:r>
              <a:rPr lang="es-MX" dirty="0">
                <a:solidFill>
                  <a:srgbClr val="333333"/>
                </a:solidFill>
                <a:latin typeface="Libre Baskerville"/>
              </a:rPr>
              <a:t>De acuerdo a la leyenda, la ley espartana fue escrita por el gran legislador (griego : </a:t>
            </a:r>
            <a:r>
              <a:rPr lang="es-MX" i="1" dirty="0" err="1">
                <a:solidFill>
                  <a:srgbClr val="333333"/>
                </a:solidFill>
                <a:latin typeface="Libre Baskerville"/>
              </a:rPr>
              <a:t>νομοθέτης</a:t>
            </a:r>
            <a:r>
              <a:rPr lang="es-MX" dirty="0">
                <a:solidFill>
                  <a:srgbClr val="333333"/>
                </a:solidFill>
                <a:latin typeface="Libre Baskerville"/>
              </a:rPr>
              <a:t>, </a:t>
            </a:r>
            <a:r>
              <a:rPr lang="es-MX" i="1" dirty="0" err="1">
                <a:solidFill>
                  <a:srgbClr val="333333"/>
                </a:solidFill>
                <a:latin typeface="Libre Baskerville"/>
              </a:rPr>
              <a:t>nomothetis</a:t>
            </a:r>
            <a:r>
              <a:rPr lang="es-MX" dirty="0">
                <a:solidFill>
                  <a:srgbClr val="333333"/>
                </a:solidFill>
                <a:latin typeface="Libre Baskerville"/>
              </a:rPr>
              <a:t>) Licurgo. Plutarco menciona que Licurgo (literal "trabajador lobo") escribió las leyes para hacer a la ciudad-Estado de </a:t>
            </a:r>
            <a:r>
              <a:rPr lang="es-MX" b="1" dirty="0">
                <a:solidFill>
                  <a:srgbClr val="B52600"/>
                </a:solidFill>
                <a:latin typeface="Libre Baskerville"/>
                <a:hlinkClick r:id="rId2"/>
              </a:rPr>
              <a:t>Esparta</a:t>
            </a:r>
            <a:r>
              <a:rPr lang="es-MX" dirty="0">
                <a:solidFill>
                  <a:srgbClr val="333333"/>
                </a:solidFill>
                <a:latin typeface="Libre Baskerville"/>
              </a:rPr>
              <a:t> invencible, y a los espartanos audaces y seguidores de la ley. </a:t>
            </a:r>
            <a:endParaRPr lang="es-MX" dirty="0" smtClean="0">
              <a:solidFill>
                <a:srgbClr val="333333"/>
              </a:solidFill>
              <a:latin typeface="Libre Baskerville"/>
            </a:endParaRPr>
          </a:p>
          <a:p>
            <a:endParaRPr lang="es-MX" dirty="0">
              <a:solidFill>
                <a:srgbClr val="333333"/>
              </a:solidFill>
              <a:latin typeface="Libre Baskerville"/>
            </a:endParaRPr>
          </a:p>
          <a:p>
            <a:endParaRPr lang="es-MX" dirty="0" smtClean="0">
              <a:solidFill>
                <a:srgbClr val="333333"/>
              </a:solidFill>
              <a:latin typeface="Libre Baskerville"/>
            </a:endParaRPr>
          </a:p>
          <a:p>
            <a:r>
              <a:rPr lang="es-MX" dirty="0" smtClean="0">
                <a:solidFill>
                  <a:srgbClr val="333333"/>
                </a:solidFill>
                <a:latin typeface="Libre Baskerville"/>
              </a:rPr>
              <a:t>Era </a:t>
            </a:r>
            <a:r>
              <a:rPr lang="es-MX" dirty="0">
                <a:solidFill>
                  <a:srgbClr val="333333"/>
                </a:solidFill>
                <a:latin typeface="Libre Baskerville"/>
              </a:rPr>
              <a:t>un conjunto de leyes con reformas político-militares, económicas y sociales. A pesar de que varios historiadores cuestionan la existencia de Licurgo como un ser humano, en Esparta era adorado como un semidiós.</a:t>
            </a:r>
            <a:endParaRPr lang="es-MX" dirty="0"/>
          </a:p>
        </p:txBody>
      </p:sp>
      <p:pic>
        <p:nvPicPr>
          <p:cNvPr id="3" name="Imagen 2"/>
          <p:cNvPicPr>
            <a:picLocks noChangeAspect="1"/>
          </p:cNvPicPr>
          <p:nvPr/>
        </p:nvPicPr>
        <p:blipFill>
          <a:blip r:embed="rId3"/>
          <a:stretch>
            <a:fillRect/>
          </a:stretch>
        </p:blipFill>
        <p:spPr>
          <a:xfrm>
            <a:off x="8926294" y="383035"/>
            <a:ext cx="1607013" cy="3443600"/>
          </a:xfrm>
          <a:prstGeom prst="rect">
            <a:avLst/>
          </a:prstGeom>
        </p:spPr>
      </p:pic>
      <p:sp>
        <p:nvSpPr>
          <p:cNvPr id="4" name="Rectángulo 3"/>
          <p:cNvSpPr/>
          <p:nvPr/>
        </p:nvSpPr>
        <p:spPr>
          <a:xfrm>
            <a:off x="461493" y="3826635"/>
            <a:ext cx="7987048" cy="2031325"/>
          </a:xfrm>
          <a:prstGeom prst="rect">
            <a:avLst/>
          </a:prstGeom>
        </p:spPr>
        <p:txBody>
          <a:bodyPr wrap="square">
            <a:spAutoFit/>
          </a:bodyPr>
          <a:lstStyle/>
          <a:p>
            <a:r>
              <a:rPr lang="es-MX" dirty="0">
                <a:solidFill>
                  <a:srgbClr val="333333"/>
                </a:solidFill>
                <a:latin typeface="Libre Baskerville"/>
              </a:rPr>
              <a:t>Cuando nacía un niño, la ciudad-Estado de Esparta le otorgaba un terreno (griego: </a:t>
            </a:r>
            <a:r>
              <a:rPr lang="es-MX" i="1" dirty="0" err="1">
                <a:solidFill>
                  <a:srgbClr val="333333"/>
                </a:solidFill>
                <a:latin typeface="Libre Baskerville"/>
              </a:rPr>
              <a:t>κλήρος</a:t>
            </a:r>
            <a:r>
              <a:rPr lang="es-MX" dirty="0">
                <a:solidFill>
                  <a:srgbClr val="333333"/>
                </a:solidFill>
                <a:latin typeface="Libre Baskerville"/>
              </a:rPr>
              <a:t>, </a:t>
            </a:r>
            <a:r>
              <a:rPr lang="es-MX" i="1" dirty="0" err="1">
                <a:solidFill>
                  <a:srgbClr val="333333"/>
                </a:solidFill>
                <a:latin typeface="Libre Baskerville"/>
              </a:rPr>
              <a:t>kliros</a:t>
            </a:r>
            <a:r>
              <a:rPr lang="es-MX" dirty="0">
                <a:solidFill>
                  <a:srgbClr val="333333"/>
                </a:solidFill>
                <a:latin typeface="Libre Baskerville"/>
              </a:rPr>
              <a:t>), así se convertía en un ciudadano completo de Esparta. El padre tenía el derecho de criarlo y enseñarle lo básico hasta la edad de 7 años. El chico era entonces educado comunalmente, bajo la supervisión del Estado. El chico llamaría un campo de entrenamiento militar su hogar hasta los 30 años. Entonces, él podría dormir en su propia casa, con su esposa e hijos.</a:t>
            </a:r>
            <a:endParaRPr lang="es-MX" dirty="0"/>
          </a:p>
        </p:txBody>
      </p:sp>
    </p:spTree>
    <p:extLst>
      <p:ext uri="{BB962C8B-B14F-4D97-AF65-F5344CB8AC3E}">
        <p14:creationId xmlns:p14="http://schemas.microsoft.com/office/powerpoint/2010/main" val="36444951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20710" y="375101"/>
            <a:ext cx="11234670" cy="2031325"/>
          </a:xfrm>
          <a:prstGeom prst="rect">
            <a:avLst/>
          </a:prstGeom>
        </p:spPr>
        <p:txBody>
          <a:bodyPr wrap="square">
            <a:spAutoFit/>
          </a:bodyPr>
          <a:lstStyle/>
          <a:p>
            <a:r>
              <a:rPr lang="es-MX" dirty="0">
                <a:solidFill>
                  <a:srgbClr val="333333"/>
                </a:solidFill>
                <a:latin typeface="Libre Baskerville"/>
              </a:rPr>
              <a:t>Los chicos eran entrenados duros, aprendiendo a hablar sabiamente usando solamente unas pocas palabras (griego: </a:t>
            </a:r>
            <a:r>
              <a:rPr lang="es-MX" i="1" dirty="0">
                <a:solidFill>
                  <a:srgbClr val="333333"/>
                </a:solidFill>
                <a:latin typeface="Libre Baskerville"/>
              </a:rPr>
              <a:t>λα</a:t>
            </a:r>
            <a:r>
              <a:rPr lang="es-MX" i="1" dirty="0" err="1">
                <a:solidFill>
                  <a:srgbClr val="333333"/>
                </a:solidFill>
                <a:latin typeface="Libre Baskerville"/>
              </a:rPr>
              <a:t>κωνισμός</a:t>
            </a:r>
            <a:r>
              <a:rPr lang="es-MX" dirty="0">
                <a:solidFill>
                  <a:srgbClr val="333333"/>
                </a:solidFill>
                <a:latin typeface="Libre Baskerville"/>
              </a:rPr>
              <a:t>, </a:t>
            </a:r>
            <a:r>
              <a:rPr lang="es-MX" i="1" dirty="0" err="1">
                <a:solidFill>
                  <a:srgbClr val="333333"/>
                </a:solidFill>
                <a:latin typeface="Libre Baskerville"/>
              </a:rPr>
              <a:t>lakonismos</a:t>
            </a:r>
            <a:r>
              <a:rPr lang="es-MX" dirty="0">
                <a:solidFill>
                  <a:srgbClr val="333333"/>
                </a:solidFill>
                <a:latin typeface="Libre Baskerville"/>
              </a:rPr>
              <a:t>), aprendiendo a comer lo necesario para sobrevivir y entrenando duro para convertirse en un miembro valioso de la falange. </a:t>
            </a:r>
            <a:endParaRPr lang="es-MX" dirty="0" smtClean="0">
              <a:solidFill>
                <a:srgbClr val="333333"/>
              </a:solidFill>
              <a:latin typeface="Libre Baskerville"/>
            </a:endParaRPr>
          </a:p>
          <a:p>
            <a:endParaRPr lang="es-MX" dirty="0">
              <a:solidFill>
                <a:srgbClr val="333333"/>
              </a:solidFill>
              <a:latin typeface="Libre Baskerville"/>
            </a:endParaRPr>
          </a:p>
          <a:p>
            <a:r>
              <a:rPr lang="es-MX" dirty="0" smtClean="0">
                <a:solidFill>
                  <a:srgbClr val="333333"/>
                </a:solidFill>
                <a:latin typeface="Libre Baskerville"/>
              </a:rPr>
              <a:t>Para </a:t>
            </a:r>
            <a:r>
              <a:rPr lang="es-MX" dirty="0">
                <a:solidFill>
                  <a:srgbClr val="333333"/>
                </a:solidFill>
                <a:latin typeface="Libre Baskerville"/>
              </a:rPr>
              <a:t>el espartano, el compañero soldado en la falange era su familia. La falange permanecía unida hasta su muerte. Él sería, ocasionalmente, parte de las festividades espartanas, escogía su esposa y tenía hijos, pero su verdadera familia era su falange.</a:t>
            </a:r>
            <a:endParaRPr lang="es-MX" dirty="0"/>
          </a:p>
        </p:txBody>
      </p:sp>
      <p:sp>
        <p:nvSpPr>
          <p:cNvPr id="3" name="Rectángulo 2"/>
          <p:cNvSpPr/>
          <p:nvPr/>
        </p:nvSpPr>
        <p:spPr>
          <a:xfrm>
            <a:off x="420710" y="2648532"/>
            <a:ext cx="10925577" cy="646331"/>
          </a:xfrm>
          <a:prstGeom prst="rect">
            <a:avLst/>
          </a:prstGeom>
        </p:spPr>
        <p:txBody>
          <a:bodyPr wrap="square">
            <a:spAutoFit/>
          </a:bodyPr>
          <a:lstStyle/>
          <a:p>
            <a:r>
              <a:rPr lang="es-MX" b="1" cap="all" dirty="0">
                <a:solidFill>
                  <a:srgbClr val="B52600"/>
                </a:solidFill>
                <a:latin typeface="Karla"/>
              </a:rPr>
              <a:t>EL NIÑO ESPARTANO, APRENDÍA SOLO LO BÁSICO, DE ACUERDO A PLUTARCO, COMO MÚSICA Y MATEMÁTICAS. SU PRINCIPAL ENTRENAMIENTO ERA EL MILITAR.</a:t>
            </a:r>
            <a:endParaRPr lang="es-MX" dirty="0"/>
          </a:p>
        </p:txBody>
      </p:sp>
      <p:sp>
        <p:nvSpPr>
          <p:cNvPr id="4" name="Rectángulo 3"/>
          <p:cNvSpPr/>
          <p:nvPr/>
        </p:nvSpPr>
        <p:spPr>
          <a:xfrm>
            <a:off x="922986" y="3836555"/>
            <a:ext cx="8980868" cy="923330"/>
          </a:xfrm>
          <a:prstGeom prst="rect">
            <a:avLst/>
          </a:prstGeom>
        </p:spPr>
        <p:txBody>
          <a:bodyPr wrap="square">
            <a:spAutoFit/>
          </a:bodyPr>
          <a:lstStyle/>
          <a:p>
            <a:r>
              <a:rPr lang="es-MX" dirty="0">
                <a:solidFill>
                  <a:srgbClr val="333333"/>
                </a:solidFill>
                <a:latin typeface="Libre Baskerville"/>
              </a:rPr>
              <a:t>El niño espartano, aprendía solo lo básico, de acuerdo a Plutarco, como música y matemáticas. Su principal entrenamiento era el militar, a menudo incluso cruzando límites morales, como aprendiendo a robar sin ser atrapado.</a:t>
            </a:r>
            <a:endParaRPr lang="es-MX" dirty="0"/>
          </a:p>
        </p:txBody>
      </p:sp>
    </p:spTree>
    <p:extLst>
      <p:ext uri="{BB962C8B-B14F-4D97-AF65-F5344CB8AC3E}">
        <p14:creationId xmlns:p14="http://schemas.microsoft.com/office/powerpoint/2010/main" val="25152314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15155" y="669702"/>
            <a:ext cx="8435662" cy="1754326"/>
          </a:xfrm>
          <a:prstGeom prst="rect">
            <a:avLst/>
          </a:prstGeom>
        </p:spPr>
        <p:txBody>
          <a:bodyPr wrap="square">
            <a:spAutoFit/>
          </a:bodyPr>
          <a:lstStyle/>
          <a:p>
            <a:r>
              <a:rPr lang="es-MX" dirty="0">
                <a:solidFill>
                  <a:srgbClr val="333333"/>
                </a:solidFill>
                <a:latin typeface="Libre Baskerville"/>
              </a:rPr>
              <a:t>La </a:t>
            </a:r>
            <a:r>
              <a:rPr lang="es-MX" b="1" dirty="0">
                <a:solidFill>
                  <a:srgbClr val="B52600"/>
                </a:solidFill>
                <a:latin typeface="Libre Baskerville"/>
                <a:hlinkClick r:id="rId2"/>
              </a:rPr>
              <a:t>filosofía</a:t>
            </a:r>
            <a:r>
              <a:rPr lang="es-MX" dirty="0">
                <a:solidFill>
                  <a:srgbClr val="333333"/>
                </a:solidFill>
                <a:latin typeface="Libre Baskerville"/>
              </a:rPr>
              <a:t> era que, en caso de guerra, el soldado podría tener que robar comida para sobrevivir. El punto principal aquí es que, cuando el chico era atrapado, no era castigado por su acto de robar sino por ser atrapado. </a:t>
            </a:r>
            <a:endParaRPr lang="es-MX" dirty="0" smtClean="0">
              <a:solidFill>
                <a:srgbClr val="333333"/>
              </a:solidFill>
              <a:latin typeface="Libre Baskerville"/>
            </a:endParaRPr>
          </a:p>
          <a:p>
            <a:endParaRPr lang="es-MX" dirty="0">
              <a:solidFill>
                <a:srgbClr val="333333"/>
              </a:solidFill>
              <a:latin typeface="Libre Baskerville"/>
            </a:endParaRPr>
          </a:p>
          <a:p>
            <a:r>
              <a:rPr lang="es-MX" dirty="0" smtClean="0">
                <a:solidFill>
                  <a:srgbClr val="333333"/>
                </a:solidFill>
                <a:latin typeface="Libre Baskerville"/>
              </a:rPr>
              <a:t>La </a:t>
            </a:r>
            <a:r>
              <a:rPr lang="es-MX" dirty="0">
                <a:solidFill>
                  <a:srgbClr val="333333"/>
                </a:solidFill>
                <a:latin typeface="Libre Baskerville"/>
              </a:rPr>
              <a:t>juventud espartana tenían su "juego" favorito en el robar comida u otras posesiones a los sirvientes (griego: </a:t>
            </a:r>
            <a:r>
              <a:rPr lang="es-MX" i="1" dirty="0" err="1">
                <a:solidFill>
                  <a:srgbClr val="333333"/>
                </a:solidFill>
                <a:latin typeface="Libre Baskerville"/>
              </a:rPr>
              <a:t>είλωτες</a:t>
            </a:r>
            <a:r>
              <a:rPr lang="es-MX" dirty="0">
                <a:solidFill>
                  <a:srgbClr val="333333"/>
                </a:solidFill>
                <a:latin typeface="Libre Baskerville"/>
              </a:rPr>
              <a:t>, </a:t>
            </a:r>
            <a:r>
              <a:rPr lang="es-MX" i="1" dirty="0" err="1">
                <a:solidFill>
                  <a:srgbClr val="333333"/>
                </a:solidFill>
                <a:latin typeface="Libre Baskerville"/>
              </a:rPr>
              <a:t>helotes</a:t>
            </a:r>
            <a:r>
              <a:rPr lang="es-MX" dirty="0">
                <a:solidFill>
                  <a:srgbClr val="333333"/>
                </a:solidFill>
                <a:latin typeface="Libre Baskerville"/>
              </a:rPr>
              <a:t>).</a:t>
            </a:r>
            <a:endParaRPr lang="es-MX" dirty="0"/>
          </a:p>
        </p:txBody>
      </p:sp>
      <p:sp>
        <p:nvSpPr>
          <p:cNvPr id="3" name="Rectángulo 2"/>
          <p:cNvSpPr/>
          <p:nvPr/>
        </p:nvSpPr>
        <p:spPr>
          <a:xfrm>
            <a:off x="2932090" y="3198743"/>
            <a:ext cx="8658896" cy="2308324"/>
          </a:xfrm>
          <a:prstGeom prst="rect">
            <a:avLst/>
          </a:prstGeom>
        </p:spPr>
        <p:txBody>
          <a:bodyPr wrap="square">
            <a:spAutoFit/>
          </a:bodyPr>
          <a:lstStyle/>
          <a:p>
            <a:r>
              <a:rPr lang="es-MX" dirty="0">
                <a:solidFill>
                  <a:srgbClr val="333333"/>
                </a:solidFill>
                <a:latin typeface="Libre Baskerville"/>
              </a:rPr>
              <a:t>Una historia conocido que demuestra el entrenamiento y lealtad espartana es esta: Una vez, un niño espartano de 13 años robó un zorro de una aldea cercana a su campamento. Un entrenador lo encontró y le preguntó que hacía fuera del campamento. El chico había visto al entrenador y había escondido el zorro debajo de su ropa. Como el chico decía nada, el entrenador insistía. El zorro, aún vivo, debajo de la ropa del chico, empezó a arañarlo, a fin de escapar. Mientras hacía eso, el chico continuaba negando el hurto hasta que las heridas sufridas por el zorro lo mataron.</a:t>
            </a:r>
            <a:endParaRPr lang="es-MX" dirty="0"/>
          </a:p>
        </p:txBody>
      </p:sp>
    </p:spTree>
    <p:extLst>
      <p:ext uri="{BB962C8B-B14F-4D97-AF65-F5344CB8AC3E}">
        <p14:creationId xmlns:p14="http://schemas.microsoft.com/office/powerpoint/2010/main" val="34932972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927279" y="1558344"/>
            <a:ext cx="8731876" cy="2308324"/>
          </a:xfrm>
          <a:prstGeom prst="rect">
            <a:avLst/>
          </a:prstGeom>
        </p:spPr>
        <p:txBody>
          <a:bodyPr wrap="square">
            <a:spAutoFit/>
          </a:bodyPr>
          <a:lstStyle/>
          <a:p>
            <a:r>
              <a:rPr lang="es-MX" sz="2400" dirty="0" smtClean="0"/>
              <a:t>El </a:t>
            </a:r>
            <a:r>
              <a:rPr lang="es-MX" sz="2400" dirty="0"/>
              <a:t>apogeo del entrenamiento de uno era para comprender las leyes y ser un miembro vital de la Apella, el cuerpo de ciudadanos espartanos. Sería quizá el único punto democrático de Esparta en su sistema militar. Todos los espartanos se convertían en votantes igualitarios de la Apella cuando alcanzaban la edad de 30 años, votando más por gritos que por votación</a:t>
            </a:r>
            <a:r>
              <a:rPr lang="es-MX" sz="2400" dirty="0" smtClean="0"/>
              <a:t>.</a:t>
            </a:r>
            <a:endParaRPr lang="es-MX" sz="2400" dirty="0"/>
          </a:p>
        </p:txBody>
      </p:sp>
    </p:spTree>
    <p:extLst>
      <p:ext uri="{BB962C8B-B14F-4D97-AF65-F5344CB8AC3E}">
        <p14:creationId xmlns:p14="http://schemas.microsoft.com/office/powerpoint/2010/main" val="282847906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1312</TotalTime>
  <Words>356</Words>
  <Application>Microsoft Office PowerPoint</Application>
  <PresentationFormat>Panorámica</PresentationFormat>
  <Paragraphs>48</Paragraphs>
  <Slides>10</Slides>
  <Notes>0</Notes>
  <HiddenSlides>0</HiddenSlides>
  <MMClips>0</MMClips>
  <ScaleCrop>false</ScaleCrop>
  <HeadingPairs>
    <vt:vector size="6" baseType="variant">
      <vt:variant>
        <vt:lpstr>Fuentes usadas</vt:lpstr>
      </vt:variant>
      <vt:variant>
        <vt:i4>11</vt:i4>
      </vt:variant>
      <vt:variant>
        <vt:lpstr>Tema</vt:lpstr>
      </vt:variant>
      <vt:variant>
        <vt:i4>1</vt:i4>
      </vt:variant>
      <vt:variant>
        <vt:lpstr>Títulos de diapositiva</vt:lpstr>
      </vt:variant>
      <vt:variant>
        <vt:i4>10</vt:i4>
      </vt:variant>
    </vt:vector>
  </HeadingPairs>
  <TitlesOfParts>
    <vt:vector size="22" baseType="lpstr">
      <vt:lpstr>Algerian</vt:lpstr>
      <vt:lpstr>-apple-system</vt:lpstr>
      <vt:lpstr>Arial</vt:lpstr>
      <vt:lpstr>Arnprior</vt:lpstr>
      <vt:lpstr>Baskerville Old Face</vt:lpstr>
      <vt:lpstr>Bookman Old Style</vt:lpstr>
      <vt:lpstr>Calibri</vt:lpstr>
      <vt:lpstr>Calibri Light</vt:lpstr>
      <vt:lpstr>Karla</vt:lpstr>
      <vt:lpstr>Libre Baskerville</vt:lpstr>
      <vt:lpstr>Wingdings</vt:lpstr>
      <vt:lpstr>Tema de Office</vt:lpstr>
      <vt:lpstr>HISTORIA DE LA EDUCACIÓN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Vermaris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lizbeth quezada</dc:creator>
  <cp:lastModifiedBy>Yaris</cp:lastModifiedBy>
  <cp:revision>226</cp:revision>
  <dcterms:created xsi:type="dcterms:W3CDTF">2020-05-14T14:52:52Z</dcterms:created>
  <dcterms:modified xsi:type="dcterms:W3CDTF">2022-10-25T22:19:23Z</dcterms:modified>
</cp:coreProperties>
</file>