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73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CC"/>
    <a:srgbClr val="0000CC"/>
    <a:srgbClr val="990099"/>
    <a:srgbClr val="6600CC"/>
    <a:srgbClr val="66FF33"/>
    <a:srgbClr val="0000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25/10/2022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5569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25/10/2022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3467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25/10/2022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756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25/10/2022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4027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25/10/2022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4426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25/10/2022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9395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25/10/2022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09336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25/10/2022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6670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25/10/2022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7291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25/10/2022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5440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25/10/2022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0526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8AD51-2261-43B7-BFA8-86C8A12BBA42}" type="datetimeFigureOut">
              <a:rPr lang="es-MX" smtClean="0"/>
              <a:t>25/10/2022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5513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wPmJCxKlh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84946" y="1732114"/>
            <a:ext cx="9144000" cy="1240669"/>
          </a:xfrm>
        </p:spPr>
        <p:txBody>
          <a:bodyPr>
            <a:noAutofit/>
          </a:bodyPr>
          <a:lstStyle/>
          <a:p>
            <a:r>
              <a:rPr lang="es-ES" sz="66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HISTORIA DE LA EDUCACIÓN</a:t>
            </a:r>
            <a:endParaRPr lang="es-MX" sz="66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169867" y="4891138"/>
            <a:ext cx="906850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lgerian" panose="04020705040A02060702" pitchFamily="82" charset="0"/>
              </a:rPr>
              <a:t>MTRA: DEYANIRA LIZBETH </a:t>
            </a:r>
          </a:p>
          <a:p>
            <a:pPr algn="ctr"/>
            <a:r>
              <a:rPr lang="es-E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lgerian" panose="04020705040A02060702" pitchFamily="82" charset="0"/>
              </a:rPr>
              <a:t>QUEZADA GUTIÉRREZ</a:t>
            </a:r>
            <a:endParaRPr lang="es-E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15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7730" y="1057645"/>
            <a:ext cx="1109729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2000" dirty="0"/>
          </a:p>
          <a:p>
            <a:r>
              <a:rPr lang="es-MX" sz="2000" dirty="0"/>
              <a:t>La Mnemotecnia</a:t>
            </a:r>
          </a:p>
          <a:p>
            <a:endParaRPr lang="es-MX" sz="2000" dirty="0"/>
          </a:p>
          <a:p>
            <a:r>
              <a:rPr lang="es-MX" sz="2000" dirty="0"/>
              <a:t>También fue importante la mnemotecnia, la ejercitación necesaria para que el joven aprendiese de memoria su discurso.</a:t>
            </a:r>
          </a:p>
          <a:p>
            <a:endParaRPr lang="es-MX" sz="2000" dirty="0"/>
          </a:p>
          <a:p>
            <a:r>
              <a:rPr lang="es-MX" sz="2000" dirty="0" err="1"/>
              <a:t>Mathemata</a:t>
            </a:r>
            <a:r>
              <a:rPr lang="es-MX" sz="2000" dirty="0"/>
              <a:t> (ciencias, conocimiento)</a:t>
            </a:r>
          </a:p>
          <a:p>
            <a:endParaRPr lang="es-MX" sz="2000" dirty="0"/>
          </a:p>
          <a:p>
            <a:r>
              <a:rPr lang="es-MX" sz="2000" dirty="0"/>
              <a:t>La aritmética, la geometría, la armonía y la astronomía: bajo el nombre genérico de </a:t>
            </a:r>
            <a:r>
              <a:rPr lang="es-MX" sz="2000" dirty="0" err="1"/>
              <a:t>mathemata</a:t>
            </a:r>
            <a:r>
              <a:rPr lang="es-MX" sz="2000" dirty="0"/>
              <a:t> (ciencias, conocimiento) fueron incluidas por los sofistas en la educación, y no a modo de ejercitación formal del espíritu, como las tres disciplinas anteriormente mencionadas -que con el andar de los tiempos constituirán el </a:t>
            </a:r>
            <a:r>
              <a:rPr lang="es-MX" sz="2000" dirty="0" err="1"/>
              <a:t>trivium</a:t>
            </a:r>
            <a:r>
              <a:rPr lang="es-MX" sz="2000" dirty="0"/>
              <a:t>-, sino como conocimientos teóricos valiosos en sí mismos, a partir de los estudios de la escuela pitagórica. Más adelante, en el cuerpo de las siete artes liberales, serán el quadrivium.</a:t>
            </a:r>
          </a:p>
        </p:txBody>
      </p:sp>
    </p:spTree>
    <p:extLst>
      <p:ext uri="{BB962C8B-B14F-4D97-AF65-F5344CB8AC3E}">
        <p14:creationId xmlns:p14="http://schemas.microsoft.com/office/powerpoint/2010/main" val="146507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638981" y="211256"/>
            <a:ext cx="4038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rnprior" panose="02000400000000000000" pitchFamily="2" charset="0"/>
              </a:rPr>
              <a:t>ACTIVIDAD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rnprior" panose="02000400000000000000" pitchFamily="2" charset="0"/>
            </a:endParaRPr>
          </a:p>
        </p:txBody>
      </p:sp>
      <p:sp>
        <p:nvSpPr>
          <p:cNvPr id="5" name="Marcador de contenido 1"/>
          <p:cNvSpPr>
            <a:spLocks noGrp="1"/>
          </p:cNvSpPr>
          <p:nvPr>
            <p:ph idx="1"/>
          </p:nvPr>
        </p:nvSpPr>
        <p:spPr>
          <a:xfrm>
            <a:off x="313647" y="1483968"/>
            <a:ext cx="11422352" cy="1169131"/>
          </a:xfrm>
        </p:spPr>
        <p:txBody>
          <a:bodyPr>
            <a:noAutofit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s-MX" sz="1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Realiz</a:t>
            </a:r>
            <a:r>
              <a:rPr lang="es-MX" sz="1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a un mapa de nubes de la Educación en Atenas</a:t>
            </a:r>
            <a:endParaRPr lang="es-MX" sz="18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es-MX" sz="1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302500" y="4171613"/>
            <a:ext cx="49854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>
                <a:hlinkClick r:id="rId2"/>
              </a:rPr>
              <a:t>https://</a:t>
            </a:r>
            <a:r>
              <a:rPr lang="es-MX" dirty="0" smtClean="0">
                <a:hlinkClick r:id="rId2"/>
              </a:rPr>
              <a:t>www.youtube.com/watch?v=UwPmJCxKlh8</a:t>
            </a: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04422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687132" y="314287"/>
            <a:ext cx="72508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b="1" dirty="0" smtClean="0">
              <a:solidFill>
                <a:srgbClr val="FF0066"/>
              </a:solidFill>
            </a:endParaRPr>
          </a:p>
          <a:p>
            <a:r>
              <a:rPr lang="es-MX" b="1" dirty="0" smtClean="0">
                <a:solidFill>
                  <a:srgbClr val="FF0066"/>
                </a:solidFill>
              </a:rPr>
              <a:t>LA EDUCACIÓN EN ATENAS: IDEALES, ESTRUCTURA Y CONTENIDOS </a:t>
            </a:r>
          </a:p>
          <a:p>
            <a:r>
              <a:rPr lang="es-MX" b="1" dirty="0" smtClean="0">
                <a:solidFill>
                  <a:srgbClr val="FF0066"/>
                </a:solidFill>
              </a:rPr>
              <a:t>	</a:t>
            </a:r>
            <a:endParaRPr lang="es-MX" b="1" dirty="0">
              <a:solidFill>
                <a:srgbClr val="FF0066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996484" y="3250465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/>
              <a:t>El Estado era el regulador de la educación, pero ésta no fue nunca monopolio del Estado; así:</a:t>
            </a:r>
          </a:p>
          <a:p>
            <a:endParaRPr lang="es-MX" dirty="0"/>
          </a:p>
          <a:p>
            <a:r>
              <a:rPr lang="es-MX" dirty="0"/>
              <a:t>1.    Se respetaba la obligación cívica y moral de los padres a educar a sus hijos.</a:t>
            </a:r>
          </a:p>
          <a:p>
            <a:endParaRPr lang="es-MX" dirty="0"/>
          </a:p>
          <a:p>
            <a:r>
              <a:rPr lang="es-MX" dirty="0"/>
              <a:t>2.    Y se garantizaba la libertad de la enseñanza.</a:t>
            </a:r>
          </a:p>
        </p:txBody>
      </p:sp>
      <p:sp>
        <p:nvSpPr>
          <p:cNvPr id="7" name="Rectángulo 6"/>
          <p:cNvSpPr/>
          <p:nvPr/>
        </p:nvSpPr>
        <p:spPr>
          <a:xfrm>
            <a:off x="948744" y="1502312"/>
            <a:ext cx="98179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La educación ateniense atendía tanto al cultivo del cuerpo como de la mente. Los atenienses pusieron el énfasis en el desarrollo de la razón y del sentido crítico, que ejercitaban en la vida pública y en las manifestaciones culturales.</a:t>
            </a:r>
          </a:p>
        </p:txBody>
      </p:sp>
    </p:spTree>
    <p:extLst>
      <p:ext uri="{BB962C8B-B14F-4D97-AF65-F5344CB8AC3E}">
        <p14:creationId xmlns:p14="http://schemas.microsoft.com/office/powerpoint/2010/main" val="72756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78039" y="1481072"/>
            <a:ext cx="797202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Ya </a:t>
            </a:r>
            <a:r>
              <a:rPr lang="es-MX" sz="2000" dirty="0"/>
              <a:t>el comediógrafo Aristófanes, en su obra Nubes, testimonia la existencia de escuelas y critica la educación que imparten.</a:t>
            </a:r>
          </a:p>
          <a:p>
            <a:endParaRPr lang="es-MX" sz="2000" dirty="0"/>
          </a:p>
          <a:p>
            <a:endParaRPr lang="es-MX" sz="2000" dirty="0"/>
          </a:p>
          <a:p>
            <a:r>
              <a:rPr lang="es-MX" sz="2000" dirty="0"/>
              <a:t>La educación en la familia era muy deficiente. El padre no se preocupaba y estaba dirigido más a la vida social. La madre ejercía escasa influencia debido a su ignorancia. El niño aprendía poesía y cánticos. Se aprovechaba su afición a los cuentos y fábulas para inculcarle verdades morales.</a:t>
            </a:r>
          </a:p>
        </p:txBody>
      </p:sp>
    </p:spTree>
    <p:extLst>
      <p:ext uri="{BB962C8B-B14F-4D97-AF65-F5344CB8AC3E}">
        <p14:creationId xmlns:p14="http://schemas.microsoft.com/office/powerpoint/2010/main" val="309432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68945" y="824248"/>
            <a:ext cx="959476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/>
              <a:t>Los niños atenienses  acudían a la escuela a los siete años. El proceso Educativo</a:t>
            </a:r>
          </a:p>
          <a:p>
            <a:endParaRPr lang="es-MX" sz="2000" dirty="0"/>
          </a:p>
          <a:p>
            <a:r>
              <a:rPr lang="es-MX" sz="2000" dirty="0"/>
              <a:t>1.    Iniciándose en primer lugar en las humanidades.</a:t>
            </a:r>
          </a:p>
          <a:p>
            <a:endParaRPr lang="es-MX" sz="2000" dirty="0"/>
          </a:p>
          <a:p>
            <a:r>
              <a:rPr lang="es-MX" sz="2000" dirty="0"/>
              <a:t>2.    Después en los deportes entre los 12 y los 14 años.</a:t>
            </a:r>
          </a:p>
          <a:p>
            <a:endParaRPr lang="es-MX" sz="2000" dirty="0"/>
          </a:p>
          <a:p>
            <a:r>
              <a:rPr lang="es-MX" sz="2000" dirty="0"/>
              <a:t>3.    A los 18 eran declarados efebos, siendo desde ese momento el Estado quien se ocupaba de su educación militar, política y administrativa durante tres años.</a:t>
            </a:r>
          </a:p>
          <a:p>
            <a:endParaRPr lang="es-MX" sz="2000" dirty="0"/>
          </a:p>
          <a:p>
            <a:r>
              <a:rPr lang="es-MX" sz="2000" dirty="0"/>
              <a:t>4.    A los 21 eran declarados ciudadanos de pleno derecho.</a:t>
            </a:r>
          </a:p>
        </p:txBody>
      </p:sp>
    </p:spTree>
    <p:extLst>
      <p:ext uri="{BB962C8B-B14F-4D97-AF65-F5344CB8AC3E}">
        <p14:creationId xmlns:p14="http://schemas.microsoft.com/office/powerpoint/2010/main" val="205710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33341" y="1133340"/>
            <a:ext cx="86417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/>
              <a:t>La democracia ateniense sólo implicaba a los ciudadanos en las tareas de gobierno y en la elaboración de las leyes.</a:t>
            </a:r>
          </a:p>
          <a:p>
            <a:endParaRPr lang="es-MX" sz="2000" dirty="0"/>
          </a:p>
          <a:p>
            <a:r>
              <a:rPr lang="es-MX" sz="2000" dirty="0"/>
              <a:t>Todos los ciudadanos eran iguales ante la ley, sólo existía diferenciación económica entre ellos.</a:t>
            </a:r>
          </a:p>
          <a:p>
            <a:endParaRPr lang="es-MX" sz="2000" dirty="0"/>
          </a:p>
          <a:p>
            <a:r>
              <a:rPr lang="es-MX" sz="2000" dirty="0"/>
              <a:t>La elección de cargos públicos se realizaba por sorteo, remunerando a aquellos ciudadanos que no tenían posibles suficientes para dedicarse en exclusiva a la política.</a:t>
            </a:r>
          </a:p>
          <a:p>
            <a:endParaRPr lang="es-MX" sz="2000" dirty="0"/>
          </a:p>
          <a:p>
            <a:r>
              <a:rPr lang="es-MX" sz="2000" dirty="0"/>
              <a:t>De esta manera se impedía que los poderosos coparan los cargos más importantes.</a:t>
            </a:r>
          </a:p>
        </p:txBody>
      </p:sp>
    </p:spTree>
    <p:extLst>
      <p:ext uri="{BB962C8B-B14F-4D97-AF65-F5344CB8AC3E}">
        <p14:creationId xmlns:p14="http://schemas.microsoft.com/office/powerpoint/2010/main" val="168205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27279" y="592428"/>
            <a:ext cx="1022582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LOS SOFISTAS COMO EDUCADORES</a:t>
            </a:r>
          </a:p>
          <a:p>
            <a:endParaRPr lang="es-MX" sz="2000" dirty="0"/>
          </a:p>
          <a:p>
            <a:r>
              <a:rPr lang="es-MX" sz="2000" dirty="0"/>
              <a:t>En el siglo V a.C., y sobre todo en su segunda mitad, el habitante de Grecia (y específicamente de Atenas) es un ciudadano, un hombre de la </a:t>
            </a:r>
            <a:r>
              <a:rPr lang="es-MX" sz="2000" dirty="0" err="1"/>
              <a:t>pólis</a:t>
            </a:r>
            <a:r>
              <a:rPr lang="es-MX" sz="2000" dirty="0"/>
              <a:t> o ciudad-estado, que participa de su gobierno -a través de sus diversas instituciones, y se interesa por la cosa pública, la republica, la vida política o de la </a:t>
            </a:r>
            <a:r>
              <a:rPr lang="es-MX" sz="2000" dirty="0" err="1"/>
              <a:t>pólis</a:t>
            </a:r>
            <a:r>
              <a:rPr lang="es-MX" sz="2000" dirty="0"/>
              <a:t>.</a:t>
            </a:r>
          </a:p>
          <a:p>
            <a:endParaRPr lang="es-MX" sz="2000" dirty="0"/>
          </a:p>
          <a:p>
            <a:r>
              <a:rPr lang="es-MX" sz="2000" dirty="0"/>
              <a:t>Ello supone una educación cívica que en la mayoría de los casos, se limitaba a proporcionar el conocimiento de las disposiciones del Estado y se formaba en la obediencia a las mismas.</a:t>
            </a:r>
          </a:p>
          <a:p>
            <a:endParaRPr lang="es-MX" sz="2000" dirty="0"/>
          </a:p>
          <a:p>
            <a:r>
              <a:rPr lang="es-MX" sz="2000" dirty="0"/>
              <a:t>La filosofía como el saber -que va haciéndose- acerca del mundo, del hombre, del conocimiento y del obrar humanos, interroga, cuestiona, pide razones, causas, y quiere convertirse en un saber normativo, en la norma que comienza siendo una medida de armonía, proporción y equilibrio .</a:t>
            </a:r>
          </a:p>
        </p:txBody>
      </p:sp>
    </p:spTree>
    <p:extLst>
      <p:ext uri="{BB962C8B-B14F-4D97-AF65-F5344CB8AC3E}">
        <p14:creationId xmlns:p14="http://schemas.microsoft.com/office/powerpoint/2010/main" val="290481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8789" y="206061"/>
            <a:ext cx="759853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/>
              <a:t>El hombre griego ya no se encuentra ante la preocupación por el desarrollo del cuerpo, o ante el cultivo de una conducta adecuada, sino ante el interés por la vida del espíritu como razón especulativa y el discurso como su expresión propia</a:t>
            </a:r>
            <a:r>
              <a:rPr lang="es-MX" sz="2000" dirty="0" smtClean="0"/>
              <a:t>.</a:t>
            </a:r>
          </a:p>
          <a:p>
            <a:endParaRPr lang="es-MX" sz="2000" dirty="0"/>
          </a:p>
          <a:p>
            <a:r>
              <a:rPr lang="es-MX" sz="2000" dirty="0"/>
              <a:t>En ese contexto se dará la formación del político, del hombre público, del futuro gobernante, educación que estará a cargo de los sofistas, quienes despliegan su actividad en la segunda parte del siglo V.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679324" y="3176359"/>
            <a:ext cx="72078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/>
              <a:t>Quienes Eran Los Sofistas</a:t>
            </a:r>
          </a:p>
          <a:p>
            <a:endParaRPr lang="es-MX" sz="2000" dirty="0"/>
          </a:p>
          <a:p>
            <a:r>
              <a:rPr lang="es-MX" sz="2000" dirty="0"/>
              <a:t>Eran maestros de enseñanza superior, la cual surge precisamente con ellos.</a:t>
            </a:r>
          </a:p>
          <a:p>
            <a:endParaRPr lang="es-MX" sz="2000" dirty="0"/>
          </a:p>
          <a:p>
            <a:r>
              <a:rPr lang="es-MX" sz="2000" dirty="0"/>
              <a:t>Sus clases versaban sobre los temas más diversos, podríamos decir que no había especialización, sino más bien una cultura general, pero orientada hacia un objetivo específico:</a:t>
            </a:r>
          </a:p>
        </p:txBody>
      </p:sp>
    </p:spTree>
    <p:extLst>
      <p:ext uri="{BB962C8B-B14F-4D97-AF65-F5344CB8AC3E}">
        <p14:creationId xmlns:p14="http://schemas.microsoft.com/office/powerpoint/2010/main" val="243450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4851" y="270456"/>
            <a:ext cx="1164250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/>
              <a:t>La formación del orador, pues el hombre político es el que tiene un juicio prudente, bien fundamentado y comunicado con oportunidad y de manera convincente.</a:t>
            </a:r>
          </a:p>
          <a:p>
            <a:endParaRPr lang="es-MX" sz="2000" dirty="0"/>
          </a:p>
          <a:p>
            <a:r>
              <a:rPr lang="es-MX" sz="2000" dirty="0"/>
              <a:t>Por otra parte, los sofistas tuvieron una gran admiración por:</a:t>
            </a:r>
          </a:p>
          <a:p>
            <a:endParaRPr lang="es-MX" sz="2000" dirty="0"/>
          </a:p>
          <a:p>
            <a:r>
              <a:rPr lang="es-MX" sz="2000" dirty="0"/>
              <a:t>a)    Los poemas homéricos, a los que consideraron como una enciclopedia de todo el saber.</a:t>
            </a:r>
          </a:p>
          <a:p>
            <a:endParaRPr lang="es-MX" sz="2000" dirty="0"/>
          </a:p>
          <a:p>
            <a:r>
              <a:rPr lang="es-MX" sz="2000" dirty="0"/>
              <a:t>b)    También apreciaron a Píndaro, </a:t>
            </a:r>
            <a:r>
              <a:rPr lang="es-MX" sz="2000" dirty="0" err="1"/>
              <a:t>Teognis</a:t>
            </a:r>
            <a:r>
              <a:rPr lang="es-MX" sz="2000" dirty="0"/>
              <a:t> y Solón.</a:t>
            </a:r>
          </a:p>
          <a:p>
            <a:endParaRPr lang="es-MX" sz="2000" dirty="0"/>
          </a:p>
          <a:p>
            <a:r>
              <a:rPr lang="es-MX" sz="2000" dirty="0"/>
              <a:t>Ellos, trabajaron escolarmente la poesía griega, buscando una comprensión didáctica de sus contenidos y de su forma.</a:t>
            </a:r>
          </a:p>
          <a:p>
            <a:endParaRPr lang="es-MX" sz="2000" dirty="0"/>
          </a:p>
          <a:p>
            <a:r>
              <a:rPr lang="es-MX" sz="2000" dirty="0"/>
              <a:t>Hacían ejercicios comparando personajes, o imaginando sus reacciones, u otras variantes de los acontecimientos, ejercitando con ello no sólo el lenguaje, sino también la comprensión y la imaginación: la ejercitación del espíritu.</a:t>
            </a:r>
          </a:p>
        </p:txBody>
      </p:sp>
    </p:spTree>
    <p:extLst>
      <p:ext uri="{BB962C8B-B14F-4D97-AF65-F5344CB8AC3E}">
        <p14:creationId xmlns:p14="http://schemas.microsoft.com/office/powerpoint/2010/main" val="236140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6215" y="1352281"/>
            <a:ext cx="1109729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/>
              <a:t>La Dialéctica:</a:t>
            </a:r>
          </a:p>
          <a:p>
            <a:endParaRPr lang="es-MX" sz="2000" dirty="0"/>
          </a:p>
          <a:p>
            <a:r>
              <a:rPr lang="es-MX" sz="2000" dirty="0"/>
              <a:t>Podría llegar a definirse como “el arte de la discusión”, y se refería fundamentalmente a la consideración de una cuestión desde dos puntos de vista antitéticos:</a:t>
            </a:r>
          </a:p>
          <a:p>
            <a:endParaRPr lang="es-MX" sz="2000" dirty="0"/>
          </a:p>
          <a:p>
            <a:r>
              <a:rPr lang="es-MX" sz="2000" dirty="0"/>
              <a:t>Se enseñaba a sostener con argumentación igualmente conducente el pro y el contra, y el objetivo era triunfar en cualquier discusión posible.</a:t>
            </a:r>
          </a:p>
          <a:p>
            <a:endParaRPr lang="es-MX" sz="2000" dirty="0"/>
          </a:p>
          <a:p>
            <a:r>
              <a:rPr lang="es-MX" sz="2000" dirty="0" smtClean="0"/>
              <a:t>La Retórica:</a:t>
            </a:r>
          </a:p>
          <a:p>
            <a:endParaRPr lang="es-MX" sz="2000" dirty="0" smtClean="0"/>
          </a:p>
          <a:p>
            <a:r>
              <a:rPr lang="es-MX" sz="2000" dirty="0" smtClean="0"/>
              <a:t>Es “el arte de hablar”, de persuadir mediante la palabra, y tenía una varias veces centenaria tradición en Grecia.</a:t>
            </a:r>
          </a:p>
          <a:p>
            <a:r>
              <a:rPr lang="es-MX" sz="2000" dirty="0" smtClean="0"/>
              <a:t>Sin embargo, durante el siglo V su dominio se torna necesarísimo para el desempeño en las instituciones de gobierno.</a:t>
            </a:r>
          </a:p>
          <a:p>
            <a:endParaRPr lang="es-MX" sz="2000" dirty="0" smtClean="0"/>
          </a:p>
        </p:txBody>
      </p:sp>
    </p:spTree>
    <p:extLst>
      <p:ext uri="{BB962C8B-B14F-4D97-AF65-F5344CB8AC3E}">
        <p14:creationId xmlns:p14="http://schemas.microsoft.com/office/powerpoint/2010/main" val="123138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</TotalTime>
  <Words>1004</Words>
  <Application>Microsoft Office PowerPoint</Application>
  <PresentationFormat>Panorámica</PresentationFormat>
  <Paragraphs>79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0" baseType="lpstr">
      <vt:lpstr>Algerian</vt:lpstr>
      <vt:lpstr>Arial</vt:lpstr>
      <vt:lpstr>Arnprior</vt:lpstr>
      <vt:lpstr>Baskerville Old Face</vt:lpstr>
      <vt:lpstr>Bookman Old Style</vt:lpstr>
      <vt:lpstr>Calibri</vt:lpstr>
      <vt:lpstr>Calibri Light</vt:lpstr>
      <vt:lpstr>Wingdings</vt:lpstr>
      <vt:lpstr>Tema de Office</vt:lpstr>
      <vt:lpstr>HISTORIA DE LA EDUCACIÓN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Vermaris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lizbeth quezada</dc:creator>
  <cp:lastModifiedBy>Yaris</cp:lastModifiedBy>
  <cp:revision>222</cp:revision>
  <dcterms:created xsi:type="dcterms:W3CDTF">2020-05-14T14:52:52Z</dcterms:created>
  <dcterms:modified xsi:type="dcterms:W3CDTF">2022-10-25T22:33:32Z</dcterms:modified>
</cp:coreProperties>
</file>