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7" r:id="rId4"/>
    <p:sldId id="268" r:id="rId5"/>
    <p:sldId id="274" r:id="rId6"/>
    <p:sldId id="275" r:id="rId7"/>
    <p:sldId id="276" r:id="rId8"/>
    <p:sldId id="277" r:id="rId9"/>
    <p:sldId id="278" r:id="rId10"/>
    <p:sldId id="279" r:id="rId11"/>
    <p:sldId id="273" r:id="rId1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99"/>
    <a:srgbClr val="66FF33"/>
    <a:srgbClr val="FF33CC"/>
    <a:srgbClr val="FF0066"/>
    <a:srgbClr val="0000FF"/>
    <a:srgbClr val="6600CC"/>
    <a:srgbClr val="66FF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1" autoAdjust="0"/>
    <p:restoredTop sz="94660"/>
  </p:normalViewPr>
  <p:slideViewPr>
    <p:cSldViewPr snapToGrid="0">
      <p:cViewPr varScale="1">
        <p:scale>
          <a:sx n="74" d="100"/>
          <a:sy n="74" d="100"/>
        </p:scale>
        <p:origin x="5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fld id="{CC58AD51-2261-43B7-BFA8-86C8A12BBA42}" type="datetimeFigureOut">
              <a:rPr lang="es-MX" smtClean="0"/>
              <a:t>10/10/2022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555692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CC58AD51-2261-43B7-BFA8-86C8A12BBA42}" type="datetimeFigureOut">
              <a:rPr lang="es-MX" smtClean="0"/>
              <a:t>10/10/2022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3934671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CC58AD51-2261-43B7-BFA8-86C8A12BBA42}" type="datetimeFigureOut">
              <a:rPr lang="es-MX" smtClean="0"/>
              <a:t>10/10/2022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2807560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CC58AD51-2261-43B7-BFA8-86C8A12BBA42}" type="datetimeFigureOut">
              <a:rPr lang="es-MX" smtClean="0"/>
              <a:t>10/10/2022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1640274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CC58AD51-2261-43B7-BFA8-86C8A12BBA42}" type="datetimeFigureOut">
              <a:rPr lang="es-MX" smtClean="0"/>
              <a:t>10/10/2022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94426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CC58AD51-2261-43B7-BFA8-86C8A12BBA42}" type="datetimeFigureOut">
              <a:rPr lang="es-MX" smtClean="0"/>
              <a:t>10/10/2022</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1593957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CC58AD51-2261-43B7-BFA8-86C8A12BBA42}" type="datetimeFigureOut">
              <a:rPr lang="es-MX" smtClean="0"/>
              <a:t>10/10/2022</a:t>
            </a:fld>
            <a:endParaRPr lang="es-MX" dirty="0"/>
          </a:p>
        </p:txBody>
      </p:sp>
      <p:sp>
        <p:nvSpPr>
          <p:cNvPr id="8" name="Marcador de pie de página 7"/>
          <p:cNvSpPr>
            <a:spLocks noGrp="1"/>
          </p:cNvSpPr>
          <p:nvPr>
            <p:ph type="ftr" sz="quarter" idx="11"/>
          </p:nvPr>
        </p:nvSpPr>
        <p:spPr/>
        <p:txBody>
          <a:bodyPr/>
          <a:lstStyle/>
          <a:p>
            <a:endParaRPr lang="es-MX" dirty="0"/>
          </a:p>
        </p:txBody>
      </p:sp>
      <p:sp>
        <p:nvSpPr>
          <p:cNvPr id="9" name="Marcador de número de diapositiva 8"/>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1609336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CC58AD51-2261-43B7-BFA8-86C8A12BBA42}" type="datetimeFigureOut">
              <a:rPr lang="es-MX" smtClean="0"/>
              <a:t>10/10/2022</a:t>
            </a:fld>
            <a:endParaRPr lang="es-MX" dirty="0"/>
          </a:p>
        </p:txBody>
      </p:sp>
      <p:sp>
        <p:nvSpPr>
          <p:cNvPr id="4" name="Marcador de pie de página 3"/>
          <p:cNvSpPr>
            <a:spLocks noGrp="1"/>
          </p:cNvSpPr>
          <p:nvPr>
            <p:ph type="ftr" sz="quarter" idx="11"/>
          </p:nvPr>
        </p:nvSpPr>
        <p:spPr/>
        <p:txBody>
          <a:bodyPr/>
          <a:lstStyle/>
          <a:p>
            <a:endParaRPr lang="es-MX" dirty="0"/>
          </a:p>
        </p:txBody>
      </p:sp>
      <p:sp>
        <p:nvSpPr>
          <p:cNvPr id="5" name="Marcador de número de diapositiva 4"/>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3366701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C58AD51-2261-43B7-BFA8-86C8A12BBA42}" type="datetimeFigureOut">
              <a:rPr lang="es-MX" smtClean="0"/>
              <a:t>10/10/2022</a:t>
            </a:fld>
            <a:endParaRPr lang="es-MX" dirty="0"/>
          </a:p>
        </p:txBody>
      </p:sp>
      <p:sp>
        <p:nvSpPr>
          <p:cNvPr id="3" name="Marcador de pie de página 2"/>
          <p:cNvSpPr>
            <a:spLocks noGrp="1"/>
          </p:cNvSpPr>
          <p:nvPr>
            <p:ph type="ftr" sz="quarter" idx="11"/>
          </p:nvPr>
        </p:nvSpPr>
        <p:spPr/>
        <p:txBody>
          <a:bodyPr/>
          <a:lstStyle/>
          <a:p>
            <a:endParaRPr lang="es-MX" dirty="0"/>
          </a:p>
        </p:txBody>
      </p:sp>
      <p:sp>
        <p:nvSpPr>
          <p:cNvPr id="4" name="Marcador de número de diapositiva 3"/>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3772913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C58AD51-2261-43B7-BFA8-86C8A12BBA42}" type="datetimeFigureOut">
              <a:rPr lang="es-MX" smtClean="0"/>
              <a:t>10/10/2022</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2665440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C58AD51-2261-43B7-BFA8-86C8A12BBA42}" type="datetimeFigureOut">
              <a:rPr lang="es-MX" smtClean="0"/>
              <a:t>10/10/2022</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240526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9000" b="-19000"/>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8AD51-2261-43B7-BFA8-86C8A12BBA42}" type="datetimeFigureOut">
              <a:rPr lang="es-MX" smtClean="0"/>
              <a:t>10/10/2022</a:t>
            </a:fld>
            <a:endParaRPr lang="es-MX"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B9FE8-3E1B-4A60-A2A2-73A95FE49658}" type="slidenum">
              <a:rPr lang="es-MX" smtClean="0"/>
              <a:t>‹Nº›</a:t>
            </a:fld>
            <a:endParaRPr lang="es-MX" dirty="0"/>
          </a:p>
        </p:txBody>
      </p:sp>
    </p:spTree>
    <p:extLst>
      <p:ext uri="{BB962C8B-B14F-4D97-AF65-F5344CB8AC3E}">
        <p14:creationId xmlns:p14="http://schemas.microsoft.com/office/powerpoint/2010/main" val="2155131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blogposgrado.ucontinental.edu.pe/cuales-son-las-nuevas-tendencias-en-educacion-superior"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217521" y="1139686"/>
            <a:ext cx="9144000" cy="1240669"/>
          </a:xfrm>
        </p:spPr>
        <p:txBody>
          <a:bodyPr>
            <a:noAutofit/>
          </a:bodyPr>
          <a:lstStyle/>
          <a:p>
            <a:r>
              <a:rPr lang="es-ES" sz="6600" dirty="0" smtClean="0">
                <a:solidFill>
                  <a:schemeClr val="bg1"/>
                </a:solidFill>
                <a:latin typeface="Baskerville Old Face" panose="02020602080505020303" pitchFamily="18" charset="0"/>
              </a:rPr>
              <a:t>PSICOLOGÍA DE LA EDUCACIÓN</a:t>
            </a:r>
            <a:endParaRPr lang="es-MX" sz="6600" dirty="0">
              <a:solidFill>
                <a:schemeClr val="bg1"/>
              </a:solidFill>
              <a:latin typeface="Baskerville Old Face" panose="02020602080505020303" pitchFamily="18" charset="0"/>
            </a:endParaRPr>
          </a:p>
        </p:txBody>
      </p:sp>
      <p:sp>
        <p:nvSpPr>
          <p:cNvPr id="3" name="Rectángulo 2"/>
          <p:cNvSpPr/>
          <p:nvPr/>
        </p:nvSpPr>
        <p:spPr>
          <a:xfrm>
            <a:off x="1169867" y="4891138"/>
            <a:ext cx="9068509" cy="1754326"/>
          </a:xfrm>
          <a:prstGeom prst="rect">
            <a:avLst/>
          </a:prstGeom>
          <a:noFill/>
        </p:spPr>
        <p:txBody>
          <a:bodyPr wrap="none" lIns="91440" tIns="45720" rIns="91440" bIns="45720">
            <a:spAutoFit/>
          </a:bodyPr>
          <a:lstStyle/>
          <a:p>
            <a:pPr algn="ctr"/>
            <a:r>
              <a:rPr lang="es-E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lgerian" panose="04020705040A02060702" pitchFamily="82" charset="0"/>
              </a:rPr>
              <a:t>MTRA: DEYANIRA LIZBETH </a:t>
            </a:r>
          </a:p>
          <a:p>
            <a:pPr algn="ctr"/>
            <a:r>
              <a:rPr lang="es-E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lgerian" panose="04020705040A02060702" pitchFamily="82" charset="0"/>
              </a:rPr>
              <a:t>QUEZADA GUTIÉRREZ</a:t>
            </a:r>
            <a:endParaRPr lang="es-E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lgerian" panose="04020705040A02060702" pitchFamily="82" charset="0"/>
            </a:endParaRPr>
          </a:p>
        </p:txBody>
      </p:sp>
    </p:spTree>
    <p:extLst>
      <p:ext uri="{BB962C8B-B14F-4D97-AF65-F5344CB8AC3E}">
        <p14:creationId xmlns:p14="http://schemas.microsoft.com/office/powerpoint/2010/main" val="4236154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69701" y="1305342"/>
            <a:ext cx="8474299" cy="3416320"/>
          </a:xfrm>
          <a:prstGeom prst="rect">
            <a:avLst/>
          </a:prstGeom>
        </p:spPr>
        <p:txBody>
          <a:bodyPr wrap="square">
            <a:spAutoFit/>
          </a:bodyPr>
          <a:lstStyle/>
          <a:p>
            <a:r>
              <a:rPr lang="es-MX" b="1" dirty="0">
                <a:solidFill>
                  <a:srgbClr val="A304A3"/>
                </a:solidFill>
                <a:latin typeface="-apple-system"/>
              </a:rPr>
              <a:t>Investigación</a:t>
            </a:r>
            <a:endParaRPr lang="es-MX" dirty="0">
              <a:solidFill>
                <a:srgbClr val="A304A3"/>
              </a:solidFill>
              <a:latin typeface="-apple-system"/>
            </a:endParaRPr>
          </a:p>
          <a:p>
            <a:r>
              <a:rPr lang="es-MX" dirty="0">
                <a:solidFill>
                  <a:srgbClr val="212529"/>
                </a:solidFill>
                <a:latin typeface="-apple-system"/>
              </a:rPr>
              <a:t>La psicología educacional investiga los métodos y planes de estudio que permitan mejorar el modelo educativo y la gestión de los centros. Con esto busca comprender a profundidad y elaborar teorías sobre los elementos y características que intervienen en el aprendizaje durante la infancia, adolescencia, adultez y vejez.</a:t>
            </a:r>
          </a:p>
          <a:p>
            <a:r>
              <a:rPr lang="es-MX" dirty="0">
                <a:solidFill>
                  <a:srgbClr val="212529"/>
                </a:solidFill>
                <a:latin typeface="-apple-system"/>
              </a:rPr>
              <a:t> </a:t>
            </a:r>
          </a:p>
          <a:p>
            <a:r>
              <a:rPr lang="es-MX" dirty="0">
                <a:solidFill>
                  <a:srgbClr val="212529"/>
                </a:solidFill>
                <a:latin typeface="-apple-system"/>
              </a:rPr>
              <a:t>La psicología forma parte del área de humanidades. ¿Sabías que esta área está diseñada para promover la investigación, la discusión, el debate y la reflexión sobre temas actuales? Si te interesa conocer más sobre esta área y cómo ascender en tu carrera profesional en humanidades, ingresa a nuestra guía “Tu futuro en ascenso”.</a:t>
            </a:r>
            <a:endParaRPr lang="es-MX" b="0" i="0" dirty="0">
              <a:solidFill>
                <a:srgbClr val="212529"/>
              </a:solidFill>
              <a:effectLst/>
              <a:latin typeface="-apple-system"/>
            </a:endParaRPr>
          </a:p>
        </p:txBody>
      </p:sp>
    </p:spTree>
    <p:extLst>
      <p:ext uri="{BB962C8B-B14F-4D97-AF65-F5344CB8AC3E}">
        <p14:creationId xmlns:p14="http://schemas.microsoft.com/office/powerpoint/2010/main" val="32509774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638981" y="211256"/>
            <a:ext cx="4038286" cy="923330"/>
          </a:xfrm>
          <a:prstGeom prst="rect">
            <a:avLst/>
          </a:prstGeom>
          <a:noFill/>
        </p:spPr>
        <p:txBody>
          <a:bodyPr wrap="none" lIns="91440" tIns="45720" rIns="91440" bIns="45720">
            <a:spAutoFit/>
          </a:bodyPr>
          <a:lstStyle/>
          <a:p>
            <a:pPr algn="ctr"/>
            <a:r>
              <a:rPr lang="es-E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nprior" panose="02000400000000000000" pitchFamily="2" charset="0"/>
              </a:rPr>
              <a:t>ACTIVIDAD</a:t>
            </a:r>
            <a:endPar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nprior" panose="02000400000000000000" pitchFamily="2" charset="0"/>
            </a:endParaRPr>
          </a:p>
        </p:txBody>
      </p:sp>
      <p:sp>
        <p:nvSpPr>
          <p:cNvPr id="5" name="Marcador de contenido 1"/>
          <p:cNvSpPr>
            <a:spLocks noGrp="1"/>
          </p:cNvSpPr>
          <p:nvPr>
            <p:ph idx="1"/>
          </p:nvPr>
        </p:nvSpPr>
        <p:spPr>
          <a:xfrm>
            <a:off x="120464" y="1290734"/>
            <a:ext cx="11422352" cy="4351338"/>
          </a:xfrm>
        </p:spPr>
        <p:txBody>
          <a:bodyPr>
            <a:noAutofit/>
          </a:bodyPr>
          <a:lstStyle/>
          <a:p>
            <a:pPr>
              <a:buClr>
                <a:srgbClr val="002060"/>
              </a:buClr>
              <a:buFont typeface="Wingdings" panose="05000000000000000000" pitchFamily="2" charset="2"/>
              <a:buChar char="Ø"/>
            </a:pPr>
            <a:r>
              <a:rPr lang="es-MX" sz="1800" b="1" dirty="0" smtClean="0">
                <a:solidFill>
                  <a:srgbClr val="00B050"/>
                </a:solidFill>
                <a:latin typeface="Bookman Old Style" panose="02050604050505020204" pitchFamily="18" charset="0"/>
              </a:rPr>
              <a:t>En equipos realicen un crucigrama del tema, posteriormente lo compartirán con sus compañeras para que lo resuelvan.</a:t>
            </a:r>
            <a:endParaRPr lang="es-MX" sz="1800" b="1" dirty="0" smtClean="0">
              <a:solidFill>
                <a:srgbClr val="00B050"/>
              </a:solidFill>
              <a:latin typeface="Bookman Old Style" panose="02050604050505020204" pitchFamily="18" charset="0"/>
            </a:endParaRPr>
          </a:p>
          <a:p>
            <a:pPr>
              <a:buClr>
                <a:srgbClr val="002060"/>
              </a:buClr>
              <a:buFont typeface="Wingdings" panose="05000000000000000000" pitchFamily="2" charset="2"/>
              <a:buChar char="Ø"/>
            </a:pPr>
            <a:endParaRPr lang="es-MX" sz="1800" b="1" dirty="0">
              <a:solidFill>
                <a:srgbClr val="00B050"/>
              </a:solidFill>
              <a:latin typeface="Bookman Old Style" panose="02050604050505020204" pitchFamily="18" charset="0"/>
            </a:endParaRPr>
          </a:p>
        </p:txBody>
      </p:sp>
    </p:spTree>
    <p:extLst>
      <p:ext uri="{BB962C8B-B14F-4D97-AF65-F5344CB8AC3E}">
        <p14:creationId xmlns:p14="http://schemas.microsoft.com/office/powerpoint/2010/main" val="120442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
                                        <p:tgtEl>
                                          <p:spTgt spid="5">
                                            <p:txEl>
                                              <p:pRg st="0" end="0"/>
                                            </p:txEl>
                                          </p:spTgt>
                                        </p:tgtEl>
                                      </p:cBhvr>
                                    </p:animEffect>
                                    <p:anim calcmode="lin" valueType="num">
                                      <p:cBhvr>
                                        <p:cTn id="8"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2mate.com - Qué es y qué Hace la Psicología Educativa Resumen de Teorías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1552349" cy="6498196"/>
          </a:xfrm>
          <a:prstGeom prst="rect">
            <a:avLst/>
          </a:prstGeom>
        </p:spPr>
      </p:pic>
    </p:spTree>
    <p:extLst>
      <p:ext uri="{BB962C8B-B14F-4D97-AF65-F5344CB8AC3E}">
        <p14:creationId xmlns:p14="http://schemas.microsoft.com/office/powerpoint/2010/main" val="727566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95718" y="439908"/>
            <a:ext cx="6096000" cy="646331"/>
          </a:xfrm>
          <a:prstGeom prst="rect">
            <a:avLst/>
          </a:prstGeom>
        </p:spPr>
        <p:txBody>
          <a:bodyPr>
            <a:spAutoFit/>
          </a:bodyPr>
          <a:lstStyle/>
          <a:p>
            <a:r>
              <a:rPr lang="es-MX" dirty="0" smtClean="0">
                <a:solidFill>
                  <a:schemeClr val="accent1">
                    <a:lumMod val="75000"/>
                  </a:schemeClr>
                </a:solidFill>
                <a:latin typeface="Broadway" panose="04040905080B02020502" pitchFamily="82" charset="0"/>
              </a:rPr>
              <a:t>DEFINICIÓN, CONCEPTO Y OBJETO DE ESTUDIO 	</a:t>
            </a:r>
            <a:endParaRPr lang="es-MX" dirty="0">
              <a:solidFill>
                <a:schemeClr val="accent1">
                  <a:lumMod val="75000"/>
                </a:schemeClr>
              </a:solidFill>
              <a:latin typeface="Broadway" panose="04040905080B02020502" pitchFamily="82" charset="0"/>
            </a:endParaRPr>
          </a:p>
        </p:txBody>
      </p:sp>
      <p:sp>
        <p:nvSpPr>
          <p:cNvPr id="5" name="Rectángulo 4"/>
          <p:cNvSpPr/>
          <p:nvPr/>
        </p:nvSpPr>
        <p:spPr>
          <a:xfrm>
            <a:off x="137375" y="1270286"/>
            <a:ext cx="9315718" cy="1754326"/>
          </a:xfrm>
          <a:prstGeom prst="rect">
            <a:avLst/>
          </a:prstGeom>
        </p:spPr>
        <p:txBody>
          <a:bodyPr wrap="square">
            <a:spAutoFit/>
          </a:bodyPr>
          <a:lstStyle/>
          <a:p>
            <a:r>
              <a:rPr lang="es-MX" dirty="0">
                <a:solidFill>
                  <a:srgbClr val="666666"/>
                </a:solidFill>
                <a:latin typeface="opensans"/>
              </a:rPr>
              <a:t>La Psicología Educativa es la rama de la Psicología que se encarga de estudiar el aprendizaje y el desarrollo humano en el ámbito de la educación. Sus investigaciones, siempre bajo un marco científico, buscan </a:t>
            </a:r>
            <a:r>
              <a:rPr lang="es-MX" b="1" dirty="0">
                <a:solidFill>
                  <a:srgbClr val="666666"/>
                </a:solidFill>
                <a:latin typeface="opensans-bold"/>
              </a:rPr>
              <a:t>optimizar los aprendizajes y el rendimiento</a:t>
            </a:r>
            <a:r>
              <a:rPr lang="es-MX" dirty="0">
                <a:solidFill>
                  <a:srgbClr val="666666"/>
                </a:solidFill>
                <a:latin typeface="opensans"/>
              </a:rPr>
              <a:t> de los alumnos. Estos estudios se traducen en nuevos planteamientos sobre las estrategias educativas eficaces y los programas de intervención más novedosos.</a:t>
            </a:r>
            <a:endParaRPr lang="es-MX" dirty="0"/>
          </a:p>
        </p:txBody>
      </p:sp>
      <p:sp>
        <p:nvSpPr>
          <p:cNvPr id="6" name="Rectángulo 5"/>
          <p:cNvSpPr/>
          <p:nvPr/>
        </p:nvSpPr>
        <p:spPr>
          <a:xfrm>
            <a:off x="3151030" y="3582147"/>
            <a:ext cx="8439955" cy="1200329"/>
          </a:xfrm>
          <a:prstGeom prst="rect">
            <a:avLst/>
          </a:prstGeom>
        </p:spPr>
        <p:txBody>
          <a:bodyPr wrap="square">
            <a:spAutoFit/>
          </a:bodyPr>
          <a:lstStyle/>
          <a:p>
            <a:r>
              <a:rPr lang="es-MX" dirty="0">
                <a:solidFill>
                  <a:srgbClr val="666666"/>
                </a:solidFill>
                <a:latin typeface="opensans"/>
              </a:rPr>
              <a:t>De esta definición podemos extraer el segundo foco de atención de la Psicología Educativa: la instrucción del profesorado. Es decir, las investigaciones </a:t>
            </a:r>
            <a:r>
              <a:rPr lang="es-MX" dirty="0" err="1">
                <a:solidFill>
                  <a:srgbClr val="666666"/>
                </a:solidFill>
                <a:latin typeface="opensans"/>
              </a:rPr>
              <a:t>psicoeducativas</a:t>
            </a:r>
            <a:r>
              <a:rPr lang="es-MX" dirty="0">
                <a:solidFill>
                  <a:srgbClr val="666666"/>
                </a:solidFill>
                <a:latin typeface="opensans"/>
              </a:rPr>
              <a:t> están ligadas a la innovación, ya que permiten aplicar </a:t>
            </a:r>
            <a:r>
              <a:rPr lang="es-MX" b="1" dirty="0">
                <a:solidFill>
                  <a:srgbClr val="666666"/>
                </a:solidFill>
                <a:latin typeface="opensans-bold"/>
              </a:rPr>
              <a:t>nuevos modelos y técnicas de enseñanza</a:t>
            </a:r>
            <a:r>
              <a:rPr lang="es-MX" dirty="0">
                <a:solidFill>
                  <a:srgbClr val="666666"/>
                </a:solidFill>
                <a:latin typeface="opensans"/>
              </a:rPr>
              <a:t> en las aulas.</a:t>
            </a:r>
            <a:endParaRPr lang="es-MX" dirty="0"/>
          </a:p>
        </p:txBody>
      </p:sp>
    </p:spTree>
    <p:extLst>
      <p:ext uri="{BB962C8B-B14F-4D97-AF65-F5344CB8AC3E}">
        <p14:creationId xmlns:p14="http://schemas.microsoft.com/office/powerpoint/2010/main" val="13674200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69194" y="671522"/>
            <a:ext cx="8864957" cy="1200329"/>
          </a:xfrm>
          <a:prstGeom prst="rect">
            <a:avLst/>
          </a:prstGeom>
        </p:spPr>
        <p:txBody>
          <a:bodyPr wrap="square">
            <a:spAutoFit/>
          </a:bodyPr>
          <a:lstStyle/>
          <a:p>
            <a:r>
              <a:rPr lang="es-MX" dirty="0">
                <a:solidFill>
                  <a:srgbClr val="666666"/>
                </a:solidFill>
                <a:latin typeface="opensans"/>
              </a:rPr>
              <a:t>La Psicología de la Educación no solo se ciñe al ámbito escolar. Sus principios teóricos y prácticos también </a:t>
            </a:r>
            <a:r>
              <a:rPr lang="es-MX" b="1" dirty="0">
                <a:solidFill>
                  <a:srgbClr val="666666"/>
                </a:solidFill>
                <a:latin typeface="opensans-bold"/>
              </a:rPr>
              <a:t>se aplican en otros contextos</a:t>
            </a:r>
            <a:r>
              <a:rPr lang="es-MX" dirty="0">
                <a:solidFill>
                  <a:srgbClr val="666666"/>
                </a:solidFill>
                <a:latin typeface="opensans"/>
              </a:rPr>
              <a:t>, como la salud pública o la familia. De hecho, los humanos no dejamos de aprender y desarrollarnos como individuos cuando terminamos nuestros estudios académicos.</a:t>
            </a:r>
            <a:endParaRPr lang="es-MX" dirty="0"/>
          </a:p>
        </p:txBody>
      </p:sp>
      <p:sp>
        <p:nvSpPr>
          <p:cNvPr id="5" name="Rectángulo 4"/>
          <p:cNvSpPr/>
          <p:nvPr/>
        </p:nvSpPr>
        <p:spPr>
          <a:xfrm>
            <a:off x="1790163" y="2954044"/>
            <a:ext cx="9465972" cy="2585323"/>
          </a:xfrm>
          <a:prstGeom prst="rect">
            <a:avLst/>
          </a:prstGeom>
        </p:spPr>
        <p:txBody>
          <a:bodyPr wrap="square">
            <a:spAutoFit/>
          </a:bodyPr>
          <a:lstStyle/>
          <a:p>
            <a:pPr fontAlgn="base"/>
            <a:r>
              <a:rPr lang="es-MX" b="1" dirty="0">
                <a:solidFill>
                  <a:srgbClr val="121212"/>
                </a:solidFill>
                <a:latin typeface="unitcomp"/>
              </a:rPr>
              <a:t>Desarrollo humano y educación: dos ramas </a:t>
            </a:r>
            <a:r>
              <a:rPr lang="es-MX" b="1" dirty="0" smtClean="0">
                <a:solidFill>
                  <a:srgbClr val="121212"/>
                </a:solidFill>
                <a:latin typeface="unitcomp"/>
              </a:rPr>
              <a:t>entrelazadas</a:t>
            </a:r>
          </a:p>
          <a:p>
            <a:pPr fontAlgn="base"/>
            <a:endParaRPr lang="es-MX" b="1" dirty="0">
              <a:solidFill>
                <a:srgbClr val="121212"/>
              </a:solidFill>
              <a:latin typeface="unitcomp"/>
            </a:endParaRPr>
          </a:p>
          <a:p>
            <a:pPr fontAlgn="base"/>
            <a:endParaRPr lang="es-MX" b="1" dirty="0">
              <a:solidFill>
                <a:srgbClr val="121212"/>
              </a:solidFill>
              <a:latin typeface="unitcomp"/>
            </a:endParaRPr>
          </a:p>
          <a:p>
            <a:pPr fontAlgn="base"/>
            <a:r>
              <a:rPr lang="es-MX" dirty="0">
                <a:solidFill>
                  <a:srgbClr val="666666"/>
                </a:solidFill>
                <a:latin typeface="opensans"/>
              </a:rPr>
              <a:t>Imaginemos el caso de un niño de 4 años que muestra dificultades en el desarrollo de su capacidad comunicativa, sin evidencia médica de que sufra ningún tipo de discapacidad auditiva. Antes de elaborar un programa de intervención, se debería analizar cómo evoluciona el lenguaje a lo largo de la infancia, pero también en qué fase de este proceso se encuentra el niño y si los problemas en el habla son síntoma de algún otro tipo de trastorno.</a:t>
            </a:r>
            <a:endParaRPr lang="es-MX" b="0" i="0" dirty="0">
              <a:solidFill>
                <a:srgbClr val="666666"/>
              </a:solidFill>
              <a:effectLst/>
              <a:latin typeface="opensans"/>
            </a:endParaRPr>
          </a:p>
        </p:txBody>
      </p:sp>
    </p:spTree>
    <p:extLst>
      <p:ext uri="{BB962C8B-B14F-4D97-AF65-F5344CB8AC3E}">
        <p14:creationId xmlns:p14="http://schemas.microsoft.com/office/powerpoint/2010/main" val="22756224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83336" y="397691"/>
            <a:ext cx="8087932" cy="2031325"/>
          </a:xfrm>
          <a:prstGeom prst="rect">
            <a:avLst/>
          </a:prstGeom>
        </p:spPr>
        <p:txBody>
          <a:bodyPr wrap="square">
            <a:spAutoFit/>
          </a:bodyPr>
          <a:lstStyle/>
          <a:p>
            <a:r>
              <a:rPr lang="es-MX" dirty="0">
                <a:solidFill>
                  <a:srgbClr val="666666"/>
                </a:solidFill>
                <a:latin typeface="opensans"/>
              </a:rPr>
              <a:t>Este caso ficticio nos ayuda a entender la estrecha relación que existe entre la Psicología Educativa y la </a:t>
            </a:r>
            <a:r>
              <a:rPr lang="es-MX" b="1" dirty="0">
                <a:solidFill>
                  <a:srgbClr val="666666"/>
                </a:solidFill>
                <a:latin typeface="opensans-bold"/>
              </a:rPr>
              <a:t>Psicología Evolutiva y del Desarrollo</a:t>
            </a:r>
            <a:r>
              <a:rPr lang="es-MX" dirty="0">
                <a:solidFill>
                  <a:srgbClr val="666666"/>
                </a:solidFill>
                <a:latin typeface="opensans"/>
              </a:rPr>
              <a:t>, la cual está enfocada en el estudio e investigación de los cambios psicológicos a lo largo del ciclo vital de un humano. En otras palabras: su objetivo es establecer las teorías explicativas sobre el desarrollo de las capacidades —inteligencia y lenguaje, entre otras— durante la infancia, adolescencia y vida adulta.</a:t>
            </a:r>
            <a:endParaRPr lang="es-MX" dirty="0"/>
          </a:p>
        </p:txBody>
      </p:sp>
      <p:sp>
        <p:nvSpPr>
          <p:cNvPr id="3" name="Rectángulo 2"/>
          <p:cNvSpPr/>
          <p:nvPr/>
        </p:nvSpPr>
        <p:spPr>
          <a:xfrm>
            <a:off x="3163909" y="3231043"/>
            <a:ext cx="8324045" cy="1754326"/>
          </a:xfrm>
          <a:prstGeom prst="rect">
            <a:avLst/>
          </a:prstGeom>
        </p:spPr>
        <p:txBody>
          <a:bodyPr wrap="square">
            <a:spAutoFit/>
          </a:bodyPr>
          <a:lstStyle/>
          <a:p>
            <a:r>
              <a:rPr lang="es-MX" dirty="0">
                <a:solidFill>
                  <a:srgbClr val="666666"/>
                </a:solidFill>
                <a:latin typeface="opensans"/>
              </a:rPr>
              <a:t>También la Psicología del Desarrollo, al igual que la Psicología Educativa, contempla las </a:t>
            </a:r>
            <a:r>
              <a:rPr lang="es-MX" b="1" dirty="0">
                <a:solidFill>
                  <a:srgbClr val="666666"/>
                </a:solidFill>
                <a:latin typeface="opensans-bold"/>
              </a:rPr>
              <a:t>variables externas</a:t>
            </a:r>
            <a:r>
              <a:rPr lang="es-MX" dirty="0">
                <a:solidFill>
                  <a:srgbClr val="666666"/>
                </a:solidFill>
                <a:latin typeface="opensans"/>
              </a:rPr>
              <a:t> que intervienen en ese proceso de maduración cognitiva: edad, herencia genética, factores socioculturales… Otra característica que comparten es el reconocimiento de factores internos que, sin lugar a duda, impulsan el desarrollo integral del humano: las emociones, las actitudes, los valores sociales o la </a:t>
            </a:r>
            <a:r>
              <a:rPr lang="es-MX" dirty="0" err="1">
                <a:solidFill>
                  <a:srgbClr val="666666"/>
                </a:solidFill>
                <a:latin typeface="opensans"/>
              </a:rPr>
              <a:t>metacognición</a:t>
            </a:r>
            <a:r>
              <a:rPr lang="es-MX" dirty="0">
                <a:solidFill>
                  <a:srgbClr val="666666"/>
                </a:solidFill>
                <a:latin typeface="opensans"/>
              </a:rPr>
              <a:t>.</a:t>
            </a:r>
            <a:endParaRPr lang="es-MX" dirty="0"/>
          </a:p>
        </p:txBody>
      </p:sp>
    </p:spTree>
    <p:extLst>
      <p:ext uri="{BB962C8B-B14F-4D97-AF65-F5344CB8AC3E}">
        <p14:creationId xmlns:p14="http://schemas.microsoft.com/office/powerpoint/2010/main" val="29129841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70456" y="355886"/>
            <a:ext cx="8319752" cy="2308324"/>
          </a:xfrm>
          <a:prstGeom prst="rect">
            <a:avLst/>
          </a:prstGeom>
        </p:spPr>
        <p:txBody>
          <a:bodyPr wrap="square">
            <a:spAutoFit/>
          </a:bodyPr>
          <a:lstStyle/>
          <a:p>
            <a:pPr fontAlgn="base"/>
            <a:r>
              <a:rPr lang="es-MX" b="1" dirty="0">
                <a:solidFill>
                  <a:srgbClr val="121212"/>
                </a:solidFill>
                <a:latin typeface="unitcomp"/>
              </a:rPr>
              <a:t>El modelo constructivista en la psicología </a:t>
            </a:r>
            <a:r>
              <a:rPr lang="es-MX" b="1" dirty="0" smtClean="0">
                <a:solidFill>
                  <a:srgbClr val="121212"/>
                </a:solidFill>
                <a:latin typeface="unitcomp"/>
              </a:rPr>
              <a:t>educativa</a:t>
            </a:r>
          </a:p>
          <a:p>
            <a:pPr fontAlgn="base"/>
            <a:endParaRPr lang="es-MX" b="1" dirty="0">
              <a:solidFill>
                <a:srgbClr val="121212"/>
              </a:solidFill>
              <a:latin typeface="unitcomp"/>
            </a:endParaRPr>
          </a:p>
          <a:p>
            <a:pPr fontAlgn="base"/>
            <a:endParaRPr lang="es-MX" b="1" dirty="0">
              <a:solidFill>
                <a:srgbClr val="121212"/>
              </a:solidFill>
              <a:latin typeface="unitcomp"/>
            </a:endParaRPr>
          </a:p>
          <a:p>
            <a:pPr fontAlgn="base"/>
            <a:r>
              <a:rPr lang="es-MX" dirty="0">
                <a:solidFill>
                  <a:srgbClr val="666666"/>
                </a:solidFill>
                <a:latin typeface="opensans"/>
              </a:rPr>
              <a:t>El constructivismo supone un cambio radical en el concepto tradicional de los roles del profesor y alumno, puesto que defiende el </a:t>
            </a:r>
            <a:r>
              <a:rPr lang="es-MX" b="1" dirty="0">
                <a:solidFill>
                  <a:srgbClr val="666666"/>
                </a:solidFill>
                <a:latin typeface="opensans-bold"/>
              </a:rPr>
              <a:t>papel activo</a:t>
            </a:r>
            <a:r>
              <a:rPr lang="es-MX" dirty="0">
                <a:solidFill>
                  <a:srgbClr val="666666"/>
                </a:solidFill>
                <a:latin typeface="opensans"/>
              </a:rPr>
              <a:t> de este último en el proceso de aprendizaje. Además, permite mostrar al docente los </a:t>
            </a:r>
            <a:r>
              <a:rPr lang="es-MX" i="1" dirty="0">
                <a:solidFill>
                  <a:srgbClr val="666666"/>
                </a:solidFill>
                <a:latin typeface="inherit"/>
              </a:rPr>
              <a:t>materiales de construcción</a:t>
            </a:r>
            <a:r>
              <a:rPr lang="es-MX" dirty="0">
                <a:solidFill>
                  <a:srgbClr val="666666"/>
                </a:solidFill>
                <a:latin typeface="opensans"/>
              </a:rPr>
              <a:t> y las directrices necesarias para que el niño progrese en su propio desarrollo integral.</a:t>
            </a:r>
            <a:endParaRPr lang="es-MX" b="0" i="0" dirty="0">
              <a:solidFill>
                <a:srgbClr val="666666"/>
              </a:solidFill>
              <a:effectLst/>
              <a:latin typeface="opensans"/>
            </a:endParaRPr>
          </a:p>
        </p:txBody>
      </p:sp>
      <p:sp>
        <p:nvSpPr>
          <p:cNvPr id="3" name="Rectángulo 2"/>
          <p:cNvSpPr/>
          <p:nvPr/>
        </p:nvSpPr>
        <p:spPr>
          <a:xfrm>
            <a:off x="3421487" y="3617247"/>
            <a:ext cx="8452833" cy="1200329"/>
          </a:xfrm>
          <a:prstGeom prst="rect">
            <a:avLst/>
          </a:prstGeom>
        </p:spPr>
        <p:txBody>
          <a:bodyPr wrap="square">
            <a:spAutoFit/>
          </a:bodyPr>
          <a:lstStyle/>
          <a:p>
            <a:r>
              <a:rPr lang="es-MX" dirty="0">
                <a:solidFill>
                  <a:srgbClr val="666666"/>
                </a:solidFill>
                <a:latin typeface="opensans"/>
              </a:rPr>
              <a:t>Una de las teorías que ayuda a comprender el modelo constructivista es el </a:t>
            </a:r>
            <a:r>
              <a:rPr lang="es-MX" i="1" dirty="0">
                <a:solidFill>
                  <a:srgbClr val="666666"/>
                </a:solidFill>
                <a:latin typeface="opensans"/>
              </a:rPr>
              <a:t>andamiaje. </a:t>
            </a:r>
            <a:r>
              <a:rPr lang="es-MX" dirty="0">
                <a:solidFill>
                  <a:srgbClr val="666666"/>
                </a:solidFill>
                <a:latin typeface="opensans"/>
              </a:rPr>
              <a:t>Esta está basada en los principios del desarrollo y aprendizaje psicosocial del psicólogo ruso Lev Vygotsky, considerado uno de los grandes propulsores de la Psicología de la Educación.</a:t>
            </a:r>
            <a:endParaRPr lang="es-MX" dirty="0"/>
          </a:p>
        </p:txBody>
      </p:sp>
    </p:spTree>
    <p:extLst>
      <p:ext uri="{BB962C8B-B14F-4D97-AF65-F5344CB8AC3E}">
        <p14:creationId xmlns:p14="http://schemas.microsoft.com/office/powerpoint/2010/main" val="22803944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60609" y="565117"/>
            <a:ext cx="9144000" cy="1754326"/>
          </a:xfrm>
          <a:prstGeom prst="rect">
            <a:avLst/>
          </a:prstGeom>
        </p:spPr>
        <p:txBody>
          <a:bodyPr wrap="square">
            <a:spAutoFit/>
          </a:bodyPr>
          <a:lstStyle/>
          <a:p>
            <a:r>
              <a:rPr lang="es-MX" dirty="0">
                <a:solidFill>
                  <a:srgbClr val="666666"/>
                </a:solidFill>
                <a:latin typeface="opensans"/>
              </a:rPr>
              <a:t>A grandes rasgos, la </a:t>
            </a:r>
            <a:r>
              <a:rPr lang="es-MX" b="1" dirty="0">
                <a:solidFill>
                  <a:srgbClr val="666666"/>
                </a:solidFill>
                <a:latin typeface="opensans-bold"/>
              </a:rPr>
              <a:t>teoría del andamiaje</a:t>
            </a:r>
            <a:r>
              <a:rPr lang="es-MX" dirty="0">
                <a:solidFill>
                  <a:srgbClr val="666666"/>
                </a:solidFill>
                <a:latin typeface="opensans"/>
              </a:rPr>
              <a:t> perfila al maestro como un instructor que presenta al alumno la información necesaria —y estructurada— para que resuelva un problema o tarea que le ayudará a desarrollar una serie de aprendizajes. Esta tarea debe suponer un reto motivador para el niño, pero tiene que estar ajustada a los conocimientos previos del alumno. Mientras el niño la va resolviendo, el profesor debe limitarse a ofrecer los apoyos necesarios para que alcance el objetivo.</a:t>
            </a:r>
            <a:endParaRPr lang="es-MX" dirty="0"/>
          </a:p>
        </p:txBody>
      </p:sp>
      <p:sp>
        <p:nvSpPr>
          <p:cNvPr id="3" name="Rectángulo 2"/>
          <p:cNvSpPr/>
          <p:nvPr/>
        </p:nvSpPr>
        <p:spPr>
          <a:xfrm>
            <a:off x="1571223" y="2776907"/>
            <a:ext cx="8435662" cy="3416320"/>
          </a:xfrm>
          <a:prstGeom prst="rect">
            <a:avLst/>
          </a:prstGeom>
        </p:spPr>
        <p:txBody>
          <a:bodyPr wrap="square">
            <a:spAutoFit/>
          </a:bodyPr>
          <a:lstStyle/>
          <a:p>
            <a:pPr fontAlgn="base"/>
            <a:r>
              <a:rPr lang="es-MX" b="1" dirty="0">
                <a:solidFill>
                  <a:srgbClr val="121212"/>
                </a:solidFill>
                <a:latin typeface="unitcomp"/>
              </a:rPr>
              <a:t>Formación en Psicología de la Educación: competencias </a:t>
            </a:r>
            <a:r>
              <a:rPr lang="es-MX" b="1" dirty="0" smtClean="0">
                <a:solidFill>
                  <a:srgbClr val="121212"/>
                </a:solidFill>
                <a:latin typeface="unitcomp"/>
              </a:rPr>
              <a:t>profesionales</a:t>
            </a:r>
          </a:p>
          <a:p>
            <a:pPr fontAlgn="base"/>
            <a:endParaRPr lang="es-MX" b="1" dirty="0">
              <a:solidFill>
                <a:srgbClr val="121212"/>
              </a:solidFill>
              <a:latin typeface="unitcomp"/>
            </a:endParaRPr>
          </a:p>
          <a:p>
            <a:pPr fontAlgn="base"/>
            <a:endParaRPr lang="es-MX" b="1" dirty="0">
              <a:solidFill>
                <a:srgbClr val="121212"/>
              </a:solidFill>
              <a:latin typeface="unitcomp"/>
            </a:endParaRPr>
          </a:p>
          <a:p>
            <a:pPr fontAlgn="base"/>
            <a:r>
              <a:rPr lang="es-MX" dirty="0">
                <a:solidFill>
                  <a:srgbClr val="666666"/>
                </a:solidFill>
                <a:latin typeface="opensans"/>
              </a:rPr>
              <a:t>La función principal del psicólogo educativo es </a:t>
            </a:r>
            <a:r>
              <a:rPr lang="es-MX" b="1" dirty="0">
                <a:solidFill>
                  <a:srgbClr val="666666"/>
                </a:solidFill>
                <a:latin typeface="opensans-bold"/>
              </a:rPr>
              <a:t>mejorar el sistema de enseñanza</a:t>
            </a:r>
            <a:r>
              <a:rPr lang="es-MX" dirty="0">
                <a:solidFill>
                  <a:srgbClr val="666666"/>
                </a:solidFill>
                <a:latin typeface="opensans"/>
              </a:rPr>
              <a:t> trabajando en tres niveles: en el desarrollo de las capacidades de un individuo, de grupos o de las instituciones. Esto supone la adquisición de competencias en</a:t>
            </a:r>
            <a:r>
              <a:rPr lang="es-MX" dirty="0" smtClean="0">
                <a:solidFill>
                  <a:srgbClr val="666666"/>
                </a:solidFill>
                <a:latin typeface="opensans"/>
              </a:rPr>
              <a:t>:</a:t>
            </a:r>
          </a:p>
          <a:p>
            <a:pPr fontAlgn="base"/>
            <a:endParaRPr lang="es-MX" dirty="0">
              <a:solidFill>
                <a:srgbClr val="666666"/>
              </a:solidFill>
              <a:latin typeface="opensans"/>
            </a:endParaRPr>
          </a:p>
          <a:p>
            <a:pPr fontAlgn="base"/>
            <a:endParaRPr lang="es-MX" dirty="0">
              <a:solidFill>
                <a:srgbClr val="666666"/>
              </a:solidFill>
              <a:latin typeface="opensans"/>
            </a:endParaRPr>
          </a:p>
          <a:p>
            <a:pPr fontAlgn="base">
              <a:buFont typeface="Arial" panose="020B0604020202020204" pitchFamily="34" charset="0"/>
              <a:buChar char="•"/>
            </a:pPr>
            <a:r>
              <a:rPr lang="es-MX" dirty="0">
                <a:solidFill>
                  <a:srgbClr val="666666"/>
                </a:solidFill>
                <a:latin typeface="opensans"/>
              </a:rPr>
              <a:t>Técnicas de evaluación e intervención </a:t>
            </a:r>
            <a:r>
              <a:rPr lang="es-MX" dirty="0" err="1">
                <a:solidFill>
                  <a:srgbClr val="666666"/>
                </a:solidFill>
                <a:latin typeface="opensans"/>
              </a:rPr>
              <a:t>psicoeducativa</a:t>
            </a:r>
            <a:endParaRPr lang="es-MX" dirty="0">
              <a:solidFill>
                <a:srgbClr val="666666"/>
              </a:solidFill>
              <a:latin typeface="opensans"/>
            </a:endParaRPr>
          </a:p>
          <a:p>
            <a:pPr fontAlgn="base">
              <a:buFont typeface="Arial" panose="020B0604020202020204" pitchFamily="34" charset="0"/>
              <a:buChar char="•"/>
            </a:pPr>
            <a:r>
              <a:rPr lang="es-MX" dirty="0">
                <a:solidFill>
                  <a:srgbClr val="666666"/>
                </a:solidFill>
                <a:latin typeface="opensans"/>
              </a:rPr>
              <a:t>Diseño de programas de adaptación curricular y proyectos educativos</a:t>
            </a:r>
          </a:p>
          <a:p>
            <a:pPr fontAlgn="base">
              <a:buFont typeface="Arial" panose="020B0604020202020204" pitchFamily="34" charset="0"/>
              <a:buChar char="•"/>
            </a:pPr>
            <a:r>
              <a:rPr lang="es-MX" dirty="0">
                <a:solidFill>
                  <a:srgbClr val="666666"/>
                </a:solidFill>
                <a:latin typeface="opensans"/>
              </a:rPr>
              <a:t>Habilidades para el asesoramiento y orientación vocacional y profesional</a:t>
            </a:r>
            <a:endParaRPr lang="es-MX" b="0" i="0" dirty="0">
              <a:solidFill>
                <a:srgbClr val="666666"/>
              </a:solidFill>
              <a:effectLst/>
              <a:latin typeface="opensans"/>
            </a:endParaRPr>
          </a:p>
        </p:txBody>
      </p:sp>
    </p:spTree>
    <p:extLst>
      <p:ext uri="{BB962C8B-B14F-4D97-AF65-F5344CB8AC3E}">
        <p14:creationId xmlns:p14="http://schemas.microsoft.com/office/powerpoint/2010/main" val="15887400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7425" y="223723"/>
            <a:ext cx="8538693" cy="2585323"/>
          </a:xfrm>
          <a:prstGeom prst="rect">
            <a:avLst/>
          </a:prstGeom>
        </p:spPr>
        <p:txBody>
          <a:bodyPr wrap="square">
            <a:spAutoFit/>
          </a:bodyPr>
          <a:lstStyle/>
          <a:p>
            <a:r>
              <a:rPr lang="es-MX" dirty="0">
                <a:solidFill>
                  <a:srgbClr val="212529"/>
                </a:solidFill>
                <a:latin typeface="-apple-system"/>
              </a:rPr>
              <a:t>La psicología educativa tiene roles significativos en la educación que explicaremos a continuación:</a:t>
            </a:r>
          </a:p>
          <a:p>
            <a:r>
              <a:rPr lang="es-MX" dirty="0">
                <a:solidFill>
                  <a:srgbClr val="212529"/>
                </a:solidFill>
                <a:latin typeface="-apple-system"/>
              </a:rPr>
              <a:t> </a:t>
            </a:r>
          </a:p>
          <a:p>
            <a:r>
              <a:rPr lang="es-MX" b="1" dirty="0">
                <a:solidFill>
                  <a:srgbClr val="A304A3"/>
                </a:solidFill>
                <a:latin typeface="-apple-system"/>
              </a:rPr>
              <a:t>Motivación</a:t>
            </a:r>
            <a:endParaRPr lang="es-MX" dirty="0">
              <a:solidFill>
                <a:srgbClr val="A304A3"/>
              </a:solidFill>
              <a:latin typeface="-apple-system"/>
            </a:endParaRPr>
          </a:p>
          <a:p>
            <a:r>
              <a:rPr lang="es-MX" dirty="0">
                <a:solidFill>
                  <a:srgbClr val="212529"/>
                </a:solidFill>
                <a:latin typeface="-apple-system"/>
              </a:rPr>
              <a:t>Sin motivación no hay receptividad por parte del alumno para adquirir nuevas competencias y conocimientos. Este es uno de los roles más importantes y estudiados por la psicología educativa. Sin embargo, la motivación va más allá de la predisposición, esta tiene que ver con los objetivos y aspiraciones personales. Es ahí donde se centra el psicólogo educativo.  </a:t>
            </a:r>
            <a:endParaRPr lang="es-MX" b="0" i="0" dirty="0">
              <a:solidFill>
                <a:srgbClr val="212529"/>
              </a:solidFill>
              <a:effectLst/>
              <a:latin typeface="-apple-system"/>
            </a:endParaRPr>
          </a:p>
        </p:txBody>
      </p:sp>
      <p:sp>
        <p:nvSpPr>
          <p:cNvPr id="3" name="Rectángulo 2"/>
          <p:cNvSpPr/>
          <p:nvPr/>
        </p:nvSpPr>
        <p:spPr>
          <a:xfrm>
            <a:off x="3086636" y="3337448"/>
            <a:ext cx="7886163" cy="2031325"/>
          </a:xfrm>
          <a:prstGeom prst="rect">
            <a:avLst/>
          </a:prstGeom>
        </p:spPr>
        <p:txBody>
          <a:bodyPr wrap="square">
            <a:spAutoFit/>
          </a:bodyPr>
          <a:lstStyle/>
          <a:p>
            <a:r>
              <a:rPr lang="es-MX" b="1" dirty="0">
                <a:solidFill>
                  <a:srgbClr val="A304A3"/>
                </a:solidFill>
                <a:latin typeface="-apple-system"/>
              </a:rPr>
              <a:t>Intervención ante necesidades </a:t>
            </a:r>
            <a:r>
              <a:rPr lang="es-MX" b="1" dirty="0" smtClean="0">
                <a:solidFill>
                  <a:srgbClr val="A304A3"/>
                </a:solidFill>
                <a:latin typeface="-apple-system"/>
              </a:rPr>
              <a:t>educativas</a:t>
            </a:r>
          </a:p>
          <a:p>
            <a:endParaRPr lang="es-MX" b="1" dirty="0">
              <a:solidFill>
                <a:srgbClr val="A304A3"/>
              </a:solidFill>
              <a:latin typeface="-apple-system"/>
            </a:endParaRPr>
          </a:p>
          <a:p>
            <a:endParaRPr lang="es-MX" dirty="0">
              <a:solidFill>
                <a:srgbClr val="A304A3"/>
              </a:solidFill>
              <a:latin typeface="-apple-system"/>
            </a:endParaRPr>
          </a:p>
          <a:p>
            <a:r>
              <a:rPr lang="es-MX" dirty="0">
                <a:solidFill>
                  <a:srgbClr val="212529"/>
                </a:solidFill>
                <a:latin typeface="-apple-system"/>
              </a:rPr>
              <a:t>Cuando surgen problemas ya sean académicos o conductuales es necesaria la intervención de un psicólogo educativo. En estos casos, el rol del psicólogo es orientar a los docentes hacia las estrategias que deben ser tomadas durante el proceso enseñanza-aprendizaje.</a:t>
            </a:r>
            <a:endParaRPr lang="es-MX" b="0" i="0" dirty="0">
              <a:solidFill>
                <a:srgbClr val="212529"/>
              </a:solidFill>
              <a:effectLst/>
              <a:latin typeface="-apple-system"/>
            </a:endParaRPr>
          </a:p>
        </p:txBody>
      </p:sp>
    </p:spTree>
    <p:extLst>
      <p:ext uri="{BB962C8B-B14F-4D97-AF65-F5344CB8AC3E}">
        <p14:creationId xmlns:p14="http://schemas.microsoft.com/office/powerpoint/2010/main" val="9406399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44698" y="539358"/>
            <a:ext cx="8152327" cy="2585323"/>
          </a:xfrm>
          <a:prstGeom prst="rect">
            <a:avLst/>
          </a:prstGeom>
        </p:spPr>
        <p:txBody>
          <a:bodyPr wrap="square">
            <a:spAutoFit/>
          </a:bodyPr>
          <a:lstStyle/>
          <a:p>
            <a:r>
              <a:rPr lang="es-MX" b="1" dirty="0">
                <a:solidFill>
                  <a:srgbClr val="A304A3"/>
                </a:solidFill>
                <a:latin typeface="-apple-system"/>
              </a:rPr>
              <a:t>Optimización de procesos </a:t>
            </a:r>
            <a:r>
              <a:rPr lang="es-MX" b="1" dirty="0" smtClean="0">
                <a:solidFill>
                  <a:srgbClr val="A304A3"/>
                </a:solidFill>
                <a:latin typeface="-apple-system"/>
              </a:rPr>
              <a:t>educativos</a:t>
            </a:r>
          </a:p>
          <a:p>
            <a:endParaRPr lang="es-MX" b="1" dirty="0">
              <a:solidFill>
                <a:srgbClr val="A304A3"/>
              </a:solidFill>
              <a:latin typeface="-apple-system"/>
            </a:endParaRPr>
          </a:p>
          <a:p>
            <a:endParaRPr lang="es-MX" dirty="0">
              <a:solidFill>
                <a:srgbClr val="A304A3"/>
              </a:solidFill>
              <a:latin typeface="-apple-system"/>
            </a:endParaRPr>
          </a:p>
          <a:p>
            <a:r>
              <a:rPr lang="es-MX" dirty="0">
                <a:solidFill>
                  <a:srgbClr val="212529"/>
                </a:solidFill>
                <a:latin typeface="-apple-system"/>
              </a:rPr>
              <a:t>El psicólogo educativo promueve la implementación de la orientación educativa para padres y docentes en los centros de enseñanza. Los estudiantes también forman parte de esta orientación, pero de manera especial. Asimismo, está involucrado en temas de disciplina y en proyectos educativos que permitan la </a:t>
            </a:r>
            <a:r>
              <a:rPr lang="es-MX" u="sng" dirty="0">
                <a:solidFill>
                  <a:srgbClr val="A304A3"/>
                </a:solidFill>
                <a:latin typeface="-apple-system"/>
                <a:hlinkClick r:id="rId2"/>
              </a:rPr>
              <a:t>innovación para la calidad educativa.</a:t>
            </a:r>
            <a:endParaRPr lang="es-MX" dirty="0">
              <a:solidFill>
                <a:srgbClr val="212529"/>
              </a:solidFill>
              <a:latin typeface="-apple-system"/>
            </a:endParaRPr>
          </a:p>
          <a:p>
            <a:r>
              <a:rPr lang="es-MX" dirty="0">
                <a:solidFill>
                  <a:srgbClr val="212529"/>
                </a:solidFill>
                <a:latin typeface="-apple-system"/>
              </a:rPr>
              <a:t> </a:t>
            </a:r>
            <a:endParaRPr lang="es-MX" b="0" i="0" dirty="0">
              <a:solidFill>
                <a:srgbClr val="212529"/>
              </a:solidFill>
              <a:effectLst/>
              <a:latin typeface="-apple-system"/>
            </a:endParaRPr>
          </a:p>
        </p:txBody>
      </p:sp>
      <p:sp>
        <p:nvSpPr>
          <p:cNvPr id="3" name="Rectángulo 2"/>
          <p:cNvSpPr/>
          <p:nvPr/>
        </p:nvSpPr>
        <p:spPr>
          <a:xfrm>
            <a:off x="3163909" y="3498331"/>
            <a:ext cx="7267977" cy="2585323"/>
          </a:xfrm>
          <a:prstGeom prst="rect">
            <a:avLst/>
          </a:prstGeom>
        </p:spPr>
        <p:txBody>
          <a:bodyPr wrap="square">
            <a:spAutoFit/>
          </a:bodyPr>
          <a:lstStyle/>
          <a:p>
            <a:r>
              <a:rPr lang="es-MX" b="1" dirty="0">
                <a:solidFill>
                  <a:srgbClr val="A304A3"/>
                </a:solidFill>
                <a:latin typeface="-apple-system"/>
              </a:rPr>
              <a:t>Asesoría familiar </a:t>
            </a:r>
            <a:r>
              <a:rPr lang="es-MX" dirty="0">
                <a:solidFill>
                  <a:srgbClr val="A304A3"/>
                </a:solidFill>
                <a:latin typeface="-apple-system"/>
              </a:rPr>
              <a:t> </a:t>
            </a:r>
            <a:endParaRPr lang="es-MX" dirty="0" smtClean="0">
              <a:solidFill>
                <a:srgbClr val="A304A3"/>
              </a:solidFill>
              <a:latin typeface="-apple-system"/>
            </a:endParaRPr>
          </a:p>
          <a:p>
            <a:endParaRPr lang="es-MX" dirty="0">
              <a:solidFill>
                <a:srgbClr val="A304A3"/>
              </a:solidFill>
              <a:latin typeface="-apple-system"/>
            </a:endParaRPr>
          </a:p>
          <a:p>
            <a:endParaRPr lang="es-MX" dirty="0">
              <a:solidFill>
                <a:srgbClr val="A304A3"/>
              </a:solidFill>
              <a:latin typeface="-apple-system"/>
            </a:endParaRPr>
          </a:p>
          <a:p>
            <a:r>
              <a:rPr lang="es-MX" dirty="0">
                <a:solidFill>
                  <a:srgbClr val="212529"/>
                </a:solidFill>
                <a:latin typeface="-apple-system"/>
              </a:rPr>
              <a:t>La relación estudiante y padres es muy importante para el desenvolvimiento académico. Es por ello que el psicólogo educativo, de ser necesario, cita a los padres y sugiere las acciones a tomar. Con ellos el psicólogo mantiene un flujo de comunicación para informar sobre el desarrollo de sus hijos en el proceso educativo.</a:t>
            </a:r>
          </a:p>
          <a:p>
            <a:r>
              <a:rPr lang="es-MX" dirty="0">
                <a:solidFill>
                  <a:srgbClr val="212529"/>
                </a:solidFill>
                <a:latin typeface="-apple-system"/>
              </a:rPr>
              <a:t> </a:t>
            </a:r>
            <a:endParaRPr lang="es-MX" b="0" i="0" dirty="0">
              <a:solidFill>
                <a:srgbClr val="212529"/>
              </a:solidFill>
              <a:effectLst/>
              <a:latin typeface="-apple-system"/>
            </a:endParaRPr>
          </a:p>
        </p:txBody>
      </p:sp>
    </p:spTree>
    <p:extLst>
      <p:ext uri="{BB962C8B-B14F-4D97-AF65-F5344CB8AC3E}">
        <p14:creationId xmlns:p14="http://schemas.microsoft.com/office/powerpoint/2010/main" val="384374745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1185</TotalTime>
  <Words>469</Words>
  <Application>Microsoft Office PowerPoint</Application>
  <PresentationFormat>Panorámica</PresentationFormat>
  <Paragraphs>52</Paragraphs>
  <Slides>11</Slides>
  <Notes>0</Notes>
  <HiddenSlides>0</HiddenSlides>
  <MMClips>1</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11</vt:i4>
      </vt:variant>
    </vt:vector>
  </HeadingPairs>
  <TitlesOfParts>
    <vt:vector size="26" baseType="lpstr">
      <vt:lpstr>Algerian</vt:lpstr>
      <vt:lpstr>-apple-system</vt:lpstr>
      <vt:lpstr>Arial</vt:lpstr>
      <vt:lpstr>Arnprior</vt:lpstr>
      <vt:lpstr>Baskerville Old Face</vt:lpstr>
      <vt:lpstr>Bookman Old Style</vt:lpstr>
      <vt:lpstr>Broadway</vt:lpstr>
      <vt:lpstr>Calibri</vt:lpstr>
      <vt:lpstr>Calibri Light</vt:lpstr>
      <vt:lpstr>inherit</vt:lpstr>
      <vt:lpstr>opensans</vt:lpstr>
      <vt:lpstr>opensans-bold</vt:lpstr>
      <vt:lpstr>unitcomp</vt:lpstr>
      <vt:lpstr>Wingdings</vt:lpstr>
      <vt:lpstr>Tema de Office</vt:lpstr>
      <vt:lpstr>PSICOLOGÍA DE LA EDUCACIÓN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Vermaris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lizbeth quezada</dc:creator>
  <cp:lastModifiedBy>Yaris</cp:lastModifiedBy>
  <cp:revision>189</cp:revision>
  <dcterms:created xsi:type="dcterms:W3CDTF">2020-05-14T14:52:52Z</dcterms:created>
  <dcterms:modified xsi:type="dcterms:W3CDTF">2022-10-10T22:27:14Z</dcterms:modified>
</cp:coreProperties>
</file>