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73" r:id="rId11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66FF33"/>
    <a:srgbClr val="FF33CC"/>
    <a:srgbClr val="FF0066"/>
    <a:srgbClr val="0000FF"/>
    <a:srgbClr val="6600CC"/>
    <a:srgbClr val="66FF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569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467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7560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402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42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95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0933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670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291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5440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526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8AD51-2261-43B7-BFA8-86C8A12BBA42}" type="datetimeFigureOut">
              <a:rPr lang="es-MX" smtClean="0"/>
              <a:t>24/10/2022</a:t>
            </a:fld>
            <a:endParaRPr lang="es-MX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9FE8-3E1B-4A60-A2A2-73A95FE49658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5513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521" y="1139686"/>
            <a:ext cx="9144000" cy="1240669"/>
          </a:xfrm>
        </p:spPr>
        <p:txBody>
          <a:bodyPr>
            <a:noAutofit/>
          </a:bodyPr>
          <a:lstStyle/>
          <a:p>
            <a:r>
              <a:rPr lang="es-ES" sz="6600" dirty="0" smtClean="0">
                <a:solidFill>
                  <a:schemeClr val="bg1"/>
                </a:solidFill>
                <a:latin typeface="Baskerville Old Face" panose="02020602080505020303" pitchFamily="18" charset="0"/>
              </a:rPr>
              <a:t>PSICOLOGÍA DE LA EDUCACIÓN</a:t>
            </a:r>
            <a:endParaRPr lang="es-MX" sz="6600" dirty="0">
              <a:solidFill>
                <a:schemeClr val="bg1"/>
              </a:solidFill>
              <a:latin typeface="Baskerville Old Face" panose="020206020805050203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169867" y="4891138"/>
            <a:ext cx="906850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MTRA: DEYANIRA LIZBETH </a:t>
            </a:r>
          </a:p>
          <a:p>
            <a:pPr algn="ctr"/>
            <a:r>
              <a:rPr lang="es-ES" sz="54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QUEZADA GUTIÉRREZ</a:t>
            </a:r>
            <a:endParaRPr lang="es-ES" sz="54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1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638981" y="211256"/>
            <a:ext cx="4038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Arnprior" panose="02000400000000000000" pitchFamily="2" charset="0"/>
              </a:rPr>
              <a:t>ACTIVIDAD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Arnprior" panose="02000400000000000000" pitchFamily="2" charset="0"/>
            </a:endParaRPr>
          </a:p>
        </p:txBody>
      </p:sp>
      <p:sp>
        <p:nvSpPr>
          <p:cNvPr id="5" name="Marcador de contenido 1"/>
          <p:cNvSpPr>
            <a:spLocks noGrp="1"/>
          </p:cNvSpPr>
          <p:nvPr>
            <p:ph idx="1"/>
          </p:nvPr>
        </p:nvSpPr>
        <p:spPr>
          <a:xfrm>
            <a:off x="120464" y="1290734"/>
            <a:ext cx="11422352" cy="4351338"/>
          </a:xfrm>
        </p:spPr>
        <p:txBody>
          <a:bodyPr>
            <a:no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En equipos </a:t>
            </a:r>
            <a:r>
              <a:rPr lang="es-MX" sz="1800" b="1" dirty="0" smtClean="0">
                <a:solidFill>
                  <a:srgbClr val="00B050"/>
                </a:solidFill>
                <a:latin typeface="Bookman Old Style" panose="02050604050505020204" pitchFamily="18" charset="0"/>
              </a:rPr>
              <a:t>buscar un vídeo sobre “Evaluación para </a:t>
            </a:r>
            <a:r>
              <a:rPr lang="es-MX" sz="1800" b="1" smtClean="0">
                <a:solidFill>
                  <a:srgbClr val="00B050"/>
                </a:solidFill>
                <a:latin typeface="Bookman Old Style" panose="02050604050505020204" pitchFamily="18" charset="0"/>
              </a:rPr>
              <a:t>el Aprendizaje” </a:t>
            </a:r>
            <a:endParaRPr lang="es-MX" sz="1800" b="1" dirty="0" smtClean="0">
              <a:solidFill>
                <a:srgbClr val="00B050"/>
              </a:solidFill>
              <a:latin typeface="Bookman Old Style" panose="02050604050505020204" pitchFamily="18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endParaRPr lang="es-MX" sz="1800" b="1" dirty="0">
              <a:solidFill>
                <a:srgbClr val="00B05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42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45638" y="475377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EVALUACIÓN PARA EL APRENDIZAJE 	</a:t>
            </a:r>
            <a:endParaRPr lang="es-MX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592" y="990325"/>
            <a:ext cx="8993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‘Evaluación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Aprendizaje’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</a:t>
            </a:r>
            <a:r>
              <a:rPr lang="es-ES" b="1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sigla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inglés)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enfoque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integrado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-3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enseñanza y al aprendizaje que genera retroalimentación para alumnos y docentes a fin 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mejorar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guiar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próximos</a:t>
            </a:r>
            <a:r>
              <a:rPr lang="es-ES" spc="-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pasos.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858591" y="2059271"/>
            <a:ext cx="985663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¿Qué</a:t>
            </a:r>
            <a:r>
              <a:rPr lang="es-ES" sz="2800" b="1" spc="-6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significa</a:t>
            </a:r>
            <a:r>
              <a:rPr lang="es-ES" sz="2800" b="1" spc="-6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2800" b="1" spc="-6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2800" b="1" spc="-6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z="2800" b="1" spc="-6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800" b="1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Aprendizaje?</a:t>
            </a:r>
            <a:r>
              <a:rPr lang="es-ES" sz="2800" b="1" spc="-3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se centra en la comprensión tanto del docente como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tres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elementos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clave</a:t>
            </a:r>
            <a:r>
              <a:rPr lang="es-ES" dirty="0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:</a:t>
            </a:r>
          </a:p>
          <a:p>
            <a:endParaRPr lang="es-ES" dirty="0">
              <a:latin typeface="Trebuchet MS" panose="020B0603020202020204" pitchFamily="34" charset="0"/>
            </a:endParaRPr>
          </a:p>
          <a:p>
            <a:pPr lvl="0"/>
            <a:r>
              <a:rPr lang="es-ES" dirty="0"/>
              <a:t>Hacia dónde va el alumno. El hecho de compartir los objetivos y criterios para el éxito de una lección ayuda a los alumnos a definir a qué apuntan y qué deben hacer para alcanzar dichos objetivos.</a:t>
            </a:r>
            <a:endParaRPr lang="es-MX" dirty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Dónde </a:t>
            </a:r>
            <a:r>
              <a:rPr lang="es-ES" dirty="0"/>
              <a:t>se encuentra el alumno. Técnicas tales como el uso de preguntas efectivas ayudarán a los docentes a medir cuánto han aprendido los individuos y los grupos durante una lección, generando evidencia de aprendizaje que tanto el docente como los alumnos pueden utilizar.</a:t>
            </a:r>
            <a:endParaRPr lang="es-MX" dirty="0"/>
          </a:p>
          <a:p>
            <a:endParaRPr lang="es-MX" dirty="0" smtClean="0"/>
          </a:p>
          <a:p>
            <a:pPr lvl="0"/>
            <a:r>
              <a:rPr lang="es-ES" dirty="0"/>
              <a:t>Cómo puede el alumno alcanzar el objetivo.</a:t>
            </a:r>
            <a:endParaRPr lang="es-MX" dirty="0"/>
          </a:p>
          <a:p>
            <a:r>
              <a:rPr lang="es-ES" dirty="0"/>
              <a:t>Los docentes utilizan esta evidencia de aprendizaje para tomar decisiones informadas acerca de qué hacer luego con una clase o con ciertos alumnos. Los alumnos pueden utilizar esta evidencia para tomar decisiones acerca de su aprendizaje, como por ejemplo qué uso pueden </a:t>
            </a:r>
            <a:r>
              <a:rPr lang="es-ES" dirty="0" smtClean="0"/>
              <a:t>hacer de su tiempo de estudio independiente.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756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4133" t="36929" r="50627" b="21522"/>
          <a:stretch/>
        </p:blipFill>
        <p:spPr>
          <a:xfrm>
            <a:off x="2459865" y="218940"/>
            <a:ext cx="6864439" cy="635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14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76519" y="942194"/>
            <a:ext cx="10740980" cy="4588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marR="595630">
              <a:lnSpc>
                <a:spcPct val="106000"/>
              </a:lnSpc>
              <a:spcBef>
                <a:spcPts val="20"/>
              </a:spcBef>
              <a:spcAft>
                <a:spcPts val="0"/>
              </a:spcAf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está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orientado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aquellas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prácticas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maximizan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proceso</a:t>
            </a:r>
            <a:r>
              <a:rPr lang="es-ES" spc="1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1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1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(del</a:t>
            </a:r>
            <a:r>
              <a:rPr lang="es-ES" spc="1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pc="1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docente)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optimizar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59410" marR="361315">
              <a:lnSpc>
                <a:spcPct val="106000"/>
              </a:lnSpc>
              <a:spcAft>
                <a:spcPts val="0"/>
              </a:spcAf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va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desde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más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informal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pc="-2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comentarios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orales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medida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reflexionan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sobre los problemas) a lo más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formal (por ejemplo,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comentarios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escrito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tras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final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cierto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tema). El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también implica evaluaciones significativas tanto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propias como entre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pares, a través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 las cuales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 alumnos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pares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pueden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verse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involucrados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toma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decisiones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sobre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necesidades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futuras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2018).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59410" marR="464820">
              <a:lnSpc>
                <a:spcPct val="106000"/>
              </a:lnSpc>
              <a:spcBef>
                <a:spcPts val="520"/>
              </a:spcBef>
              <a:spcAft>
                <a:spcPts val="0"/>
              </a:spcAf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término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‘evaluación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aprendizaje’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volvió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popular en la década de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 90, cuando surgió 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preocupación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evaluaba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más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foco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estaba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puesto,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manera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desproporcionada,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resultados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finales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(evaluación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aprendizaje)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más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procesos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podrían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permitir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progreso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activo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alumnos.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Tanto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z="2000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como</a:t>
            </a:r>
            <a:r>
              <a:rPr lang="es-ES" sz="2000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2000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2000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z="2000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z="2000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son</a:t>
            </a:r>
            <a:r>
              <a:rPr lang="es-ES" sz="2000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enfoques</a:t>
            </a:r>
            <a:r>
              <a:rPr lang="es-ES" sz="2000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valiosos</a:t>
            </a:r>
            <a:r>
              <a:rPr lang="es-ES" sz="20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z="20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educación,</a:t>
            </a:r>
            <a:r>
              <a:rPr lang="es-ES" sz="20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pero</a:t>
            </a:r>
            <a:r>
              <a:rPr lang="es-ES" sz="20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tienen</a:t>
            </a:r>
            <a:r>
              <a:rPr lang="es-ES" sz="20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distintos</a:t>
            </a:r>
            <a:r>
              <a:rPr lang="es-ES" sz="20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propósitos.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0148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6823" y="669702"/>
            <a:ext cx="8487177" cy="5082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marR="66675">
              <a:spcBef>
                <a:spcPts val="1310"/>
              </a:spcBef>
              <a:spcAft>
                <a:spcPts val="0"/>
              </a:spcAft>
            </a:pP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¿Cuál</a:t>
            </a:r>
            <a:r>
              <a:rPr lang="es-ES" b="1" kern="0" spc="-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</a:t>
            </a:r>
            <a:r>
              <a:rPr lang="es-ES" b="1" kern="0" spc="-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b="1" kern="0" spc="-3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teoría</a:t>
            </a:r>
            <a:r>
              <a:rPr lang="es-ES" b="1" kern="0" spc="-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detrás</a:t>
            </a:r>
            <a:r>
              <a:rPr lang="es-ES" b="1" kern="0" spc="-3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b="1" kern="0" spc="-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concepto</a:t>
            </a:r>
            <a:r>
              <a:rPr lang="es-ES" b="1" kern="0" spc="-3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b="1" kern="0" spc="-3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b="1" kern="0" spc="-8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b="1" kern="0" spc="-7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b="1" kern="0" spc="-7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b="1" kern="0" spc="-5" dirty="0" smtClean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?</a:t>
            </a:r>
          </a:p>
          <a:p>
            <a:pPr marL="359410" marR="66675">
              <a:spcBef>
                <a:spcPts val="1310"/>
              </a:spcBef>
              <a:spcAft>
                <a:spcPts val="0"/>
              </a:spcAft>
            </a:pPr>
            <a:endParaRPr lang="es-ES" b="1" kern="0" spc="-5" dirty="0">
              <a:solidFill>
                <a:srgbClr val="15BEF0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59410" marR="66675">
              <a:spcBef>
                <a:spcPts val="1310"/>
              </a:spcBef>
              <a:spcAft>
                <a:spcPts val="0"/>
              </a:spcAft>
            </a:pPr>
            <a:endParaRPr lang="es-MX" b="1" kern="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81915" lvl="0" indent="-342900">
              <a:lnSpc>
                <a:spcPct val="97000"/>
              </a:lnSpc>
              <a:spcBef>
                <a:spcPts val="175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9750" algn="l"/>
                <a:tab pos="540385" algn="l"/>
              </a:tabLst>
            </a:pP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 </a:t>
            </a:r>
            <a:r>
              <a:rPr lang="es-ES" spc="-5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está íntimamente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relacionado con teorías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socioconstructivistas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de aprendizaje. Los modelos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mentales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suposiciones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utiliza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comprender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asignatura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complejos,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construyen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sobre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base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experiencias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previas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interacción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demás.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significa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calidad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interacciones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entre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crucial</a:t>
            </a:r>
            <a:r>
              <a:rPr lang="es-ES" spc="-2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proceso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93980" lvl="0" indent="-342900">
              <a:lnSpc>
                <a:spcPct val="97000"/>
              </a:lnSpc>
              <a:spcBef>
                <a:spcPts val="270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9750" algn="l"/>
                <a:tab pos="540385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 trabajo de Paul Black y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Dylan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ha sido muy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influyente.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folleto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docentes,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llamado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</a:t>
            </a:r>
            <a:r>
              <a:rPr lang="es-ES" i="1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Inside</a:t>
            </a:r>
            <a:r>
              <a:rPr lang="es-ES" i="1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i="1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the</a:t>
            </a:r>
            <a:r>
              <a:rPr lang="es-ES" i="1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i="1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Black Box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” (Dentro de la Caja Negra) (1998a), se basó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en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una</a:t>
            </a:r>
            <a:r>
              <a:rPr lang="es-ES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crítica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literaria</a:t>
            </a:r>
            <a:r>
              <a:rPr lang="es-ES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250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fuentes</a:t>
            </a:r>
            <a:r>
              <a:rPr lang="es-ES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sobre</a:t>
            </a:r>
            <a:r>
              <a:rPr lang="es-ES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prácticas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aula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(Black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&amp;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1998b).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Descubrieron que “el uso eficaz de evaluaciones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formativas</a:t>
            </a:r>
            <a:r>
              <a:rPr lang="es-ES" spc="1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[ver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debajo]</a:t>
            </a:r>
            <a:r>
              <a:rPr lang="es-ES" spc="1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aumentar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1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logros</a:t>
            </a:r>
            <a:r>
              <a:rPr lang="es-ES" spc="1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desviación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estándar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entre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0,4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0,7,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sería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39750" marR="66675">
              <a:lnSpc>
                <a:spcPct val="97000"/>
              </a:lnSpc>
              <a:spcBef>
                <a:spcPts val="30"/>
              </a:spcBef>
              <a:spcAft>
                <a:spcPts val="0"/>
              </a:spcAft>
            </a:pP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equivalente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aumento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entre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50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70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ciento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 aprendizaje del alumno” (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 2018,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p. 38).</a:t>
            </a:r>
            <a:endParaRPr lang="es-MX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94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9042" y="315784"/>
            <a:ext cx="9238445" cy="29315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10160" lvl="0" indent="-342900">
              <a:lnSpc>
                <a:spcPct val="97000"/>
              </a:lnSpc>
              <a:spcBef>
                <a:spcPts val="245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9750" algn="l"/>
                <a:tab pos="540385" algn="l"/>
              </a:tabLst>
            </a:pP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Black</a:t>
            </a:r>
            <a:r>
              <a:rPr lang="es-ES" sz="1600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and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(1998a)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sugirieron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evaluaciones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formativas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podrían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mejorarse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siguiente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modo: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178435" lvl="1" indent="-285750">
              <a:lnSpc>
                <a:spcPct val="97000"/>
              </a:lnSpc>
              <a:spcBef>
                <a:spcPts val="21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Ayudar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comprender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exactamente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qué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deben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hacer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lograr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buenos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resultados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97000"/>
              </a:lnSpc>
              <a:spcBef>
                <a:spcPts val="220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Fomentar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debates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productivos</a:t>
            </a:r>
            <a:r>
              <a:rPr lang="es-ES" sz="1600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z="1600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aula,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z="1600" spc="-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tiempo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suficiente</a:t>
            </a:r>
            <a:r>
              <a:rPr lang="es-ES" sz="1600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-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pensar.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ts val="1210"/>
              </a:lnSpc>
              <a:spcBef>
                <a:spcPts val="20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Brindar</a:t>
            </a:r>
            <a:r>
              <a:rPr lang="es-ES" sz="1600" spc="-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oportunidades</a:t>
            </a:r>
            <a:r>
              <a:rPr lang="es-ES" sz="1600" spc="-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-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todos</a:t>
            </a:r>
            <a:r>
              <a:rPr lang="es-ES" sz="1600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-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19455">
              <a:lnSpc>
                <a:spcPts val="1210"/>
              </a:lnSpc>
              <a:spcAft>
                <a:spcPts val="0"/>
              </a:spcAft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expresen</a:t>
            </a:r>
            <a:r>
              <a:rPr lang="es-ES" sz="1600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sus</a:t>
            </a:r>
            <a:r>
              <a:rPr lang="es-ES" sz="1600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opiniones.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104140" lvl="1" indent="-285750">
              <a:lnSpc>
                <a:spcPct val="97000"/>
              </a:lnSpc>
              <a:spcBef>
                <a:spcPts val="210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Brindar retroalimentación que ayude a los alumnos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avanzar en su aprendizaje y que evite las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comparaciones</a:t>
            </a:r>
            <a:r>
              <a:rPr lang="es-ES" sz="1600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otros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alumnos,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luego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darles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oportunidad de actuar en base a dicha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retroalimentación.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41910" lvl="1" indent="-285750">
              <a:spcBef>
                <a:spcPts val="220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Capacitar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respecta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técnicas</a:t>
            </a:r>
            <a:r>
              <a:rPr lang="es-ES" sz="1600" spc="-2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 autoevaluación y brindarles oportunidades para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aprender</a:t>
            </a:r>
            <a:r>
              <a:rPr lang="es-ES" sz="1600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unos</a:t>
            </a:r>
            <a:r>
              <a:rPr lang="es-ES" sz="1600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otros.</a:t>
            </a:r>
            <a:endParaRPr lang="es-MX" sz="16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094704" y="3735908"/>
            <a:ext cx="9903853" cy="3037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9410" marR="66675">
              <a:spcBef>
                <a:spcPts val="910"/>
              </a:spcBef>
              <a:spcAft>
                <a:spcPts val="0"/>
              </a:spcAft>
            </a:pP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¿Qué</a:t>
            </a:r>
            <a:r>
              <a:rPr lang="es-ES" sz="1600" b="1" kern="0" spc="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otros</a:t>
            </a:r>
            <a:r>
              <a:rPr lang="es-ES" sz="1600" b="1" kern="0" spc="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términos</a:t>
            </a:r>
            <a:r>
              <a:rPr lang="es-ES" sz="1600" b="1" kern="0" spc="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z="1600" b="1" kern="0" spc="1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asocian</a:t>
            </a:r>
            <a:r>
              <a:rPr lang="es-ES" sz="1600" b="1" kern="0" spc="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z="1600" b="1" kern="0" spc="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concepto</a:t>
            </a:r>
            <a:r>
              <a:rPr lang="es-ES" sz="1600" b="1" kern="0" spc="-33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b="1" kern="0" spc="-8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b="1" kern="0" spc="-7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b="1" kern="0" spc="-7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z="1600" b="1" kern="0" spc="-7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b="1" kern="0" spc="-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Aprendizaje?</a:t>
            </a:r>
            <a:endParaRPr lang="es-MX" sz="1600" b="1" kern="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153035" lvl="0" indent="-342900">
              <a:lnSpc>
                <a:spcPct val="97000"/>
              </a:lnSpc>
              <a:spcBef>
                <a:spcPts val="175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9750" algn="l"/>
                <a:tab pos="540385" algn="l"/>
              </a:tabLst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tiene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significado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similar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Este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término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introdujo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mostrar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diferencia</a:t>
            </a:r>
            <a:r>
              <a:rPr lang="es-ES" sz="1600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concepto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sumativa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(ver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39750" marR="8255">
              <a:lnSpc>
                <a:spcPct val="97000"/>
              </a:lnSpc>
              <a:spcBef>
                <a:spcPts val="5"/>
              </a:spcBef>
              <a:spcAft>
                <a:spcPts val="0"/>
              </a:spcAft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debajo),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demostrar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también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</a:t>
            </a:r>
            <a:r>
              <a:rPr lang="es-ES" sz="1600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utilizar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dar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z="1600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mirar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hacia lo que aprenderán después. Algunos autores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notan</a:t>
            </a:r>
            <a:r>
              <a:rPr lang="es-ES" sz="1600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una</a:t>
            </a:r>
            <a:r>
              <a:rPr lang="es-ES" sz="1600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diferencia</a:t>
            </a:r>
            <a:r>
              <a:rPr lang="es-ES" sz="1600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entre</a:t>
            </a:r>
            <a:r>
              <a:rPr lang="es-ES" sz="1600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z="1600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z="1600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Swaffield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2011),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pero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otros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usan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ambos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términos</a:t>
            </a:r>
            <a:r>
              <a:rPr lang="es-ES" sz="1600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como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sinónimos</a:t>
            </a:r>
            <a:r>
              <a:rPr lang="es-ES" sz="1600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(ver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z="1600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2018).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73025" lvl="0" indent="-342900">
              <a:lnSpc>
                <a:spcPct val="97000"/>
              </a:lnSpc>
              <a:spcBef>
                <a:spcPts val="265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9750" algn="l"/>
                <a:tab pos="540385" algn="l"/>
              </a:tabLst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sumativa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significa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mismo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z="1600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aprendizaje.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sumativa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usa</a:t>
            </a:r>
            <a:r>
              <a:rPr lang="es-ES" sz="1600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resumir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final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cierto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período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una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vez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z="1600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cuatrimestre</a:t>
            </a:r>
            <a:r>
              <a:rPr lang="es-ES" sz="1600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curso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terminado).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resumir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z="1600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z="1600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han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logrado, mira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hacia atrás e indica qué es lo que han</a:t>
            </a:r>
            <a:r>
              <a:rPr lang="es-ES" sz="1600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aprendido,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muchas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veces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medido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formalmente</a:t>
            </a:r>
            <a:r>
              <a:rPr lang="es-ES" sz="1600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frente</a:t>
            </a:r>
            <a:endParaRPr lang="es-MX" sz="160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39750">
              <a:spcBef>
                <a:spcPts val="10"/>
              </a:spcBef>
              <a:spcAft>
                <a:spcPts val="0"/>
              </a:spcAft>
            </a:pP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z="1600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estándares</a:t>
            </a:r>
            <a:r>
              <a:rPr lang="es-ES" sz="1600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bien</a:t>
            </a:r>
            <a:r>
              <a:rPr lang="es-ES" sz="1600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z="16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definidos.</a:t>
            </a:r>
            <a:endParaRPr lang="es-MX" sz="16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21972" y="656823"/>
            <a:ext cx="11359166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 marR="381000">
              <a:spcBef>
                <a:spcPts val="890"/>
              </a:spcBef>
              <a:spcAft>
                <a:spcPts val="0"/>
              </a:spcAft>
            </a:pP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¿Cuáles</a:t>
            </a:r>
            <a:r>
              <a:rPr lang="es-ES" b="1" kern="0" spc="-3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son</a:t>
            </a:r>
            <a:r>
              <a:rPr lang="es-ES" b="1" kern="0" spc="-3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b="1" kern="0" spc="-2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beneficios</a:t>
            </a:r>
            <a:r>
              <a:rPr lang="es-ES" b="1" kern="0" spc="-3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b="1" kern="0" spc="-3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b="1" kern="0" spc="-2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b="1" kern="0" spc="-34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b="1" kern="0" spc="-5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b="1" kern="0" spc="-4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b="1" kern="0" dirty="0" smtClean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?</a:t>
            </a:r>
          </a:p>
          <a:p>
            <a:pPr marL="352425" marR="381000">
              <a:spcBef>
                <a:spcPts val="890"/>
              </a:spcBef>
              <a:spcAft>
                <a:spcPts val="0"/>
              </a:spcAft>
            </a:pPr>
            <a:endParaRPr lang="es-ES" b="1" kern="0" dirty="0">
              <a:solidFill>
                <a:srgbClr val="15BEF0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52425" marR="381000">
              <a:spcBef>
                <a:spcPts val="890"/>
              </a:spcBef>
              <a:spcAft>
                <a:spcPts val="0"/>
              </a:spcAft>
            </a:pPr>
            <a:endParaRPr lang="es-MX" b="1" kern="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500380" lvl="0" indent="-342900">
              <a:spcBef>
                <a:spcPts val="175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2130" algn="l"/>
                <a:tab pos="532765" algn="l"/>
              </a:tabLst>
            </a:pP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 enfoque de </a:t>
            </a:r>
            <a:r>
              <a:rPr lang="es-ES" spc="-5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permite a los alumnos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 docentes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focalizarse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objetivo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aprendizaje.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Esto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ayudar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 los alumnos a comprender qué es lo que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constituye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‘excelencia’,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hacerse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responsables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propio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planificar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cómo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podrían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avanzar.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486410" lvl="0" indent="-342900">
              <a:spcBef>
                <a:spcPts val="230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2130" algn="l"/>
                <a:tab pos="532765" algn="l"/>
              </a:tabLst>
            </a:pP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fomenta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idea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evaluación</a:t>
            </a:r>
            <a:r>
              <a:rPr lang="es-ES" spc="-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deberían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tomarse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como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todo.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clarificación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objetivos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acerca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 alumnos tendrá un impacto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directo sobre el diseño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estrategias</a:t>
            </a:r>
            <a:r>
              <a:rPr lang="es-ES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enseñanza</a:t>
            </a:r>
            <a:r>
              <a:rPr lang="es-ES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-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421005" lvl="0" indent="-342900">
              <a:spcBef>
                <a:spcPts val="230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2130" algn="l"/>
                <a:tab pos="532765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Según algunas investigaciones (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Hattie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 2012),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‘retroalimentación’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tiene</a:t>
            </a:r>
            <a:r>
              <a:rPr lang="es-ES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efecto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positivo</a:t>
            </a:r>
            <a:r>
              <a:rPr lang="es-ES" spc="-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logros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 alumno (posicionada como número 10 entre 150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factores), en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especial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 incluye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hacia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docente.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Esto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importante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ya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docentes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precisan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esta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información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parte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fin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modificar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enseñanza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manera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eficaz.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Muchos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otros</a:t>
            </a:r>
            <a:r>
              <a:rPr lang="es-ES" spc="2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factores</a:t>
            </a:r>
            <a:r>
              <a:rPr lang="es-ES" spc="2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identificados</a:t>
            </a:r>
            <a:r>
              <a:rPr lang="es-ES" spc="2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potentes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influencias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análisis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Hattie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también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están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íntimamente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relacionados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</a:t>
            </a:r>
            <a:endParaRPr lang="es-MX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0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56822" y="734097"/>
            <a:ext cx="9517487" cy="5334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>
              <a:spcBef>
                <a:spcPts val="890"/>
              </a:spcBef>
              <a:spcAft>
                <a:spcPts val="0"/>
              </a:spcAft>
            </a:pP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¿Cuáles</a:t>
            </a:r>
            <a:r>
              <a:rPr lang="es-ES" b="1" kern="0" spc="-2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son</a:t>
            </a:r>
            <a:r>
              <a:rPr lang="es-ES" b="1" kern="0" spc="-1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b="1" kern="0" spc="-2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desafíos</a:t>
            </a:r>
            <a:r>
              <a:rPr lang="es-ES" b="1" kern="0" spc="-1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b="1" kern="0" spc="-1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enfoque</a:t>
            </a:r>
            <a:r>
              <a:rPr lang="es-ES" b="1" kern="0" spc="-2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b="1" kern="0" spc="-15" dirty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kern="0" dirty="0" err="1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b="1" kern="0" dirty="0" smtClean="0">
                <a:solidFill>
                  <a:srgbClr val="15BEF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?</a:t>
            </a:r>
          </a:p>
          <a:p>
            <a:pPr marL="352425">
              <a:spcBef>
                <a:spcPts val="890"/>
              </a:spcBef>
              <a:spcAft>
                <a:spcPts val="0"/>
              </a:spcAft>
            </a:pPr>
            <a:endParaRPr lang="es-ES" b="1" kern="0" dirty="0">
              <a:solidFill>
                <a:srgbClr val="15BEF0"/>
              </a:solidFill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52425">
              <a:spcBef>
                <a:spcPts val="890"/>
              </a:spcBef>
              <a:spcAft>
                <a:spcPts val="0"/>
              </a:spcAft>
            </a:pPr>
            <a:endParaRPr lang="es-MX" b="1" kern="0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525145" lvl="0" indent="-342900">
              <a:spcBef>
                <a:spcPts val="180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2130" algn="l"/>
                <a:tab pos="532765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Confundir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función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instrumento.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veces,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cuando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estos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términos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intentan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describir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propósito,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instrumento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(como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examen)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ser</a:t>
            </a:r>
            <a:r>
              <a:rPr lang="es-ES" spc="-2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visto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sumativo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(William,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2018).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532130" marR="369570">
              <a:spcAft>
                <a:spcPts val="0"/>
              </a:spcAf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examen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mitad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trimestre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tener ambos propósitos: </a:t>
            </a:r>
            <a:r>
              <a:rPr lang="es-ES" spc="-5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sumativo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 formativo. Resume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 logros de los alumnos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 ese punto, pero también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 revisarse y utilizar los datos que arroja sobre el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-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propósito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formativo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mediante una revisión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 alumno de su propio examen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(ver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Informe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Educación: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Metacognición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),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pc="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hace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planificación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próximas</a:t>
            </a:r>
            <a:r>
              <a:rPr lang="es-ES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lecciones).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Fidelidad en la implementación.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(2018, p.1)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sostiene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“el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uso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eficaz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evaluaciones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podría mejorar los resultados”. Si el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se torna un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ejercicio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superficial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copie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comentario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grilla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final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unidad,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ningún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tipo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posibilidad</a:t>
            </a:r>
            <a:r>
              <a:rPr lang="es-ES" spc="2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pueda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implementar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sin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esto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implique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cambios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enseñanza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futura),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entonces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esperar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tenga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impacto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positivo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sobre</a:t>
            </a:r>
            <a:r>
              <a:rPr lang="es-ES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logros.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117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30309" y="759855"/>
            <a:ext cx="10071279" cy="5661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140" marR="445135">
              <a:lnSpc>
                <a:spcPct val="93000"/>
              </a:lnSpc>
              <a:spcBef>
                <a:spcPts val="5"/>
              </a:spcBef>
              <a:spcAft>
                <a:spcPts val="0"/>
              </a:spcAft>
            </a:pP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¿Cómo</a:t>
            </a:r>
            <a:r>
              <a:rPr lang="es-ES" b="1" spc="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pueden</a:t>
            </a:r>
            <a:r>
              <a:rPr lang="es-ES" b="1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b="1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docentes</a:t>
            </a:r>
            <a:r>
              <a:rPr lang="es-ES" b="1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sacar</a:t>
            </a:r>
            <a:r>
              <a:rPr lang="es-ES" b="1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b="1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mayor</a:t>
            </a:r>
            <a:r>
              <a:rPr lang="es-ES" b="1" spc="-28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provecho</a:t>
            </a:r>
            <a:r>
              <a:rPr lang="es-ES" b="1" spc="-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b="1" spc="-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b="1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b="1" dirty="0" smtClean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?</a:t>
            </a:r>
          </a:p>
          <a:p>
            <a:pPr marL="358140" marR="445135">
              <a:lnSpc>
                <a:spcPct val="93000"/>
              </a:lnSpc>
              <a:spcBef>
                <a:spcPts val="5"/>
              </a:spcBef>
              <a:spcAft>
                <a:spcPts val="0"/>
              </a:spcAft>
            </a:pPr>
            <a:endParaRPr lang="es-MX" b="1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342900" marR="666750" lvl="0" indent="-342900">
              <a:lnSpc>
                <a:spcPct val="97000"/>
              </a:lnSpc>
              <a:spcBef>
                <a:spcPts val="240"/>
              </a:spcBef>
              <a:spcAft>
                <a:spcPts val="0"/>
              </a:spcAft>
              <a:buSzPts val="1100"/>
              <a:buFont typeface="Trebuchet MS" panose="020B0603020202020204" pitchFamily="34" charset="0"/>
              <a:buChar char="•"/>
              <a:tabLst>
                <a:tab pos="537845" algn="l"/>
                <a:tab pos="539115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mayor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parte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del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enfoque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AfL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implica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prácticas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especializadas,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cruciales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ser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buen</a:t>
            </a:r>
            <a:r>
              <a:rPr lang="es-ES" spc="1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docente.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Involucra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múltiples</a:t>
            </a:r>
            <a:r>
              <a:rPr lang="es-ES" spc="-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estrategias,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ejemplo: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391795" lvl="1" indent="-285750">
              <a:lnSpc>
                <a:spcPct val="97000"/>
              </a:lnSpc>
              <a:spcBef>
                <a:spcPts val="28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  <a:tabLst>
                <a:tab pos="718820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Compartir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intenciones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aprendizaje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criterios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éxito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modo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accesible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7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motivador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Hattie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Clarke,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2019)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chequear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alumnos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-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comprendieron.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358140" lvl="1" indent="-285750">
              <a:lnSpc>
                <a:spcPct val="97000"/>
              </a:lnSpc>
              <a:spcBef>
                <a:spcPts val="300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  <a:tabLst>
                <a:tab pos="718820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Realizar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preguntas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abiertas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verificar</a:t>
            </a:r>
            <a:r>
              <a:rPr lang="es-ES" spc="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profundizar</a:t>
            </a:r>
            <a:r>
              <a:rPr lang="es-ES" spc="-2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comprensión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cada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lección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y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todas</a:t>
            </a:r>
            <a:r>
              <a:rPr lang="es-ES" spc="1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lecciones.</a:t>
            </a:r>
            <a:r>
              <a:rPr lang="es-ES" spc="6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sistemas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respuesta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general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son</a:t>
            </a:r>
            <a:r>
              <a:rPr lang="es-ES" spc="7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útiles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medir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comprensión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desarrollo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toda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clase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(por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ejemplo,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el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uso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mini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pizarras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6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parte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 los alumnos para responder preguntas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bisagra)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(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Wiliam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,</a:t>
            </a:r>
            <a:r>
              <a:rPr lang="es-ES" spc="-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2018).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525780" lvl="1" indent="-285750">
              <a:lnSpc>
                <a:spcPct val="97000"/>
              </a:lnSpc>
              <a:spcBef>
                <a:spcPts val="32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  <a:tabLst>
                <a:tab pos="718820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Utilizar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técnicas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9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enfocada</a:t>
            </a:r>
            <a:r>
              <a:rPr lang="es-ES" spc="9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parte del docente, evaluación entre pares y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autoevaluación.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403860" lvl="1" indent="-285750">
              <a:lnSpc>
                <a:spcPct val="97000"/>
              </a:lnSpc>
              <a:spcBef>
                <a:spcPts val="29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  <a:tabLst>
                <a:tab pos="718820" algn="l"/>
              </a:tabLs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Brindar</a:t>
            </a:r>
            <a:r>
              <a:rPr lang="es-ES" spc="1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retroalimentación</a:t>
            </a:r>
            <a:r>
              <a:rPr lang="es-ES" spc="1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formativa</a:t>
            </a:r>
            <a:r>
              <a:rPr lang="es-ES" spc="13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sin</a:t>
            </a:r>
            <a:r>
              <a:rPr lang="es-ES" spc="1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calificaciones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notas,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según</a:t>
            </a:r>
            <a:r>
              <a:rPr lang="es-ES" spc="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corresponda.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Ofrecer</a:t>
            </a:r>
            <a:r>
              <a:rPr lang="es-ES" spc="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comentarios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formativos relacionados con un criterio de éxito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específico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ayudar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alumno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</a:t>
            </a:r>
            <a:r>
              <a:rPr lang="es-ES" spc="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concentrarse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18185" marR="506730">
              <a:lnSpc>
                <a:spcPct val="97000"/>
              </a:lnSpc>
              <a:spcBef>
                <a:spcPts val="25"/>
              </a:spcBef>
              <a:spcAft>
                <a:spcPts val="0"/>
              </a:spcAft>
            </a:pP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tiene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hacer</a:t>
            </a:r>
            <a:r>
              <a:rPr lang="es-ES" spc="2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mejorar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un</a:t>
            </a:r>
            <a:r>
              <a:rPr lang="es-ES" spc="3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trabajo</a:t>
            </a:r>
            <a:r>
              <a:rPr lang="es-ES" spc="-25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sin</a:t>
            </a: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distraerse con las calificaciones o notas.</a:t>
            </a:r>
            <a:endParaRPr lang="es-MX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marR="368935" lvl="1" indent="-285750">
              <a:lnSpc>
                <a:spcPct val="97000"/>
              </a:lnSpc>
              <a:spcBef>
                <a:spcPts val="295"/>
              </a:spcBef>
              <a:spcAft>
                <a:spcPts val="0"/>
              </a:spcAft>
              <a:buSzPts val="1050"/>
              <a:buFont typeface="Trebuchet MS" panose="020B0603020202020204" pitchFamily="34" charset="0"/>
              <a:buChar char="–"/>
              <a:tabLst>
                <a:tab pos="718820" algn="l"/>
              </a:tabLst>
            </a:pPr>
            <a:r>
              <a:rPr lang="es-ES" spc="-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Hacer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uso formativo de los exámenes </a:t>
            </a:r>
            <a:r>
              <a:rPr lang="es-ES" dirty="0" err="1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sumativos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. Los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resultados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pueden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ser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utilizados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por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docentes</a:t>
            </a:r>
            <a:r>
              <a:rPr lang="es-ES" spc="8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cambiar sus planes de enseñanza y por los alumnos</a:t>
            </a:r>
            <a:r>
              <a:rPr lang="es-ES" spc="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para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resaltar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las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áreas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en</a:t>
            </a:r>
            <a:r>
              <a:rPr lang="es-ES" spc="-45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donde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necesitan</a:t>
            </a:r>
            <a:r>
              <a:rPr lang="es-ES" spc="-4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es-ES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desarrollarse.</a:t>
            </a:r>
            <a:endParaRPr lang="es-MX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88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1546</Words>
  <Application>Microsoft Office PowerPoint</Application>
  <PresentationFormat>Panorámica</PresentationFormat>
  <Paragraphs>58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21" baseType="lpstr">
      <vt:lpstr>Algerian</vt:lpstr>
      <vt:lpstr>Arial</vt:lpstr>
      <vt:lpstr>Arnprior</vt:lpstr>
      <vt:lpstr>Baskerville Old Face</vt:lpstr>
      <vt:lpstr>Bookman Old Style</vt:lpstr>
      <vt:lpstr>Calibri</vt:lpstr>
      <vt:lpstr>Calibri Light</vt:lpstr>
      <vt:lpstr>Century Gothic</vt:lpstr>
      <vt:lpstr>Trebuchet MS</vt:lpstr>
      <vt:lpstr>Wingdings</vt:lpstr>
      <vt:lpstr>Tema de Office</vt:lpstr>
      <vt:lpstr>PSICOLOGÍA DE LA EDUCACIÓN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Vermaris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lizbeth quezada</dc:creator>
  <cp:lastModifiedBy>Yaris</cp:lastModifiedBy>
  <cp:revision>195</cp:revision>
  <dcterms:created xsi:type="dcterms:W3CDTF">2020-05-14T14:52:52Z</dcterms:created>
  <dcterms:modified xsi:type="dcterms:W3CDTF">2022-10-25T01:25:21Z</dcterms:modified>
</cp:coreProperties>
</file>