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76" r:id="rId4"/>
    <p:sldId id="277" r:id="rId5"/>
    <p:sldId id="278" r:id="rId6"/>
    <p:sldId id="279" r:id="rId7"/>
    <p:sldId id="280" r:id="rId8"/>
    <p:sldId id="281" r:id="rId9"/>
    <p:sldId id="282" r:id="rId10"/>
    <p:sldId id="283" r:id="rId11"/>
    <p:sldId id="275" r:id="rId1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6600CC"/>
    <a:srgbClr val="66FFFF"/>
    <a:srgbClr val="0000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41" autoAdjust="0"/>
    <p:restoredTop sz="94660"/>
  </p:normalViewPr>
  <p:slideViewPr>
    <p:cSldViewPr snapToGrid="0">
      <p:cViewPr varScale="1">
        <p:scale>
          <a:sx n="74" d="100"/>
          <a:sy n="74" d="100"/>
        </p:scale>
        <p:origin x="55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21/10/2022</a:t>
            </a:fld>
            <a:endParaRPr lang="es-MX" dirty="0"/>
          </a:p>
        </p:txBody>
      </p:sp>
      <p:sp>
        <p:nvSpPr>
          <p:cNvPr id="5" name="Marcador de pie de página 4"/>
          <p:cNvSpPr>
            <a:spLocks noGrp="1"/>
          </p:cNvSpPr>
          <p:nvPr>
            <p:ph type="ftr" sz="quarter" idx="11"/>
          </p:nvPr>
        </p:nvSpPr>
        <p:spPr/>
        <p:txBody>
          <a:bodyPr/>
          <a:lstStyle/>
          <a:p>
            <a:endParaRPr lang="es-MX" dirty="0"/>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555692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21/10/2022</a:t>
            </a:fld>
            <a:endParaRPr lang="es-MX" dirty="0"/>
          </a:p>
        </p:txBody>
      </p:sp>
      <p:sp>
        <p:nvSpPr>
          <p:cNvPr id="5" name="Marcador de pie de página 4"/>
          <p:cNvSpPr>
            <a:spLocks noGrp="1"/>
          </p:cNvSpPr>
          <p:nvPr>
            <p:ph type="ftr" sz="quarter" idx="11"/>
          </p:nvPr>
        </p:nvSpPr>
        <p:spPr/>
        <p:txBody>
          <a:bodyPr/>
          <a:lstStyle/>
          <a:p>
            <a:endParaRPr lang="es-MX" dirty="0"/>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3934671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21/10/2022</a:t>
            </a:fld>
            <a:endParaRPr lang="es-MX" dirty="0"/>
          </a:p>
        </p:txBody>
      </p:sp>
      <p:sp>
        <p:nvSpPr>
          <p:cNvPr id="5" name="Marcador de pie de página 4"/>
          <p:cNvSpPr>
            <a:spLocks noGrp="1"/>
          </p:cNvSpPr>
          <p:nvPr>
            <p:ph type="ftr" sz="quarter" idx="11"/>
          </p:nvPr>
        </p:nvSpPr>
        <p:spPr/>
        <p:txBody>
          <a:bodyPr/>
          <a:lstStyle/>
          <a:p>
            <a:endParaRPr lang="es-MX" dirty="0"/>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2807560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21/10/2022</a:t>
            </a:fld>
            <a:endParaRPr lang="es-MX" dirty="0"/>
          </a:p>
        </p:txBody>
      </p:sp>
      <p:sp>
        <p:nvSpPr>
          <p:cNvPr id="5" name="Marcador de pie de página 4"/>
          <p:cNvSpPr>
            <a:spLocks noGrp="1"/>
          </p:cNvSpPr>
          <p:nvPr>
            <p:ph type="ftr" sz="quarter" idx="11"/>
          </p:nvPr>
        </p:nvSpPr>
        <p:spPr/>
        <p:txBody>
          <a:bodyPr/>
          <a:lstStyle/>
          <a:p>
            <a:endParaRPr lang="es-MX" dirty="0"/>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1640274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CC58AD51-2261-43B7-BFA8-86C8A12BBA42}" type="datetimeFigureOut">
              <a:rPr lang="es-MX" smtClean="0"/>
              <a:t>21/10/2022</a:t>
            </a:fld>
            <a:endParaRPr lang="es-MX" dirty="0"/>
          </a:p>
        </p:txBody>
      </p:sp>
      <p:sp>
        <p:nvSpPr>
          <p:cNvPr id="5" name="Marcador de pie de página 4"/>
          <p:cNvSpPr>
            <a:spLocks noGrp="1"/>
          </p:cNvSpPr>
          <p:nvPr>
            <p:ph type="ftr" sz="quarter" idx="11"/>
          </p:nvPr>
        </p:nvSpPr>
        <p:spPr/>
        <p:txBody>
          <a:bodyPr/>
          <a:lstStyle/>
          <a:p>
            <a:endParaRPr lang="es-MX" dirty="0"/>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94426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CC58AD51-2261-43B7-BFA8-86C8A12BBA42}" type="datetimeFigureOut">
              <a:rPr lang="es-MX" smtClean="0"/>
              <a:t>21/10/2022</a:t>
            </a:fld>
            <a:endParaRPr lang="es-MX" dirty="0"/>
          </a:p>
        </p:txBody>
      </p:sp>
      <p:sp>
        <p:nvSpPr>
          <p:cNvPr id="6" name="Marcador de pie de página 5"/>
          <p:cNvSpPr>
            <a:spLocks noGrp="1"/>
          </p:cNvSpPr>
          <p:nvPr>
            <p:ph type="ftr" sz="quarter" idx="11"/>
          </p:nvPr>
        </p:nvSpPr>
        <p:spPr/>
        <p:txBody>
          <a:bodyPr/>
          <a:lstStyle/>
          <a:p>
            <a:endParaRPr lang="es-MX" dirty="0"/>
          </a:p>
        </p:txBody>
      </p:sp>
      <p:sp>
        <p:nvSpPr>
          <p:cNvPr id="7" name="Marcador de número de diapositiva 6"/>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1593957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CC58AD51-2261-43B7-BFA8-86C8A12BBA42}" type="datetimeFigureOut">
              <a:rPr lang="es-MX" smtClean="0"/>
              <a:t>21/10/2022</a:t>
            </a:fld>
            <a:endParaRPr lang="es-MX" dirty="0"/>
          </a:p>
        </p:txBody>
      </p:sp>
      <p:sp>
        <p:nvSpPr>
          <p:cNvPr id="8" name="Marcador de pie de página 7"/>
          <p:cNvSpPr>
            <a:spLocks noGrp="1"/>
          </p:cNvSpPr>
          <p:nvPr>
            <p:ph type="ftr" sz="quarter" idx="11"/>
          </p:nvPr>
        </p:nvSpPr>
        <p:spPr/>
        <p:txBody>
          <a:bodyPr/>
          <a:lstStyle/>
          <a:p>
            <a:endParaRPr lang="es-MX" dirty="0"/>
          </a:p>
        </p:txBody>
      </p:sp>
      <p:sp>
        <p:nvSpPr>
          <p:cNvPr id="9" name="Marcador de número de diapositiva 8"/>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1609336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CC58AD51-2261-43B7-BFA8-86C8A12BBA42}" type="datetimeFigureOut">
              <a:rPr lang="es-MX" smtClean="0"/>
              <a:t>21/10/2022</a:t>
            </a:fld>
            <a:endParaRPr lang="es-MX" dirty="0"/>
          </a:p>
        </p:txBody>
      </p:sp>
      <p:sp>
        <p:nvSpPr>
          <p:cNvPr id="4" name="Marcador de pie de página 3"/>
          <p:cNvSpPr>
            <a:spLocks noGrp="1"/>
          </p:cNvSpPr>
          <p:nvPr>
            <p:ph type="ftr" sz="quarter" idx="11"/>
          </p:nvPr>
        </p:nvSpPr>
        <p:spPr/>
        <p:txBody>
          <a:bodyPr/>
          <a:lstStyle/>
          <a:p>
            <a:endParaRPr lang="es-MX" dirty="0"/>
          </a:p>
        </p:txBody>
      </p:sp>
      <p:sp>
        <p:nvSpPr>
          <p:cNvPr id="5" name="Marcador de número de diapositiva 4"/>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3366701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C58AD51-2261-43B7-BFA8-86C8A12BBA42}" type="datetimeFigureOut">
              <a:rPr lang="es-MX" smtClean="0"/>
              <a:t>21/10/2022</a:t>
            </a:fld>
            <a:endParaRPr lang="es-MX" dirty="0"/>
          </a:p>
        </p:txBody>
      </p:sp>
      <p:sp>
        <p:nvSpPr>
          <p:cNvPr id="3" name="Marcador de pie de página 2"/>
          <p:cNvSpPr>
            <a:spLocks noGrp="1"/>
          </p:cNvSpPr>
          <p:nvPr>
            <p:ph type="ftr" sz="quarter" idx="11"/>
          </p:nvPr>
        </p:nvSpPr>
        <p:spPr/>
        <p:txBody>
          <a:bodyPr/>
          <a:lstStyle/>
          <a:p>
            <a:endParaRPr lang="es-MX" dirty="0"/>
          </a:p>
        </p:txBody>
      </p:sp>
      <p:sp>
        <p:nvSpPr>
          <p:cNvPr id="4" name="Marcador de número de diapositiva 3"/>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3772913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C58AD51-2261-43B7-BFA8-86C8A12BBA42}" type="datetimeFigureOut">
              <a:rPr lang="es-MX" smtClean="0"/>
              <a:t>21/10/2022</a:t>
            </a:fld>
            <a:endParaRPr lang="es-MX" dirty="0"/>
          </a:p>
        </p:txBody>
      </p:sp>
      <p:sp>
        <p:nvSpPr>
          <p:cNvPr id="6" name="Marcador de pie de página 5"/>
          <p:cNvSpPr>
            <a:spLocks noGrp="1"/>
          </p:cNvSpPr>
          <p:nvPr>
            <p:ph type="ftr" sz="quarter" idx="11"/>
          </p:nvPr>
        </p:nvSpPr>
        <p:spPr/>
        <p:txBody>
          <a:bodyPr/>
          <a:lstStyle/>
          <a:p>
            <a:endParaRPr lang="es-MX" dirty="0"/>
          </a:p>
        </p:txBody>
      </p:sp>
      <p:sp>
        <p:nvSpPr>
          <p:cNvPr id="7" name="Marcador de número de diapositiva 6"/>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2665440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C58AD51-2261-43B7-BFA8-86C8A12BBA42}" type="datetimeFigureOut">
              <a:rPr lang="es-MX" smtClean="0"/>
              <a:t>21/10/2022</a:t>
            </a:fld>
            <a:endParaRPr lang="es-MX" dirty="0"/>
          </a:p>
        </p:txBody>
      </p:sp>
      <p:sp>
        <p:nvSpPr>
          <p:cNvPr id="6" name="Marcador de pie de página 5"/>
          <p:cNvSpPr>
            <a:spLocks noGrp="1"/>
          </p:cNvSpPr>
          <p:nvPr>
            <p:ph type="ftr" sz="quarter" idx="11"/>
          </p:nvPr>
        </p:nvSpPr>
        <p:spPr/>
        <p:txBody>
          <a:bodyPr/>
          <a:lstStyle/>
          <a:p>
            <a:endParaRPr lang="es-MX" dirty="0"/>
          </a:p>
        </p:txBody>
      </p:sp>
      <p:sp>
        <p:nvSpPr>
          <p:cNvPr id="7" name="Marcador de número de diapositiva 6"/>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240526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9000" b="-19000"/>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58AD51-2261-43B7-BFA8-86C8A12BBA42}" type="datetimeFigureOut">
              <a:rPr lang="es-MX" smtClean="0"/>
              <a:t>21/10/2022</a:t>
            </a:fld>
            <a:endParaRPr lang="es-MX" dirty="0"/>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6B9FE8-3E1B-4A60-A2A2-73A95FE49658}" type="slidenum">
              <a:rPr lang="es-MX" smtClean="0"/>
              <a:t>‹Nº›</a:t>
            </a:fld>
            <a:endParaRPr lang="es-MX" dirty="0"/>
          </a:p>
        </p:txBody>
      </p:sp>
    </p:spTree>
    <p:extLst>
      <p:ext uri="{BB962C8B-B14F-4D97-AF65-F5344CB8AC3E}">
        <p14:creationId xmlns:p14="http://schemas.microsoft.com/office/powerpoint/2010/main" val="2155131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youtu.be/BvjYLQP91gw"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9000" b="-19000"/>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217521" y="1139686"/>
            <a:ext cx="9144000" cy="1240669"/>
          </a:xfrm>
        </p:spPr>
        <p:txBody>
          <a:bodyPr>
            <a:noAutofit/>
          </a:bodyPr>
          <a:lstStyle/>
          <a:p>
            <a:r>
              <a:rPr lang="es-ES" sz="6600" dirty="0" smtClean="0">
                <a:solidFill>
                  <a:schemeClr val="bg1"/>
                </a:solidFill>
                <a:latin typeface="Baskerville Old Face" panose="02020602080505020303" pitchFamily="18" charset="0"/>
              </a:rPr>
              <a:t>TEORÍA PEDAGÓGICA</a:t>
            </a:r>
            <a:endParaRPr lang="es-MX" sz="6600" dirty="0">
              <a:solidFill>
                <a:schemeClr val="bg1"/>
              </a:solidFill>
              <a:latin typeface="Baskerville Old Face" panose="02020602080505020303" pitchFamily="18" charset="0"/>
            </a:endParaRPr>
          </a:p>
        </p:txBody>
      </p:sp>
      <p:sp>
        <p:nvSpPr>
          <p:cNvPr id="3" name="Rectángulo 2"/>
          <p:cNvSpPr/>
          <p:nvPr/>
        </p:nvSpPr>
        <p:spPr>
          <a:xfrm>
            <a:off x="1169867" y="4891138"/>
            <a:ext cx="9068509" cy="1754326"/>
          </a:xfrm>
          <a:prstGeom prst="rect">
            <a:avLst/>
          </a:prstGeom>
          <a:noFill/>
        </p:spPr>
        <p:txBody>
          <a:bodyPr wrap="none" lIns="91440" tIns="45720" rIns="91440" bIns="45720">
            <a:spAutoFit/>
          </a:bodyPr>
          <a:lstStyle/>
          <a:p>
            <a:pPr algn="ctr"/>
            <a:r>
              <a:rPr lang="es-ES" sz="5400" b="1" spc="50" dirty="0" smtClean="0">
                <a:ln w="9525" cmpd="sng">
                  <a:solidFill>
                    <a:schemeClr val="accent1"/>
                  </a:solidFill>
                  <a:prstDash val="solid"/>
                </a:ln>
                <a:solidFill>
                  <a:srgbClr val="70AD47">
                    <a:tint val="1000"/>
                  </a:srgbClr>
                </a:solidFill>
                <a:effectLst>
                  <a:glow rad="38100">
                    <a:schemeClr val="accent1">
                      <a:alpha val="40000"/>
                    </a:schemeClr>
                  </a:glow>
                </a:effectLst>
                <a:latin typeface="Algerian" panose="04020705040A02060702" pitchFamily="82" charset="0"/>
              </a:rPr>
              <a:t>MTRA: DEYANIRA LIZBETH </a:t>
            </a:r>
          </a:p>
          <a:p>
            <a:pPr algn="ctr"/>
            <a:r>
              <a:rPr lang="es-ES" sz="5400" b="1" spc="50" dirty="0" smtClean="0">
                <a:ln w="9525" cmpd="sng">
                  <a:solidFill>
                    <a:schemeClr val="accent1"/>
                  </a:solidFill>
                  <a:prstDash val="solid"/>
                </a:ln>
                <a:solidFill>
                  <a:srgbClr val="70AD47">
                    <a:tint val="1000"/>
                  </a:srgbClr>
                </a:solidFill>
                <a:effectLst>
                  <a:glow rad="38100">
                    <a:schemeClr val="accent1">
                      <a:alpha val="40000"/>
                    </a:schemeClr>
                  </a:glow>
                </a:effectLst>
                <a:latin typeface="Algerian" panose="04020705040A02060702" pitchFamily="82" charset="0"/>
              </a:rPr>
              <a:t>QUEZADA GUTIÉRREZ</a:t>
            </a:r>
            <a:endParaRPr lang="es-ES" sz="54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lgerian" panose="04020705040A02060702" pitchFamily="82" charset="0"/>
            </a:endParaRPr>
          </a:p>
        </p:txBody>
      </p:sp>
    </p:spTree>
    <p:extLst>
      <p:ext uri="{BB962C8B-B14F-4D97-AF65-F5344CB8AC3E}">
        <p14:creationId xmlns:p14="http://schemas.microsoft.com/office/powerpoint/2010/main" val="42361541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4543588" y="3244334"/>
            <a:ext cx="3104824" cy="646331"/>
          </a:xfrm>
          <a:prstGeom prst="rect">
            <a:avLst/>
          </a:prstGeom>
        </p:spPr>
        <p:txBody>
          <a:bodyPr wrap="none">
            <a:spAutoFit/>
          </a:bodyPr>
          <a:lstStyle/>
          <a:p>
            <a:r>
              <a:rPr lang="es-MX" dirty="0">
                <a:hlinkClick r:id="rId2"/>
              </a:rPr>
              <a:t>https://</a:t>
            </a:r>
            <a:r>
              <a:rPr lang="es-MX" dirty="0" smtClean="0">
                <a:hlinkClick r:id="rId2"/>
              </a:rPr>
              <a:t>youtu.be/BvjYLQP91gw</a:t>
            </a:r>
            <a:endParaRPr lang="es-MX" dirty="0"/>
          </a:p>
          <a:p>
            <a:endParaRPr lang="es-MX" dirty="0"/>
          </a:p>
        </p:txBody>
      </p:sp>
    </p:spTree>
    <p:extLst>
      <p:ext uri="{BB962C8B-B14F-4D97-AF65-F5344CB8AC3E}">
        <p14:creationId xmlns:p14="http://schemas.microsoft.com/office/powerpoint/2010/main" val="411893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ACTIVIDAD</a:t>
            </a:r>
            <a:endParaRPr lang="es-MX" dirty="0"/>
          </a:p>
        </p:txBody>
      </p:sp>
      <p:sp>
        <p:nvSpPr>
          <p:cNvPr id="3" name="Marcador de contenido 2"/>
          <p:cNvSpPr>
            <a:spLocks noGrp="1"/>
          </p:cNvSpPr>
          <p:nvPr>
            <p:ph idx="1"/>
          </p:nvPr>
        </p:nvSpPr>
        <p:spPr/>
        <p:txBody>
          <a:bodyPr/>
          <a:lstStyle/>
          <a:p>
            <a:r>
              <a:rPr lang="es-MX" dirty="0" smtClean="0"/>
              <a:t>Realiza </a:t>
            </a:r>
            <a:r>
              <a:rPr lang="es-MX" dirty="0" smtClean="0"/>
              <a:t>infografía del saber pedagógico.</a:t>
            </a:r>
            <a:endParaRPr lang="es-MX" dirty="0"/>
          </a:p>
        </p:txBody>
      </p:sp>
    </p:spTree>
    <p:extLst>
      <p:ext uri="{BB962C8B-B14F-4D97-AF65-F5344CB8AC3E}">
        <p14:creationId xmlns:p14="http://schemas.microsoft.com/office/powerpoint/2010/main" val="1946193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3382850" y="306099"/>
            <a:ext cx="6096000" cy="707886"/>
          </a:xfrm>
          <a:prstGeom prst="rect">
            <a:avLst/>
          </a:prstGeom>
        </p:spPr>
        <p:txBody>
          <a:bodyPr>
            <a:spAutoFit/>
          </a:bodyPr>
          <a:lstStyle/>
          <a:p>
            <a:endParaRPr lang="es-MX" sz="2000" dirty="0" smtClean="0">
              <a:solidFill>
                <a:srgbClr val="FF0000"/>
              </a:solidFill>
              <a:latin typeface="Arial" panose="020B0604020202020204" pitchFamily="34" charset="0"/>
            </a:endParaRPr>
          </a:p>
          <a:p>
            <a:r>
              <a:rPr lang="es-MX" sz="2000" dirty="0" smtClean="0">
                <a:solidFill>
                  <a:srgbClr val="FF0000"/>
                </a:solidFill>
                <a:latin typeface="Arial" panose="020B0604020202020204" pitchFamily="34" charset="0"/>
              </a:rPr>
              <a:t> </a:t>
            </a:r>
            <a:r>
              <a:rPr lang="es-MX" dirty="0" smtClean="0">
                <a:solidFill>
                  <a:srgbClr val="FF0000"/>
                </a:solidFill>
                <a:latin typeface="Arial" panose="020B0604020202020204" pitchFamily="34" charset="0"/>
              </a:rPr>
              <a:t>SABER PEDAGÓGICO. 	</a:t>
            </a:r>
            <a:endParaRPr lang="es-MX" dirty="0">
              <a:solidFill>
                <a:srgbClr val="FF0000"/>
              </a:solidFill>
              <a:latin typeface="Arial" panose="020B0604020202020204" pitchFamily="34" charset="0"/>
            </a:endParaRPr>
          </a:p>
        </p:txBody>
      </p:sp>
      <p:sp>
        <p:nvSpPr>
          <p:cNvPr id="6" name="Rectángulo 5"/>
          <p:cNvSpPr/>
          <p:nvPr/>
        </p:nvSpPr>
        <p:spPr>
          <a:xfrm>
            <a:off x="837127" y="1791777"/>
            <a:ext cx="8216721" cy="2031325"/>
          </a:xfrm>
          <a:prstGeom prst="rect">
            <a:avLst/>
          </a:prstGeom>
        </p:spPr>
        <p:txBody>
          <a:bodyPr wrap="square">
            <a:spAutoFit/>
          </a:bodyPr>
          <a:lstStyle/>
          <a:p>
            <a:r>
              <a:rPr lang="es-MX" dirty="0">
                <a:solidFill>
                  <a:srgbClr val="505050"/>
                </a:solidFill>
                <a:latin typeface="NexusSansPro"/>
              </a:rPr>
              <a:t>El enseñar responde a la demanda de construcción del saber pedagógico expresado en la escritura de la práctica diaria del oficio, es el docente quien decide qué aporte de la didáctica, la psicología, la antropología, la sociología o cualquier otra disciplina es pertinente y relevante en el quehacer cotidiano. Para el docente la clase se ha convertido en una herramienta para fundar la relación pedagógica entre la teoría y la práctica, entre experiencia y reflexión, y donde la problemática de la escuela converge en su totalidad.</a:t>
            </a:r>
            <a:endParaRPr lang="es-MX" dirty="0"/>
          </a:p>
        </p:txBody>
      </p:sp>
    </p:spTree>
    <p:extLst>
      <p:ext uri="{BB962C8B-B14F-4D97-AF65-F5344CB8AC3E}">
        <p14:creationId xmlns:p14="http://schemas.microsoft.com/office/powerpoint/2010/main" val="13674200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965915" y="722624"/>
            <a:ext cx="9311425" cy="4524315"/>
          </a:xfrm>
          <a:prstGeom prst="rect">
            <a:avLst/>
          </a:prstGeom>
        </p:spPr>
        <p:txBody>
          <a:bodyPr wrap="square">
            <a:spAutoFit/>
          </a:bodyPr>
          <a:lstStyle/>
          <a:p>
            <a:r>
              <a:rPr lang="es-MX" dirty="0">
                <a:solidFill>
                  <a:srgbClr val="505050"/>
                </a:solidFill>
                <a:latin typeface="NexusSansPro"/>
              </a:rPr>
              <a:t>El saber pedagógico pasa del contenido a un marco social, de donde se generan preguntas, lenguajes. </a:t>
            </a:r>
            <a:endParaRPr lang="es-MX" dirty="0" smtClean="0">
              <a:solidFill>
                <a:srgbClr val="505050"/>
              </a:solidFill>
              <a:latin typeface="NexusSansPro"/>
            </a:endParaRPr>
          </a:p>
          <a:p>
            <a:endParaRPr lang="es-MX" dirty="0">
              <a:solidFill>
                <a:srgbClr val="505050"/>
              </a:solidFill>
              <a:latin typeface="NexusSansPro"/>
            </a:endParaRPr>
          </a:p>
          <a:p>
            <a:r>
              <a:rPr lang="es-MX" dirty="0" smtClean="0">
                <a:solidFill>
                  <a:srgbClr val="505050"/>
                </a:solidFill>
                <a:latin typeface="NexusSansPro"/>
              </a:rPr>
              <a:t>El </a:t>
            </a:r>
            <a:r>
              <a:rPr lang="es-MX" dirty="0">
                <a:solidFill>
                  <a:srgbClr val="505050"/>
                </a:solidFill>
                <a:latin typeface="NexusSansPro"/>
              </a:rPr>
              <a:t>saber, como un concepto amplio, diverso, que da cabida a diferentes ideas, conocimientos, relaciones desde ciencias básicas, avanzadas, sociales y culturales. </a:t>
            </a:r>
            <a:endParaRPr lang="es-MX" dirty="0" smtClean="0">
              <a:solidFill>
                <a:srgbClr val="505050"/>
              </a:solidFill>
              <a:latin typeface="NexusSansPro"/>
            </a:endParaRPr>
          </a:p>
          <a:p>
            <a:endParaRPr lang="es-MX" dirty="0">
              <a:solidFill>
                <a:srgbClr val="505050"/>
              </a:solidFill>
              <a:latin typeface="NexusSansPro"/>
            </a:endParaRPr>
          </a:p>
          <a:p>
            <a:r>
              <a:rPr lang="es-MX" dirty="0" smtClean="0">
                <a:solidFill>
                  <a:srgbClr val="505050"/>
                </a:solidFill>
                <a:latin typeface="NexusSansPro"/>
              </a:rPr>
              <a:t>El </a:t>
            </a:r>
            <a:r>
              <a:rPr lang="es-MX" dirty="0">
                <a:solidFill>
                  <a:srgbClr val="505050"/>
                </a:solidFill>
                <a:latin typeface="NexusSansPro"/>
              </a:rPr>
              <a:t>saber mencionado para la autora </a:t>
            </a:r>
            <a:r>
              <a:rPr lang="es-MX" dirty="0" err="1">
                <a:solidFill>
                  <a:srgbClr val="505050"/>
                </a:solidFill>
                <a:latin typeface="NexusSansPro"/>
              </a:rPr>
              <a:t>Tezanos</a:t>
            </a:r>
            <a:r>
              <a:rPr lang="es-MX" dirty="0">
                <a:solidFill>
                  <a:srgbClr val="505050"/>
                </a:solidFill>
                <a:latin typeface="NexusSansPro"/>
              </a:rPr>
              <a:t>: </a:t>
            </a:r>
            <a:endParaRPr lang="es-MX" dirty="0" smtClean="0">
              <a:solidFill>
                <a:srgbClr val="505050"/>
              </a:solidFill>
              <a:latin typeface="NexusSansPro"/>
            </a:endParaRPr>
          </a:p>
          <a:p>
            <a:endParaRPr lang="es-MX" dirty="0">
              <a:solidFill>
                <a:srgbClr val="505050"/>
              </a:solidFill>
              <a:latin typeface="NexusSansPro"/>
            </a:endParaRPr>
          </a:p>
          <a:p>
            <a:r>
              <a:rPr lang="es-MX" dirty="0" smtClean="0">
                <a:solidFill>
                  <a:srgbClr val="505050"/>
                </a:solidFill>
                <a:latin typeface="NexusSansPro"/>
              </a:rPr>
              <a:t>El </a:t>
            </a:r>
            <a:r>
              <a:rPr lang="es-MX" dirty="0">
                <a:solidFill>
                  <a:srgbClr val="505050"/>
                </a:solidFill>
                <a:latin typeface="NexusSansPro"/>
              </a:rPr>
              <a:t>saber surge de una tripe relación cuyos vértices esenciales son: práctica, reflexión, tradición del oficio. </a:t>
            </a:r>
            <a:endParaRPr lang="es-MX" dirty="0" smtClean="0">
              <a:solidFill>
                <a:srgbClr val="505050"/>
              </a:solidFill>
              <a:latin typeface="NexusSansPro"/>
            </a:endParaRPr>
          </a:p>
          <a:p>
            <a:endParaRPr lang="es-MX" dirty="0">
              <a:solidFill>
                <a:srgbClr val="505050"/>
              </a:solidFill>
              <a:latin typeface="NexusSansPro"/>
            </a:endParaRPr>
          </a:p>
          <a:p>
            <a:endParaRPr lang="es-MX" dirty="0" smtClean="0">
              <a:solidFill>
                <a:srgbClr val="505050"/>
              </a:solidFill>
              <a:latin typeface="NexusSansPro"/>
            </a:endParaRPr>
          </a:p>
          <a:p>
            <a:r>
              <a:rPr lang="es-MX" dirty="0" smtClean="0">
                <a:solidFill>
                  <a:srgbClr val="505050"/>
                </a:solidFill>
                <a:latin typeface="NexusSansPro"/>
              </a:rPr>
              <a:t>Donde </a:t>
            </a:r>
            <a:r>
              <a:rPr lang="es-MX" dirty="0">
                <a:solidFill>
                  <a:srgbClr val="505050"/>
                </a:solidFill>
                <a:latin typeface="NexusSansPro"/>
              </a:rPr>
              <a:t>la práctica se constituye en la cotidianidad, la reflexión en el proceso, casi natural sobre dicha cotidianidad que permite el vínculo critico de los diversos fragmentos de las estructuras disciplinarias que convergen en el oficio, y por último, con la tradición de este donde se hace presente el saber acumulado por la profesión</a:t>
            </a:r>
            <a:endParaRPr lang="es-MX" dirty="0"/>
          </a:p>
        </p:txBody>
      </p:sp>
    </p:spTree>
    <p:extLst>
      <p:ext uri="{BB962C8B-B14F-4D97-AF65-F5344CB8AC3E}">
        <p14:creationId xmlns:p14="http://schemas.microsoft.com/office/powerpoint/2010/main" val="25549770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79043" y="1442435"/>
            <a:ext cx="11912957" cy="3139321"/>
          </a:xfrm>
          <a:prstGeom prst="rect">
            <a:avLst/>
          </a:prstGeom>
        </p:spPr>
        <p:txBody>
          <a:bodyPr wrap="square">
            <a:spAutoFit/>
          </a:bodyPr>
          <a:lstStyle/>
          <a:p>
            <a:pPr algn="just"/>
            <a:r>
              <a:rPr lang="es-MX" dirty="0">
                <a:solidFill>
                  <a:srgbClr val="505050"/>
                </a:solidFill>
                <a:latin typeface="NexusSansPro"/>
              </a:rPr>
              <a:t>El saber pedagógico contempla múltiples campos, no solo los contenidos enmarcados en un contexto social, de donde se generan preguntas, lenguajes, en un concepto amplio, diverso que da cabida a diferentes ideas, conocimientos, relaciones, básicas, avanzadas, sociales y culturales</a:t>
            </a:r>
            <a:r>
              <a:rPr lang="es-MX" dirty="0" smtClean="0">
                <a:solidFill>
                  <a:srgbClr val="505050"/>
                </a:solidFill>
                <a:latin typeface="NexusSansPro"/>
              </a:rPr>
              <a:t>.</a:t>
            </a:r>
          </a:p>
          <a:p>
            <a:pPr algn="just"/>
            <a:endParaRPr lang="es-MX" dirty="0">
              <a:solidFill>
                <a:srgbClr val="505050"/>
              </a:solidFill>
              <a:latin typeface="NexusSansPro"/>
            </a:endParaRPr>
          </a:p>
          <a:p>
            <a:pPr algn="just"/>
            <a:endParaRPr lang="es-MX" dirty="0" smtClean="0">
              <a:solidFill>
                <a:srgbClr val="505050"/>
              </a:solidFill>
              <a:latin typeface="NexusSansPro"/>
            </a:endParaRPr>
          </a:p>
          <a:p>
            <a:pPr algn="just"/>
            <a:endParaRPr lang="es-MX" dirty="0">
              <a:solidFill>
                <a:srgbClr val="505050"/>
              </a:solidFill>
              <a:latin typeface="NexusSansPro"/>
            </a:endParaRPr>
          </a:p>
          <a:p>
            <a:pPr algn="just"/>
            <a:endParaRPr lang="es-MX" dirty="0">
              <a:solidFill>
                <a:srgbClr val="505050"/>
              </a:solidFill>
              <a:latin typeface="NexusSansPro"/>
            </a:endParaRPr>
          </a:p>
          <a:p>
            <a:pPr algn="just"/>
            <a:r>
              <a:rPr lang="es-MX" dirty="0">
                <a:solidFill>
                  <a:srgbClr val="505050"/>
                </a:solidFill>
                <a:latin typeface="NexusSansPro"/>
              </a:rPr>
              <a:t>El saber pedagógico son los conocimientos, construidos de manera formal e informal por los docentes (valores, ideologías, actitudes, prácticas), es decir, creaciones del docente, en un contexto histórico cultural, que son producto de las interacciones personales e institucionales, que evolucionan, se reestructuran, se reconocen y permanecen en la vida docente</a:t>
            </a:r>
            <a:endParaRPr lang="es-MX" b="0" i="0" dirty="0">
              <a:solidFill>
                <a:srgbClr val="505050"/>
              </a:solidFill>
              <a:effectLst/>
              <a:latin typeface="NexusSansPro"/>
            </a:endParaRPr>
          </a:p>
        </p:txBody>
      </p:sp>
    </p:spTree>
    <p:extLst>
      <p:ext uri="{BB962C8B-B14F-4D97-AF65-F5344CB8AC3E}">
        <p14:creationId xmlns:p14="http://schemas.microsoft.com/office/powerpoint/2010/main" val="36816437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28033" y="889844"/>
            <a:ext cx="11024315" cy="4524315"/>
          </a:xfrm>
          <a:prstGeom prst="rect">
            <a:avLst/>
          </a:prstGeom>
        </p:spPr>
        <p:txBody>
          <a:bodyPr wrap="square">
            <a:spAutoFit/>
          </a:bodyPr>
          <a:lstStyle/>
          <a:p>
            <a:pPr algn="just"/>
            <a:r>
              <a:rPr lang="es-MX" dirty="0">
                <a:solidFill>
                  <a:srgbClr val="505050"/>
                </a:solidFill>
                <a:latin typeface="NexusSansPro"/>
              </a:rPr>
              <a:t>El saber acompaña y configura la enseñanza en la medida en que se desarrolla en escenarios socioculturales, donde los docentes constituyen subjetividades. Para ello, se requiere la reflexión crítica sobre el quehacer docente y la praxis, apropiándose de su propia acción y construyendo a partir del ejercicio reflexivo y transformativo permanente</a:t>
            </a:r>
            <a:r>
              <a:rPr lang="es-MX" dirty="0" smtClean="0">
                <a:solidFill>
                  <a:srgbClr val="505050"/>
                </a:solidFill>
                <a:latin typeface="NexusSansPro"/>
              </a:rPr>
              <a:t>.</a:t>
            </a:r>
          </a:p>
          <a:p>
            <a:pPr algn="just"/>
            <a:endParaRPr lang="es-MX" dirty="0">
              <a:solidFill>
                <a:srgbClr val="505050"/>
              </a:solidFill>
              <a:latin typeface="NexusSansPro"/>
            </a:endParaRPr>
          </a:p>
          <a:p>
            <a:pPr algn="just"/>
            <a:endParaRPr lang="es-MX" dirty="0" smtClean="0">
              <a:solidFill>
                <a:srgbClr val="505050"/>
              </a:solidFill>
              <a:latin typeface="NexusSansPro"/>
            </a:endParaRPr>
          </a:p>
          <a:p>
            <a:pPr algn="just"/>
            <a:endParaRPr lang="es-MX" dirty="0">
              <a:solidFill>
                <a:srgbClr val="505050"/>
              </a:solidFill>
              <a:latin typeface="NexusSansPro"/>
            </a:endParaRPr>
          </a:p>
          <a:p>
            <a:pPr algn="just"/>
            <a:endParaRPr lang="es-MX" dirty="0" smtClean="0">
              <a:solidFill>
                <a:srgbClr val="505050"/>
              </a:solidFill>
              <a:latin typeface="NexusSansPro"/>
            </a:endParaRPr>
          </a:p>
          <a:p>
            <a:pPr algn="just"/>
            <a:endParaRPr lang="es-MX" dirty="0">
              <a:solidFill>
                <a:srgbClr val="505050"/>
              </a:solidFill>
              <a:latin typeface="NexusSansPro"/>
            </a:endParaRPr>
          </a:p>
          <a:p>
            <a:pPr algn="just"/>
            <a:r>
              <a:rPr lang="es-MX" dirty="0">
                <a:solidFill>
                  <a:srgbClr val="505050"/>
                </a:solidFill>
                <a:latin typeface="NexusSansPro"/>
              </a:rPr>
              <a:t>El saber pedagógico fundamentado en la investigación permite evaluar los conceptos de la cotidianidad y de esta forma estructura contenidos que se deben tener en cuenta para la enseñanza de las diferentes disciplinas. Se hará necesario que el docente potencialice en el aprendizaje de sus estudiantes un pensamiento interpretativo, reflexivo y analítico que articule las operaciones mentales, el desarrollo cognitivo, teniendo en cuenta la integralidad del estudiantes.</a:t>
            </a:r>
          </a:p>
          <a:p>
            <a:r>
              <a:rPr lang="es-MX" dirty="0"/>
              <a:t/>
            </a:r>
            <a:br>
              <a:rPr lang="es-MX" dirty="0"/>
            </a:br>
            <a:endParaRPr lang="es-MX" dirty="0"/>
          </a:p>
        </p:txBody>
      </p:sp>
    </p:spTree>
    <p:extLst>
      <p:ext uri="{BB962C8B-B14F-4D97-AF65-F5344CB8AC3E}">
        <p14:creationId xmlns:p14="http://schemas.microsoft.com/office/powerpoint/2010/main" val="7898830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28033" y="1305342"/>
            <a:ext cx="10753859" cy="3139321"/>
          </a:xfrm>
          <a:prstGeom prst="rect">
            <a:avLst/>
          </a:prstGeom>
        </p:spPr>
        <p:txBody>
          <a:bodyPr wrap="square">
            <a:spAutoFit/>
          </a:bodyPr>
          <a:lstStyle/>
          <a:p>
            <a:pPr algn="just"/>
            <a:r>
              <a:rPr lang="es-MX" dirty="0">
                <a:solidFill>
                  <a:srgbClr val="505050"/>
                </a:solidFill>
                <a:latin typeface="NexusSansPro"/>
              </a:rPr>
              <a:t>Es necesario tener en cuenta el contexto social, cultural y otras dimensiones más que pueden influir en el proceso de aprendizaje, en las posturas de los docentes, de los estudiantes y de la comunidad: «La educación deberá enlazar, en la reflexión pedagógica, la dimensión sociocultural de la región, para que logre integrar la escuela, la sociedad y la cultura, y se aumenten las capacidades de participación y organización social de las comunidades y grupos vulnerables, en </a:t>
            </a:r>
            <a:r>
              <a:rPr lang="es-MX" dirty="0" smtClean="0">
                <a:solidFill>
                  <a:srgbClr val="505050"/>
                </a:solidFill>
                <a:latin typeface="NexusSansPro"/>
              </a:rPr>
              <a:t>proceso </a:t>
            </a:r>
            <a:r>
              <a:rPr lang="es-MX" dirty="0">
                <a:solidFill>
                  <a:srgbClr val="505050"/>
                </a:solidFill>
                <a:latin typeface="NexusSansPro"/>
              </a:rPr>
              <a:t>de autogestión </a:t>
            </a:r>
            <a:r>
              <a:rPr lang="es-MX" dirty="0" smtClean="0">
                <a:solidFill>
                  <a:srgbClr val="505050"/>
                </a:solidFill>
                <a:latin typeface="NexusSansPro"/>
              </a:rPr>
              <a:t>del </a:t>
            </a:r>
            <a:r>
              <a:rPr lang="es-MX" dirty="0">
                <a:solidFill>
                  <a:srgbClr val="505050"/>
                </a:solidFill>
                <a:latin typeface="NexusSansPro"/>
              </a:rPr>
              <a:t>desarrollo humano y </a:t>
            </a:r>
            <a:r>
              <a:rPr lang="es-MX" dirty="0" smtClean="0">
                <a:solidFill>
                  <a:srgbClr val="505050"/>
                </a:solidFill>
                <a:latin typeface="NexusSansPro"/>
              </a:rPr>
              <a:t>social.</a:t>
            </a:r>
          </a:p>
          <a:p>
            <a:pPr algn="just"/>
            <a:endParaRPr lang="es-MX" dirty="0">
              <a:solidFill>
                <a:srgbClr val="505050"/>
              </a:solidFill>
              <a:latin typeface="NexusSansPro"/>
            </a:endParaRPr>
          </a:p>
          <a:p>
            <a:pPr algn="just"/>
            <a:endParaRPr lang="es-MX" dirty="0">
              <a:solidFill>
                <a:srgbClr val="505050"/>
              </a:solidFill>
              <a:latin typeface="NexusSansPro"/>
            </a:endParaRPr>
          </a:p>
          <a:p>
            <a:pPr algn="just"/>
            <a:r>
              <a:rPr lang="es-MX" dirty="0">
                <a:solidFill>
                  <a:srgbClr val="505050"/>
                </a:solidFill>
                <a:latin typeface="NexusSansPro"/>
              </a:rPr>
              <a:t>En el saber pedagógico intervienen varios actores, en evolución, con posturas reflexivas. La investigación se sitúa como pilar para el desarrollo del docente, de los estudiantes y, de esta manera, de la sociedad.</a:t>
            </a:r>
            <a:endParaRPr lang="es-MX" b="0" i="0" dirty="0">
              <a:solidFill>
                <a:srgbClr val="505050"/>
              </a:solidFill>
              <a:effectLst/>
              <a:latin typeface="NexusSansPro"/>
            </a:endParaRPr>
          </a:p>
        </p:txBody>
      </p:sp>
    </p:spTree>
    <p:extLst>
      <p:ext uri="{BB962C8B-B14F-4D97-AF65-F5344CB8AC3E}">
        <p14:creationId xmlns:p14="http://schemas.microsoft.com/office/powerpoint/2010/main" val="3575442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93183" y="1166843"/>
            <a:ext cx="11681138" cy="4247317"/>
          </a:xfrm>
          <a:prstGeom prst="rect">
            <a:avLst/>
          </a:prstGeom>
        </p:spPr>
        <p:txBody>
          <a:bodyPr wrap="square">
            <a:spAutoFit/>
          </a:bodyPr>
          <a:lstStyle/>
          <a:p>
            <a:pPr algn="just"/>
            <a:r>
              <a:rPr lang="es-MX" b="1" dirty="0">
                <a:solidFill>
                  <a:srgbClr val="323232"/>
                </a:solidFill>
                <a:latin typeface="NexusSansPro"/>
              </a:rPr>
              <a:t>Práctica pedagógica, elemento transformador del saber </a:t>
            </a:r>
            <a:r>
              <a:rPr lang="es-MX" b="1" dirty="0" smtClean="0">
                <a:solidFill>
                  <a:srgbClr val="323232"/>
                </a:solidFill>
                <a:latin typeface="NexusSansPro"/>
              </a:rPr>
              <a:t>pedagógico </a:t>
            </a:r>
          </a:p>
          <a:p>
            <a:pPr algn="just"/>
            <a:endParaRPr lang="es-MX" b="1" dirty="0">
              <a:solidFill>
                <a:srgbClr val="323232"/>
              </a:solidFill>
              <a:latin typeface="NexusSansPro"/>
            </a:endParaRPr>
          </a:p>
          <a:p>
            <a:pPr algn="just"/>
            <a:endParaRPr lang="es-MX" b="1" dirty="0" smtClean="0">
              <a:solidFill>
                <a:srgbClr val="323232"/>
              </a:solidFill>
              <a:latin typeface="NexusSansPro"/>
            </a:endParaRPr>
          </a:p>
          <a:p>
            <a:pPr algn="just"/>
            <a:endParaRPr lang="es-MX" b="1" dirty="0">
              <a:solidFill>
                <a:srgbClr val="323232"/>
              </a:solidFill>
              <a:latin typeface="NexusSansPro"/>
            </a:endParaRPr>
          </a:p>
          <a:p>
            <a:pPr algn="just"/>
            <a:r>
              <a:rPr lang="es-MX" dirty="0" smtClean="0">
                <a:solidFill>
                  <a:srgbClr val="505050"/>
                </a:solidFill>
                <a:latin typeface="NexusSansPro"/>
              </a:rPr>
              <a:t>En </a:t>
            </a:r>
            <a:r>
              <a:rPr lang="es-MX" dirty="0">
                <a:solidFill>
                  <a:srgbClr val="505050"/>
                </a:solidFill>
                <a:latin typeface="NexusSansPro"/>
              </a:rPr>
              <a:t>el enfoque de lo práctico, como la materialización de los saberes, los 2 conceptos son alimentadores entre sí, el saber alimenta lo práctico y lo práctico depende del saber, construido desde la episteme y configurado como saber social, ideológico, colectivo pero a la vez empírico. </a:t>
            </a:r>
            <a:endParaRPr lang="es-MX" dirty="0" smtClean="0">
              <a:solidFill>
                <a:srgbClr val="505050"/>
              </a:solidFill>
              <a:latin typeface="NexusSansPro"/>
            </a:endParaRPr>
          </a:p>
          <a:p>
            <a:pPr algn="just"/>
            <a:endParaRPr lang="es-MX" dirty="0">
              <a:solidFill>
                <a:srgbClr val="505050"/>
              </a:solidFill>
              <a:latin typeface="NexusSansPro"/>
            </a:endParaRPr>
          </a:p>
          <a:p>
            <a:pPr algn="just"/>
            <a:r>
              <a:rPr lang="es-MX" dirty="0" smtClean="0">
                <a:solidFill>
                  <a:srgbClr val="505050"/>
                </a:solidFill>
                <a:latin typeface="NexusSansPro"/>
              </a:rPr>
              <a:t>La </a:t>
            </a:r>
            <a:r>
              <a:rPr lang="es-MX" dirty="0">
                <a:solidFill>
                  <a:srgbClr val="505050"/>
                </a:solidFill>
                <a:latin typeface="NexusSansPro"/>
              </a:rPr>
              <a:t>noción de práctica </a:t>
            </a:r>
            <a:r>
              <a:rPr lang="es-MX" dirty="0" smtClean="0">
                <a:solidFill>
                  <a:srgbClr val="505050"/>
                </a:solidFill>
                <a:latin typeface="NexusSansPro"/>
              </a:rPr>
              <a:t>designa:</a:t>
            </a:r>
          </a:p>
          <a:p>
            <a:pPr algn="just"/>
            <a:r>
              <a:rPr lang="es-MX" dirty="0" smtClean="0">
                <a:solidFill>
                  <a:srgbClr val="505050"/>
                </a:solidFill>
                <a:latin typeface="NexusSansPro"/>
              </a:rPr>
              <a:t>un </a:t>
            </a:r>
            <a:r>
              <a:rPr lang="es-MX" dirty="0">
                <a:solidFill>
                  <a:srgbClr val="505050"/>
                </a:solidFill>
                <a:latin typeface="NexusSansPro"/>
              </a:rPr>
              <a:t>conjunto de reglas, históricas, siempre determinadas en el tiempo y espacio que han definido una época dada, y para un área social económica, geográfica o </a:t>
            </a:r>
            <a:r>
              <a:rPr lang="es-MX" dirty="0" smtClean="0">
                <a:solidFill>
                  <a:srgbClr val="505050"/>
                </a:solidFill>
                <a:latin typeface="NexusSansPro"/>
              </a:rPr>
              <a:t>lingüística. </a:t>
            </a:r>
          </a:p>
          <a:p>
            <a:pPr algn="just"/>
            <a:endParaRPr lang="es-MX" dirty="0">
              <a:solidFill>
                <a:srgbClr val="505050"/>
              </a:solidFill>
              <a:latin typeface="NexusSansPro"/>
            </a:endParaRPr>
          </a:p>
          <a:p>
            <a:pPr algn="just"/>
            <a:r>
              <a:rPr lang="es-MX" dirty="0" smtClean="0">
                <a:solidFill>
                  <a:srgbClr val="505050"/>
                </a:solidFill>
                <a:latin typeface="NexusSansPro"/>
              </a:rPr>
              <a:t>La </a:t>
            </a:r>
            <a:r>
              <a:rPr lang="es-MX" dirty="0">
                <a:solidFill>
                  <a:srgbClr val="505050"/>
                </a:solidFill>
                <a:latin typeface="NexusSansPro"/>
              </a:rPr>
              <a:t>práctica es la materialidad de un discurso; en el desarrollo de la cotidianidad docente: «la actividad diaria que desarrollamos en las aulas, laboratorios u otros espacios, orientada por un currículo y que tiene como propósito la formación de nuestros </a:t>
            </a:r>
            <a:r>
              <a:rPr lang="es-MX" dirty="0" smtClean="0">
                <a:solidFill>
                  <a:srgbClr val="505050"/>
                </a:solidFill>
                <a:latin typeface="NexusSansPro"/>
              </a:rPr>
              <a:t>alumnos.</a:t>
            </a:r>
            <a:endParaRPr lang="es-MX" b="0" i="0" dirty="0">
              <a:solidFill>
                <a:srgbClr val="505050"/>
              </a:solidFill>
              <a:effectLst/>
              <a:latin typeface="NexusSansPro"/>
            </a:endParaRPr>
          </a:p>
        </p:txBody>
      </p:sp>
    </p:spTree>
    <p:extLst>
      <p:ext uri="{BB962C8B-B14F-4D97-AF65-F5344CB8AC3E}">
        <p14:creationId xmlns:p14="http://schemas.microsoft.com/office/powerpoint/2010/main" val="36310018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92429" y="333090"/>
            <a:ext cx="10032642" cy="5355312"/>
          </a:xfrm>
          <a:prstGeom prst="rect">
            <a:avLst/>
          </a:prstGeom>
        </p:spPr>
        <p:txBody>
          <a:bodyPr wrap="square">
            <a:spAutoFit/>
          </a:bodyPr>
          <a:lstStyle/>
          <a:p>
            <a:pPr algn="just"/>
            <a:r>
              <a:rPr lang="es-MX" b="1" dirty="0">
                <a:latin typeface="NexusSansPro"/>
              </a:rPr>
              <a:t>Configuración del rol del docente. Un actor clave en el saber </a:t>
            </a:r>
            <a:r>
              <a:rPr lang="es-MX" b="1" dirty="0" smtClean="0">
                <a:latin typeface="NexusSansPro"/>
              </a:rPr>
              <a:t>pedagógico</a:t>
            </a:r>
          </a:p>
          <a:p>
            <a:pPr algn="just"/>
            <a:endParaRPr lang="es-MX" b="1" dirty="0">
              <a:latin typeface="NexusSansPro"/>
            </a:endParaRPr>
          </a:p>
          <a:p>
            <a:pPr algn="just"/>
            <a:endParaRPr lang="es-MX" b="1" dirty="0" smtClean="0">
              <a:latin typeface="NexusSansPro"/>
            </a:endParaRPr>
          </a:p>
          <a:p>
            <a:pPr algn="just"/>
            <a:r>
              <a:rPr lang="es-MX" dirty="0" smtClean="0">
                <a:latin typeface="NexusSansPro"/>
              </a:rPr>
              <a:t>El </a:t>
            </a:r>
            <a:r>
              <a:rPr lang="es-MX" dirty="0">
                <a:latin typeface="NexusSansPro"/>
              </a:rPr>
              <a:t>acto de enseñar se considera como un aspecto inherente al docente, quien es reconocido como un actor fundamental y responsable de contribuir con el desarrollo de competencias cognitivas y sociales, ejecutor de contenidos y currículos, sin una visión crítica. Sin embargo en el siglo </a:t>
            </a:r>
            <a:r>
              <a:rPr lang="es-MX" cap="small" dirty="0">
                <a:latin typeface="inherit"/>
              </a:rPr>
              <a:t>xxi</a:t>
            </a:r>
            <a:r>
              <a:rPr lang="es-MX" dirty="0">
                <a:latin typeface="NexusSansPro"/>
              </a:rPr>
              <a:t> esta actividad docente toma aspectos que configuran el papel en la educación y en la sociedad, no solo como un personaje pasivo, sino como un sujeto transformador, reflexivo, investigador y capaz de autoevaluarse. </a:t>
            </a:r>
            <a:endParaRPr lang="es-MX" dirty="0" smtClean="0">
              <a:latin typeface="NexusSansPro"/>
            </a:endParaRPr>
          </a:p>
          <a:p>
            <a:pPr algn="just"/>
            <a:endParaRPr lang="es-MX" dirty="0">
              <a:latin typeface="NexusSansPro"/>
            </a:endParaRPr>
          </a:p>
          <a:p>
            <a:pPr algn="just"/>
            <a:endParaRPr lang="es-MX" dirty="0" smtClean="0">
              <a:latin typeface="NexusSansPro"/>
            </a:endParaRPr>
          </a:p>
          <a:p>
            <a:pPr algn="just"/>
            <a:r>
              <a:rPr lang="es-MX" dirty="0" smtClean="0">
                <a:latin typeface="NexusSansPro"/>
              </a:rPr>
              <a:t>Capacitado </a:t>
            </a:r>
            <a:r>
              <a:rPr lang="es-MX" dirty="0">
                <a:latin typeface="NexusSansPro"/>
              </a:rPr>
              <a:t>para transformar un modelo tradicional de repetición en un autor y creador de conocimiento basado en la reflexión</a:t>
            </a:r>
            <a:r>
              <a:rPr lang="es-MX" dirty="0" smtClean="0">
                <a:latin typeface="NexusSansPro"/>
              </a:rPr>
              <a:t>.</a:t>
            </a:r>
          </a:p>
          <a:p>
            <a:pPr algn="just"/>
            <a:endParaRPr lang="es-MX" b="0" i="0" dirty="0">
              <a:effectLst/>
              <a:latin typeface="NexusSansPro"/>
            </a:endParaRPr>
          </a:p>
          <a:p>
            <a:pPr algn="just"/>
            <a:r>
              <a:rPr lang="es-MX" dirty="0">
                <a:latin typeface="NexusSansPro"/>
              </a:rPr>
              <a:t>La reflexión como actividad mental-psicológica del ser humano está vinculada por una parte a la generación de hipótesis, a la posibilidad de establecer relaciones tanto causales como dialécticas, entre hechos reales y </a:t>
            </a:r>
            <a:r>
              <a:rPr lang="es-MX" dirty="0" err="1">
                <a:latin typeface="NexusSansPro"/>
              </a:rPr>
              <a:t>discursividades</a:t>
            </a:r>
            <a:r>
              <a:rPr lang="es-MX" dirty="0">
                <a:latin typeface="NexusSansPro"/>
              </a:rPr>
              <a:t> teóricas; se produce cuando se articulan las operaciones mentales de la representación, análisis, síntesis, relación, proposición e interpretación</a:t>
            </a:r>
            <a:endParaRPr lang="es-MX" b="0" i="0" dirty="0">
              <a:effectLst/>
              <a:latin typeface="NexusSansPro"/>
            </a:endParaRPr>
          </a:p>
        </p:txBody>
      </p:sp>
    </p:spTree>
    <p:extLst>
      <p:ext uri="{BB962C8B-B14F-4D97-AF65-F5344CB8AC3E}">
        <p14:creationId xmlns:p14="http://schemas.microsoft.com/office/powerpoint/2010/main" val="5269266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14647" y="323586"/>
            <a:ext cx="11363459" cy="2031325"/>
          </a:xfrm>
          <a:prstGeom prst="rect">
            <a:avLst/>
          </a:prstGeom>
        </p:spPr>
        <p:txBody>
          <a:bodyPr wrap="square">
            <a:spAutoFit/>
          </a:bodyPr>
          <a:lstStyle/>
          <a:p>
            <a:r>
              <a:rPr lang="es-MX" dirty="0">
                <a:solidFill>
                  <a:srgbClr val="505050"/>
                </a:solidFill>
                <a:latin typeface="NexusSansPro"/>
              </a:rPr>
              <a:t>Pasa de ser una mirada unidireccional a un constante intercambio, investigación, experimentación y formación. Otro aspecto a contemplar es la «autoevaluación», cada docente debe hacer una mirada continua de validación de sus procesos, del impacto de su práctica diaria: </a:t>
            </a:r>
            <a:endParaRPr lang="es-MX" dirty="0" smtClean="0">
              <a:solidFill>
                <a:srgbClr val="505050"/>
              </a:solidFill>
              <a:latin typeface="NexusSansPro"/>
            </a:endParaRPr>
          </a:p>
          <a:p>
            <a:endParaRPr lang="es-MX" dirty="0">
              <a:solidFill>
                <a:srgbClr val="505050"/>
              </a:solidFill>
              <a:latin typeface="NexusSansPro"/>
            </a:endParaRPr>
          </a:p>
          <a:p>
            <a:r>
              <a:rPr lang="es-MX" dirty="0" smtClean="0">
                <a:solidFill>
                  <a:srgbClr val="505050"/>
                </a:solidFill>
                <a:latin typeface="NexusSansPro"/>
              </a:rPr>
              <a:t>La </a:t>
            </a:r>
            <a:r>
              <a:rPr lang="es-MX" dirty="0">
                <a:solidFill>
                  <a:srgbClr val="505050"/>
                </a:solidFill>
                <a:latin typeface="NexusSansPro"/>
              </a:rPr>
              <a:t>función del docente es la autoevaluación de la práctica personal, se construye desde el trabajo pedagógico cotidiano del docente, es más subjetivo y ajustado a su quehacer, construido mediante la reflexión acerca de cada práctica y acción</a:t>
            </a:r>
            <a:endParaRPr lang="es-MX" dirty="0"/>
          </a:p>
        </p:txBody>
      </p:sp>
      <p:sp>
        <p:nvSpPr>
          <p:cNvPr id="3" name="Rectángulo 2"/>
          <p:cNvSpPr/>
          <p:nvPr/>
        </p:nvSpPr>
        <p:spPr>
          <a:xfrm>
            <a:off x="1442435" y="3304942"/>
            <a:ext cx="10354612" cy="2308324"/>
          </a:xfrm>
          <a:prstGeom prst="rect">
            <a:avLst/>
          </a:prstGeom>
        </p:spPr>
        <p:txBody>
          <a:bodyPr wrap="square">
            <a:spAutoFit/>
          </a:bodyPr>
          <a:lstStyle/>
          <a:p>
            <a:r>
              <a:rPr lang="es-MX" dirty="0">
                <a:solidFill>
                  <a:srgbClr val="505050"/>
                </a:solidFill>
                <a:latin typeface="NexusSansPro"/>
              </a:rPr>
              <a:t>El papel del docente como investigador y más que una acción, una actitud propia del desarrollo, donde se tiene una mirada práctica y real, menos tácita, apto para transformar, construir y generar conocimiento, además de ser un motivador propio y para su entorno: </a:t>
            </a:r>
            <a:endParaRPr lang="es-MX" dirty="0" smtClean="0">
              <a:solidFill>
                <a:srgbClr val="505050"/>
              </a:solidFill>
              <a:latin typeface="NexusSansPro"/>
            </a:endParaRPr>
          </a:p>
          <a:p>
            <a:endParaRPr lang="es-MX" dirty="0">
              <a:solidFill>
                <a:srgbClr val="505050"/>
              </a:solidFill>
              <a:latin typeface="NexusSansPro"/>
            </a:endParaRPr>
          </a:p>
          <a:p>
            <a:r>
              <a:rPr lang="es-MX" dirty="0" smtClean="0">
                <a:solidFill>
                  <a:srgbClr val="505050"/>
                </a:solidFill>
                <a:latin typeface="NexusSansPro"/>
              </a:rPr>
              <a:t>Docente </a:t>
            </a:r>
            <a:r>
              <a:rPr lang="es-MX" dirty="0">
                <a:solidFill>
                  <a:srgbClr val="505050"/>
                </a:solidFill>
                <a:latin typeface="NexusSansPro"/>
              </a:rPr>
              <a:t>investigador; más real que ideal, pero, no obstante, a pesar de las formalidades declarativas se mantiene una concepción, heredada de la tradición, de formar solo para enseñar porque se supone que la investigación está reservada a los expertos o son otros profesionales quienes deben investigar los problemas de la educación, lo cual no es verdad</a:t>
            </a:r>
            <a:endParaRPr lang="es-MX" dirty="0"/>
          </a:p>
        </p:txBody>
      </p:sp>
    </p:spTree>
    <p:extLst>
      <p:ext uri="{BB962C8B-B14F-4D97-AF65-F5344CB8AC3E}">
        <p14:creationId xmlns:p14="http://schemas.microsoft.com/office/powerpoint/2010/main" val="223048668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1419</TotalTime>
  <Words>1035</Words>
  <Application>Microsoft Office PowerPoint</Application>
  <PresentationFormat>Panorámica</PresentationFormat>
  <Paragraphs>62</Paragraphs>
  <Slides>11</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11</vt:i4>
      </vt:variant>
    </vt:vector>
  </HeadingPairs>
  <TitlesOfParts>
    <vt:vector size="19" baseType="lpstr">
      <vt:lpstr>Algerian</vt:lpstr>
      <vt:lpstr>Arial</vt:lpstr>
      <vt:lpstr>Baskerville Old Face</vt:lpstr>
      <vt:lpstr>Calibri</vt:lpstr>
      <vt:lpstr>Calibri Light</vt:lpstr>
      <vt:lpstr>inherit</vt:lpstr>
      <vt:lpstr>NexusSansPro</vt:lpstr>
      <vt:lpstr>Tema de Office</vt:lpstr>
      <vt:lpstr>TEORÍA PEDAGÓGICA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ACTIVIDAD</vt:lpstr>
    </vt:vector>
  </TitlesOfParts>
  <Company>Vermaris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lizbeth quezada</dc:creator>
  <cp:lastModifiedBy>Yaris</cp:lastModifiedBy>
  <cp:revision>202</cp:revision>
  <dcterms:created xsi:type="dcterms:W3CDTF">2020-05-14T14:52:52Z</dcterms:created>
  <dcterms:modified xsi:type="dcterms:W3CDTF">2022-10-21T21:32:31Z</dcterms:modified>
</cp:coreProperties>
</file>