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76" r:id="rId4"/>
    <p:sldId id="277" r:id="rId5"/>
    <p:sldId id="278" r:id="rId6"/>
    <p:sldId id="279" r:id="rId7"/>
    <p:sldId id="280" r:id="rId8"/>
    <p:sldId id="281" r:id="rId9"/>
    <p:sldId id="282" r:id="rId10"/>
    <p:sldId id="275" r:id="rId1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6600CC"/>
    <a:srgbClr val="66FFFF"/>
    <a:srgbClr val="0000CC"/>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41" autoAdjust="0"/>
    <p:restoredTop sz="94660"/>
  </p:normalViewPr>
  <p:slideViewPr>
    <p:cSldViewPr snapToGrid="0">
      <p:cViewPr varScale="1">
        <p:scale>
          <a:sx n="74" d="100"/>
          <a:sy n="74" d="100"/>
        </p:scale>
        <p:origin x="55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p:cNvSpPr>
            <a:spLocks noGrp="1"/>
          </p:cNvSpPr>
          <p:nvPr>
            <p:ph type="dt" sz="half" idx="10"/>
          </p:nvPr>
        </p:nvSpPr>
        <p:spPr/>
        <p:txBody>
          <a:bodyPr/>
          <a:lstStyle/>
          <a:p>
            <a:fld id="{CC58AD51-2261-43B7-BFA8-86C8A12BBA42}" type="datetimeFigureOut">
              <a:rPr lang="es-MX" smtClean="0"/>
              <a:t>21/10/2022</a:t>
            </a:fld>
            <a:endParaRPr lang="es-MX" dirty="0"/>
          </a:p>
        </p:txBody>
      </p:sp>
      <p:sp>
        <p:nvSpPr>
          <p:cNvPr id="5" name="Marcador de pie de página 4"/>
          <p:cNvSpPr>
            <a:spLocks noGrp="1"/>
          </p:cNvSpPr>
          <p:nvPr>
            <p:ph type="ftr" sz="quarter" idx="11"/>
          </p:nvPr>
        </p:nvSpPr>
        <p:spPr/>
        <p:txBody>
          <a:bodyPr/>
          <a:lstStyle/>
          <a:p>
            <a:endParaRPr lang="es-MX" dirty="0"/>
          </a:p>
        </p:txBody>
      </p:sp>
      <p:sp>
        <p:nvSpPr>
          <p:cNvPr id="6" name="Marcador de número de diapositiva 5"/>
          <p:cNvSpPr>
            <a:spLocks noGrp="1"/>
          </p:cNvSpPr>
          <p:nvPr>
            <p:ph type="sldNum" sz="quarter" idx="12"/>
          </p:nvPr>
        </p:nvSpPr>
        <p:spPr/>
        <p:txBody>
          <a:bodyPr/>
          <a:lstStyle/>
          <a:p>
            <a:fld id="{556B9FE8-3E1B-4A60-A2A2-73A95FE49658}" type="slidenum">
              <a:rPr lang="es-MX" smtClean="0"/>
              <a:t>‹Nº›</a:t>
            </a:fld>
            <a:endParaRPr lang="es-MX" dirty="0"/>
          </a:p>
        </p:txBody>
      </p:sp>
    </p:spTree>
    <p:extLst>
      <p:ext uri="{BB962C8B-B14F-4D97-AF65-F5344CB8AC3E}">
        <p14:creationId xmlns:p14="http://schemas.microsoft.com/office/powerpoint/2010/main" val="555692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CC58AD51-2261-43B7-BFA8-86C8A12BBA42}" type="datetimeFigureOut">
              <a:rPr lang="es-MX" smtClean="0"/>
              <a:t>21/10/2022</a:t>
            </a:fld>
            <a:endParaRPr lang="es-MX" dirty="0"/>
          </a:p>
        </p:txBody>
      </p:sp>
      <p:sp>
        <p:nvSpPr>
          <p:cNvPr id="5" name="Marcador de pie de página 4"/>
          <p:cNvSpPr>
            <a:spLocks noGrp="1"/>
          </p:cNvSpPr>
          <p:nvPr>
            <p:ph type="ftr" sz="quarter" idx="11"/>
          </p:nvPr>
        </p:nvSpPr>
        <p:spPr/>
        <p:txBody>
          <a:bodyPr/>
          <a:lstStyle/>
          <a:p>
            <a:endParaRPr lang="es-MX" dirty="0"/>
          </a:p>
        </p:txBody>
      </p:sp>
      <p:sp>
        <p:nvSpPr>
          <p:cNvPr id="6" name="Marcador de número de diapositiva 5"/>
          <p:cNvSpPr>
            <a:spLocks noGrp="1"/>
          </p:cNvSpPr>
          <p:nvPr>
            <p:ph type="sldNum" sz="quarter" idx="12"/>
          </p:nvPr>
        </p:nvSpPr>
        <p:spPr/>
        <p:txBody>
          <a:bodyPr/>
          <a:lstStyle/>
          <a:p>
            <a:fld id="{556B9FE8-3E1B-4A60-A2A2-73A95FE49658}" type="slidenum">
              <a:rPr lang="es-MX" smtClean="0"/>
              <a:t>‹Nº›</a:t>
            </a:fld>
            <a:endParaRPr lang="es-MX" dirty="0"/>
          </a:p>
        </p:txBody>
      </p:sp>
    </p:spTree>
    <p:extLst>
      <p:ext uri="{BB962C8B-B14F-4D97-AF65-F5344CB8AC3E}">
        <p14:creationId xmlns:p14="http://schemas.microsoft.com/office/powerpoint/2010/main" val="1640274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CC58AD51-2261-43B7-BFA8-86C8A12BBA42}" type="datetimeFigureOut">
              <a:rPr lang="es-MX" smtClean="0"/>
              <a:t>21/10/2022</a:t>
            </a:fld>
            <a:endParaRPr lang="es-MX" dirty="0"/>
          </a:p>
        </p:txBody>
      </p:sp>
      <p:sp>
        <p:nvSpPr>
          <p:cNvPr id="5" name="Marcador de pie de página 4"/>
          <p:cNvSpPr>
            <a:spLocks noGrp="1"/>
          </p:cNvSpPr>
          <p:nvPr>
            <p:ph type="ftr" sz="quarter" idx="11"/>
          </p:nvPr>
        </p:nvSpPr>
        <p:spPr/>
        <p:txBody>
          <a:bodyPr/>
          <a:lstStyle/>
          <a:p>
            <a:endParaRPr lang="es-MX" dirty="0"/>
          </a:p>
        </p:txBody>
      </p:sp>
      <p:sp>
        <p:nvSpPr>
          <p:cNvPr id="6" name="Marcador de número de diapositiva 5"/>
          <p:cNvSpPr>
            <a:spLocks noGrp="1"/>
          </p:cNvSpPr>
          <p:nvPr>
            <p:ph type="sldNum" sz="quarter" idx="12"/>
          </p:nvPr>
        </p:nvSpPr>
        <p:spPr/>
        <p:txBody>
          <a:bodyPr/>
          <a:lstStyle/>
          <a:p>
            <a:fld id="{556B9FE8-3E1B-4A60-A2A2-73A95FE49658}" type="slidenum">
              <a:rPr lang="es-MX" smtClean="0"/>
              <a:t>‹Nº›</a:t>
            </a:fld>
            <a:endParaRPr lang="es-MX" dirty="0"/>
          </a:p>
        </p:txBody>
      </p:sp>
    </p:spTree>
    <p:extLst>
      <p:ext uri="{BB962C8B-B14F-4D97-AF65-F5344CB8AC3E}">
        <p14:creationId xmlns:p14="http://schemas.microsoft.com/office/powerpoint/2010/main" val="94426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p:cNvSpPr>
            <a:spLocks noGrp="1"/>
          </p:cNvSpPr>
          <p:nvPr>
            <p:ph type="dt" sz="half" idx="10"/>
          </p:nvPr>
        </p:nvSpPr>
        <p:spPr/>
        <p:txBody>
          <a:bodyPr/>
          <a:lstStyle/>
          <a:p>
            <a:fld id="{CC58AD51-2261-43B7-BFA8-86C8A12BBA42}" type="datetimeFigureOut">
              <a:rPr lang="es-MX" smtClean="0"/>
              <a:t>21/10/2022</a:t>
            </a:fld>
            <a:endParaRPr lang="es-MX" dirty="0"/>
          </a:p>
        </p:txBody>
      </p:sp>
      <p:sp>
        <p:nvSpPr>
          <p:cNvPr id="6" name="Marcador de pie de página 5"/>
          <p:cNvSpPr>
            <a:spLocks noGrp="1"/>
          </p:cNvSpPr>
          <p:nvPr>
            <p:ph type="ftr" sz="quarter" idx="11"/>
          </p:nvPr>
        </p:nvSpPr>
        <p:spPr/>
        <p:txBody>
          <a:bodyPr/>
          <a:lstStyle/>
          <a:p>
            <a:endParaRPr lang="es-MX" dirty="0"/>
          </a:p>
        </p:txBody>
      </p:sp>
      <p:sp>
        <p:nvSpPr>
          <p:cNvPr id="7" name="Marcador de número de diapositiva 6"/>
          <p:cNvSpPr>
            <a:spLocks noGrp="1"/>
          </p:cNvSpPr>
          <p:nvPr>
            <p:ph type="sldNum" sz="quarter" idx="12"/>
          </p:nvPr>
        </p:nvSpPr>
        <p:spPr/>
        <p:txBody>
          <a:bodyPr/>
          <a:lstStyle/>
          <a:p>
            <a:fld id="{556B9FE8-3E1B-4A60-A2A2-73A95FE49658}" type="slidenum">
              <a:rPr lang="es-MX" smtClean="0"/>
              <a:t>‹Nº›</a:t>
            </a:fld>
            <a:endParaRPr lang="es-MX" dirty="0"/>
          </a:p>
        </p:txBody>
      </p:sp>
    </p:spTree>
    <p:extLst>
      <p:ext uri="{BB962C8B-B14F-4D97-AF65-F5344CB8AC3E}">
        <p14:creationId xmlns:p14="http://schemas.microsoft.com/office/powerpoint/2010/main" val="1593957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p:cNvSpPr>
            <a:spLocks noGrp="1"/>
          </p:cNvSpPr>
          <p:nvPr>
            <p:ph type="dt" sz="half" idx="10"/>
          </p:nvPr>
        </p:nvSpPr>
        <p:spPr/>
        <p:txBody>
          <a:bodyPr/>
          <a:lstStyle/>
          <a:p>
            <a:fld id="{CC58AD51-2261-43B7-BFA8-86C8A12BBA42}" type="datetimeFigureOut">
              <a:rPr lang="es-MX" smtClean="0"/>
              <a:t>21/10/2022</a:t>
            </a:fld>
            <a:endParaRPr lang="es-MX" dirty="0"/>
          </a:p>
        </p:txBody>
      </p:sp>
      <p:sp>
        <p:nvSpPr>
          <p:cNvPr id="8" name="Marcador de pie de página 7"/>
          <p:cNvSpPr>
            <a:spLocks noGrp="1"/>
          </p:cNvSpPr>
          <p:nvPr>
            <p:ph type="ftr" sz="quarter" idx="11"/>
          </p:nvPr>
        </p:nvSpPr>
        <p:spPr/>
        <p:txBody>
          <a:bodyPr/>
          <a:lstStyle/>
          <a:p>
            <a:endParaRPr lang="es-MX" dirty="0"/>
          </a:p>
        </p:txBody>
      </p:sp>
      <p:sp>
        <p:nvSpPr>
          <p:cNvPr id="9" name="Marcador de número de diapositiva 8"/>
          <p:cNvSpPr>
            <a:spLocks noGrp="1"/>
          </p:cNvSpPr>
          <p:nvPr>
            <p:ph type="sldNum" sz="quarter" idx="12"/>
          </p:nvPr>
        </p:nvSpPr>
        <p:spPr/>
        <p:txBody>
          <a:bodyPr/>
          <a:lstStyle/>
          <a:p>
            <a:fld id="{556B9FE8-3E1B-4A60-A2A2-73A95FE49658}" type="slidenum">
              <a:rPr lang="es-MX" smtClean="0"/>
              <a:t>‹Nº›</a:t>
            </a:fld>
            <a:endParaRPr lang="es-MX" dirty="0"/>
          </a:p>
        </p:txBody>
      </p:sp>
    </p:spTree>
    <p:extLst>
      <p:ext uri="{BB962C8B-B14F-4D97-AF65-F5344CB8AC3E}">
        <p14:creationId xmlns:p14="http://schemas.microsoft.com/office/powerpoint/2010/main" val="1609336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2"/>
          <p:cNvSpPr>
            <a:spLocks noGrp="1"/>
          </p:cNvSpPr>
          <p:nvPr>
            <p:ph type="dt" sz="half" idx="10"/>
          </p:nvPr>
        </p:nvSpPr>
        <p:spPr/>
        <p:txBody>
          <a:bodyPr/>
          <a:lstStyle/>
          <a:p>
            <a:fld id="{CC58AD51-2261-43B7-BFA8-86C8A12BBA42}" type="datetimeFigureOut">
              <a:rPr lang="es-MX" smtClean="0"/>
              <a:t>21/10/2022</a:t>
            </a:fld>
            <a:endParaRPr lang="es-MX" dirty="0"/>
          </a:p>
        </p:txBody>
      </p:sp>
      <p:sp>
        <p:nvSpPr>
          <p:cNvPr id="4" name="Marcador de pie de página 3"/>
          <p:cNvSpPr>
            <a:spLocks noGrp="1"/>
          </p:cNvSpPr>
          <p:nvPr>
            <p:ph type="ftr" sz="quarter" idx="11"/>
          </p:nvPr>
        </p:nvSpPr>
        <p:spPr/>
        <p:txBody>
          <a:bodyPr/>
          <a:lstStyle/>
          <a:p>
            <a:endParaRPr lang="es-MX" dirty="0"/>
          </a:p>
        </p:txBody>
      </p:sp>
      <p:sp>
        <p:nvSpPr>
          <p:cNvPr id="5" name="Marcador de número de diapositiva 4"/>
          <p:cNvSpPr>
            <a:spLocks noGrp="1"/>
          </p:cNvSpPr>
          <p:nvPr>
            <p:ph type="sldNum" sz="quarter" idx="12"/>
          </p:nvPr>
        </p:nvSpPr>
        <p:spPr/>
        <p:txBody>
          <a:bodyPr/>
          <a:lstStyle/>
          <a:p>
            <a:fld id="{556B9FE8-3E1B-4A60-A2A2-73A95FE49658}" type="slidenum">
              <a:rPr lang="es-MX" smtClean="0"/>
              <a:t>‹Nº›</a:t>
            </a:fld>
            <a:endParaRPr lang="es-MX" dirty="0"/>
          </a:p>
        </p:txBody>
      </p:sp>
    </p:spTree>
    <p:extLst>
      <p:ext uri="{BB962C8B-B14F-4D97-AF65-F5344CB8AC3E}">
        <p14:creationId xmlns:p14="http://schemas.microsoft.com/office/powerpoint/2010/main" val="3366701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CC58AD51-2261-43B7-BFA8-86C8A12BBA42}" type="datetimeFigureOut">
              <a:rPr lang="es-MX" smtClean="0"/>
              <a:t>21/10/2022</a:t>
            </a:fld>
            <a:endParaRPr lang="es-MX" dirty="0"/>
          </a:p>
        </p:txBody>
      </p:sp>
      <p:sp>
        <p:nvSpPr>
          <p:cNvPr id="3" name="Marcador de pie de página 2"/>
          <p:cNvSpPr>
            <a:spLocks noGrp="1"/>
          </p:cNvSpPr>
          <p:nvPr>
            <p:ph type="ftr" sz="quarter" idx="11"/>
          </p:nvPr>
        </p:nvSpPr>
        <p:spPr/>
        <p:txBody>
          <a:bodyPr/>
          <a:lstStyle/>
          <a:p>
            <a:endParaRPr lang="es-MX" dirty="0"/>
          </a:p>
        </p:txBody>
      </p:sp>
      <p:sp>
        <p:nvSpPr>
          <p:cNvPr id="4" name="Marcador de número de diapositiva 3"/>
          <p:cNvSpPr>
            <a:spLocks noGrp="1"/>
          </p:cNvSpPr>
          <p:nvPr>
            <p:ph type="sldNum" sz="quarter" idx="12"/>
          </p:nvPr>
        </p:nvSpPr>
        <p:spPr/>
        <p:txBody>
          <a:bodyPr/>
          <a:lstStyle/>
          <a:p>
            <a:fld id="{556B9FE8-3E1B-4A60-A2A2-73A95FE49658}" type="slidenum">
              <a:rPr lang="es-MX" smtClean="0"/>
              <a:t>‹Nº›</a:t>
            </a:fld>
            <a:endParaRPr lang="es-MX" dirty="0"/>
          </a:p>
        </p:txBody>
      </p:sp>
    </p:spTree>
    <p:extLst>
      <p:ext uri="{BB962C8B-B14F-4D97-AF65-F5344CB8AC3E}">
        <p14:creationId xmlns:p14="http://schemas.microsoft.com/office/powerpoint/2010/main" val="3772913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CC58AD51-2261-43B7-BFA8-86C8A12BBA42}" type="datetimeFigureOut">
              <a:rPr lang="es-MX" smtClean="0"/>
              <a:t>21/10/2022</a:t>
            </a:fld>
            <a:endParaRPr lang="es-MX" dirty="0"/>
          </a:p>
        </p:txBody>
      </p:sp>
      <p:sp>
        <p:nvSpPr>
          <p:cNvPr id="6" name="Marcador de pie de página 5"/>
          <p:cNvSpPr>
            <a:spLocks noGrp="1"/>
          </p:cNvSpPr>
          <p:nvPr>
            <p:ph type="ftr" sz="quarter" idx="11"/>
          </p:nvPr>
        </p:nvSpPr>
        <p:spPr/>
        <p:txBody>
          <a:bodyPr/>
          <a:lstStyle/>
          <a:p>
            <a:endParaRPr lang="es-MX" dirty="0"/>
          </a:p>
        </p:txBody>
      </p:sp>
      <p:sp>
        <p:nvSpPr>
          <p:cNvPr id="7" name="Marcador de número de diapositiva 6"/>
          <p:cNvSpPr>
            <a:spLocks noGrp="1"/>
          </p:cNvSpPr>
          <p:nvPr>
            <p:ph type="sldNum" sz="quarter" idx="12"/>
          </p:nvPr>
        </p:nvSpPr>
        <p:spPr/>
        <p:txBody>
          <a:bodyPr/>
          <a:lstStyle/>
          <a:p>
            <a:fld id="{556B9FE8-3E1B-4A60-A2A2-73A95FE49658}" type="slidenum">
              <a:rPr lang="es-MX" smtClean="0"/>
              <a:t>‹Nº›</a:t>
            </a:fld>
            <a:endParaRPr lang="es-MX" dirty="0"/>
          </a:p>
        </p:txBody>
      </p:sp>
    </p:spTree>
    <p:extLst>
      <p:ext uri="{BB962C8B-B14F-4D97-AF65-F5344CB8AC3E}">
        <p14:creationId xmlns:p14="http://schemas.microsoft.com/office/powerpoint/2010/main" val="2665440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CC58AD51-2261-43B7-BFA8-86C8A12BBA42}" type="datetimeFigureOut">
              <a:rPr lang="es-MX" smtClean="0"/>
              <a:t>21/10/2022</a:t>
            </a:fld>
            <a:endParaRPr lang="es-MX" dirty="0"/>
          </a:p>
        </p:txBody>
      </p:sp>
      <p:sp>
        <p:nvSpPr>
          <p:cNvPr id="6" name="Marcador de pie de página 5"/>
          <p:cNvSpPr>
            <a:spLocks noGrp="1"/>
          </p:cNvSpPr>
          <p:nvPr>
            <p:ph type="ftr" sz="quarter" idx="11"/>
          </p:nvPr>
        </p:nvSpPr>
        <p:spPr/>
        <p:txBody>
          <a:bodyPr/>
          <a:lstStyle/>
          <a:p>
            <a:endParaRPr lang="es-MX" dirty="0"/>
          </a:p>
        </p:txBody>
      </p:sp>
      <p:sp>
        <p:nvSpPr>
          <p:cNvPr id="7" name="Marcador de número de diapositiva 6"/>
          <p:cNvSpPr>
            <a:spLocks noGrp="1"/>
          </p:cNvSpPr>
          <p:nvPr>
            <p:ph type="sldNum" sz="quarter" idx="12"/>
          </p:nvPr>
        </p:nvSpPr>
        <p:spPr/>
        <p:txBody>
          <a:bodyPr/>
          <a:lstStyle/>
          <a:p>
            <a:fld id="{556B9FE8-3E1B-4A60-A2A2-73A95FE49658}" type="slidenum">
              <a:rPr lang="es-MX" smtClean="0"/>
              <a:t>‹Nº›</a:t>
            </a:fld>
            <a:endParaRPr lang="es-MX" dirty="0"/>
          </a:p>
        </p:txBody>
      </p:sp>
    </p:spTree>
    <p:extLst>
      <p:ext uri="{BB962C8B-B14F-4D97-AF65-F5344CB8AC3E}">
        <p14:creationId xmlns:p14="http://schemas.microsoft.com/office/powerpoint/2010/main" val="240526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CC58AD51-2261-43B7-BFA8-86C8A12BBA42}" type="datetimeFigureOut">
              <a:rPr lang="es-MX" smtClean="0"/>
              <a:t>21/10/2022</a:t>
            </a:fld>
            <a:endParaRPr lang="es-MX" dirty="0"/>
          </a:p>
        </p:txBody>
      </p:sp>
      <p:sp>
        <p:nvSpPr>
          <p:cNvPr id="5" name="Marcador de pie de página 4"/>
          <p:cNvSpPr>
            <a:spLocks noGrp="1"/>
          </p:cNvSpPr>
          <p:nvPr>
            <p:ph type="ftr" sz="quarter" idx="11"/>
          </p:nvPr>
        </p:nvSpPr>
        <p:spPr/>
        <p:txBody>
          <a:bodyPr/>
          <a:lstStyle/>
          <a:p>
            <a:endParaRPr lang="es-MX" dirty="0"/>
          </a:p>
        </p:txBody>
      </p:sp>
      <p:sp>
        <p:nvSpPr>
          <p:cNvPr id="6" name="Marcador de número de diapositiva 5"/>
          <p:cNvSpPr>
            <a:spLocks noGrp="1"/>
          </p:cNvSpPr>
          <p:nvPr>
            <p:ph type="sldNum" sz="quarter" idx="12"/>
          </p:nvPr>
        </p:nvSpPr>
        <p:spPr/>
        <p:txBody>
          <a:bodyPr/>
          <a:lstStyle/>
          <a:p>
            <a:fld id="{556B9FE8-3E1B-4A60-A2A2-73A95FE49658}" type="slidenum">
              <a:rPr lang="es-MX" smtClean="0"/>
              <a:t>‹Nº›</a:t>
            </a:fld>
            <a:endParaRPr lang="es-MX" dirty="0"/>
          </a:p>
        </p:txBody>
      </p:sp>
    </p:spTree>
    <p:extLst>
      <p:ext uri="{BB962C8B-B14F-4D97-AF65-F5344CB8AC3E}">
        <p14:creationId xmlns:p14="http://schemas.microsoft.com/office/powerpoint/2010/main" val="3934671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CC58AD51-2261-43B7-BFA8-86C8A12BBA42}" type="datetimeFigureOut">
              <a:rPr lang="es-MX" smtClean="0"/>
              <a:t>21/10/2022</a:t>
            </a:fld>
            <a:endParaRPr lang="es-MX" dirty="0"/>
          </a:p>
        </p:txBody>
      </p:sp>
      <p:sp>
        <p:nvSpPr>
          <p:cNvPr id="5" name="Marcador de pie de página 4"/>
          <p:cNvSpPr>
            <a:spLocks noGrp="1"/>
          </p:cNvSpPr>
          <p:nvPr>
            <p:ph type="ftr" sz="quarter" idx="11"/>
          </p:nvPr>
        </p:nvSpPr>
        <p:spPr/>
        <p:txBody>
          <a:bodyPr/>
          <a:lstStyle/>
          <a:p>
            <a:endParaRPr lang="es-MX" dirty="0"/>
          </a:p>
        </p:txBody>
      </p:sp>
      <p:sp>
        <p:nvSpPr>
          <p:cNvPr id="6" name="Marcador de número de diapositiva 5"/>
          <p:cNvSpPr>
            <a:spLocks noGrp="1"/>
          </p:cNvSpPr>
          <p:nvPr>
            <p:ph type="sldNum" sz="quarter" idx="12"/>
          </p:nvPr>
        </p:nvSpPr>
        <p:spPr/>
        <p:txBody>
          <a:bodyPr/>
          <a:lstStyle/>
          <a:p>
            <a:fld id="{556B9FE8-3E1B-4A60-A2A2-73A95FE49658}" type="slidenum">
              <a:rPr lang="es-MX" smtClean="0"/>
              <a:t>‹Nº›</a:t>
            </a:fld>
            <a:endParaRPr lang="es-MX" dirty="0"/>
          </a:p>
        </p:txBody>
      </p:sp>
    </p:spTree>
    <p:extLst>
      <p:ext uri="{BB962C8B-B14F-4D97-AF65-F5344CB8AC3E}">
        <p14:creationId xmlns:p14="http://schemas.microsoft.com/office/powerpoint/2010/main" val="2807560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9000" b="-19000"/>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58AD51-2261-43B7-BFA8-86C8A12BBA42}" type="datetimeFigureOut">
              <a:rPr lang="es-MX" smtClean="0"/>
              <a:t>21/10/2022</a:t>
            </a:fld>
            <a:endParaRPr lang="es-MX"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6B9FE8-3E1B-4A60-A2A2-73A95FE49658}" type="slidenum">
              <a:rPr lang="es-MX" smtClean="0"/>
              <a:t>‹Nº›</a:t>
            </a:fld>
            <a:endParaRPr lang="es-MX" dirty="0"/>
          </a:p>
        </p:txBody>
      </p:sp>
    </p:spTree>
    <p:extLst>
      <p:ext uri="{BB962C8B-B14F-4D97-AF65-F5344CB8AC3E}">
        <p14:creationId xmlns:p14="http://schemas.microsoft.com/office/powerpoint/2010/main" val="21551314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6xPLMnC7vm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9000" b="-19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1217521" y="1139686"/>
            <a:ext cx="9144000" cy="1240669"/>
          </a:xfrm>
        </p:spPr>
        <p:txBody>
          <a:bodyPr>
            <a:noAutofit/>
          </a:bodyPr>
          <a:lstStyle/>
          <a:p>
            <a:r>
              <a:rPr lang="es-ES" sz="6600" dirty="0" smtClean="0">
                <a:solidFill>
                  <a:schemeClr val="bg1"/>
                </a:solidFill>
                <a:latin typeface="Baskerville Old Face" panose="02020602080505020303" pitchFamily="18" charset="0"/>
              </a:rPr>
              <a:t>TEORÍA PEDAGÓGICA</a:t>
            </a:r>
            <a:endParaRPr lang="es-MX" sz="6600" dirty="0">
              <a:solidFill>
                <a:schemeClr val="bg1"/>
              </a:solidFill>
              <a:latin typeface="Baskerville Old Face" panose="02020602080505020303" pitchFamily="18" charset="0"/>
            </a:endParaRPr>
          </a:p>
        </p:txBody>
      </p:sp>
      <p:sp>
        <p:nvSpPr>
          <p:cNvPr id="3" name="Rectángulo 2"/>
          <p:cNvSpPr/>
          <p:nvPr/>
        </p:nvSpPr>
        <p:spPr>
          <a:xfrm>
            <a:off x="1169867" y="4891138"/>
            <a:ext cx="9068509" cy="1754326"/>
          </a:xfrm>
          <a:prstGeom prst="rect">
            <a:avLst/>
          </a:prstGeom>
          <a:noFill/>
        </p:spPr>
        <p:txBody>
          <a:bodyPr wrap="none" lIns="91440" tIns="45720" rIns="91440" bIns="45720">
            <a:spAutoFit/>
          </a:bodyPr>
          <a:lstStyle/>
          <a:p>
            <a:pPr algn="ctr"/>
            <a:r>
              <a:rPr lang="es-ES" sz="5400" b="1" spc="50" dirty="0" smtClean="0">
                <a:ln w="9525" cmpd="sng">
                  <a:solidFill>
                    <a:schemeClr val="accent1"/>
                  </a:solidFill>
                  <a:prstDash val="solid"/>
                </a:ln>
                <a:solidFill>
                  <a:srgbClr val="70AD47">
                    <a:tint val="1000"/>
                  </a:srgbClr>
                </a:solidFill>
                <a:effectLst>
                  <a:glow rad="38100">
                    <a:schemeClr val="accent1">
                      <a:alpha val="40000"/>
                    </a:schemeClr>
                  </a:glow>
                </a:effectLst>
                <a:latin typeface="Algerian" panose="04020705040A02060702" pitchFamily="82" charset="0"/>
              </a:rPr>
              <a:t>MTRA: DEYANIRA LIZBETH </a:t>
            </a:r>
          </a:p>
          <a:p>
            <a:pPr algn="ctr"/>
            <a:r>
              <a:rPr lang="es-ES" sz="5400" b="1" spc="50" dirty="0" smtClean="0">
                <a:ln w="9525" cmpd="sng">
                  <a:solidFill>
                    <a:schemeClr val="accent1"/>
                  </a:solidFill>
                  <a:prstDash val="solid"/>
                </a:ln>
                <a:solidFill>
                  <a:srgbClr val="70AD47">
                    <a:tint val="1000"/>
                  </a:srgbClr>
                </a:solidFill>
                <a:effectLst>
                  <a:glow rad="38100">
                    <a:schemeClr val="accent1">
                      <a:alpha val="40000"/>
                    </a:schemeClr>
                  </a:glow>
                </a:effectLst>
                <a:latin typeface="Algerian" panose="04020705040A02060702" pitchFamily="82" charset="0"/>
              </a:rPr>
              <a:t>QUEZADA GUTIÉRREZ</a:t>
            </a:r>
            <a:endParaRPr lang="es-ES" sz="5400" b="1" cap="none" spc="50" dirty="0">
              <a:ln w="9525" cmpd="sng">
                <a:solidFill>
                  <a:schemeClr val="accent1"/>
                </a:solidFill>
                <a:prstDash val="solid"/>
              </a:ln>
              <a:solidFill>
                <a:srgbClr val="70AD47">
                  <a:tint val="1000"/>
                </a:srgbClr>
              </a:solidFill>
              <a:effectLst>
                <a:glow rad="38100">
                  <a:schemeClr val="accent1">
                    <a:alpha val="40000"/>
                  </a:schemeClr>
                </a:glow>
              </a:effectLst>
              <a:latin typeface="Algerian" panose="04020705040A02060702" pitchFamily="82" charset="0"/>
            </a:endParaRPr>
          </a:p>
        </p:txBody>
      </p:sp>
    </p:spTree>
    <p:extLst>
      <p:ext uri="{BB962C8B-B14F-4D97-AF65-F5344CB8AC3E}">
        <p14:creationId xmlns:p14="http://schemas.microsoft.com/office/powerpoint/2010/main" val="42361541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2391177" y="1212641"/>
            <a:ext cx="6096000" cy="646331"/>
          </a:xfrm>
          <a:prstGeom prst="rect">
            <a:avLst/>
          </a:prstGeom>
        </p:spPr>
        <p:txBody>
          <a:bodyPr>
            <a:spAutoFit/>
          </a:bodyPr>
          <a:lstStyle/>
          <a:p>
            <a:r>
              <a:rPr lang="es-MX" b="1" dirty="0">
                <a:solidFill>
                  <a:srgbClr val="323232"/>
                </a:solidFill>
                <a:latin typeface="NexusSansPro"/>
              </a:rPr>
              <a:t>El rol de docente y saber pedagógico, una perspectiva desde la especialización</a:t>
            </a:r>
            <a:endParaRPr lang="es-MX" dirty="0"/>
          </a:p>
        </p:txBody>
      </p:sp>
      <p:sp>
        <p:nvSpPr>
          <p:cNvPr id="2" name="Rectángulo 1"/>
          <p:cNvSpPr/>
          <p:nvPr/>
        </p:nvSpPr>
        <p:spPr>
          <a:xfrm>
            <a:off x="1146219" y="2609483"/>
            <a:ext cx="8937938" cy="2308324"/>
          </a:xfrm>
          <a:prstGeom prst="rect">
            <a:avLst/>
          </a:prstGeom>
        </p:spPr>
        <p:txBody>
          <a:bodyPr wrap="square">
            <a:spAutoFit/>
          </a:bodyPr>
          <a:lstStyle/>
          <a:p>
            <a:r>
              <a:rPr lang="es-MX" dirty="0">
                <a:solidFill>
                  <a:srgbClr val="505050"/>
                </a:solidFill>
                <a:latin typeface="NexusSansPro"/>
              </a:rPr>
              <a:t>Configura un nuevo papel de los docentes, siembra inquietudes en torno al desempeño tradicional y propio de cada uno. Desde la perspectiva del estudiante en la especialización, se asume una mirada crítica frente a lo pasado, presente y futuro, proyectando su desempeño. Hay una constante reflexión de dilemas e interrogantes, frente a la mirada de su propia formación y desempeño, en la que puede planear, plantear y proyectar su ejercicio profesional. En este apartado se describe el rol del docente y saber pedagógico desde el Plan Educativo Institucional y el documento maestro de la especialidad de docencia universitaria.</a:t>
            </a:r>
            <a:endParaRPr lang="es-MX" dirty="0"/>
          </a:p>
        </p:txBody>
      </p:sp>
    </p:spTree>
    <p:extLst>
      <p:ext uri="{BB962C8B-B14F-4D97-AF65-F5344CB8AC3E}">
        <p14:creationId xmlns:p14="http://schemas.microsoft.com/office/powerpoint/2010/main" val="13674200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4546" y="754513"/>
            <a:ext cx="10200068" cy="4801314"/>
          </a:xfrm>
          <a:prstGeom prst="rect">
            <a:avLst/>
          </a:prstGeom>
        </p:spPr>
        <p:txBody>
          <a:bodyPr wrap="square">
            <a:spAutoFit/>
          </a:bodyPr>
          <a:lstStyle/>
          <a:p>
            <a:pPr algn="just"/>
            <a:r>
              <a:rPr lang="es-MX" dirty="0">
                <a:solidFill>
                  <a:srgbClr val="505050"/>
                </a:solidFill>
                <a:latin typeface="NexusSansPro"/>
              </a:rPr>
              <a:t>El saber pedagógico </a:t>
            </a:r>
            <a:r>
              <a:rPr lang="es-MX" dirty="0" smtClean="0">
                <a:solidFill>
                  <a:srgbClr val="505050"/>
                </a:solidFill>
                <a:latin typeface="NexusSansPro"/>
              </a:rPr>
              <a:t>es un Modelo </a:t>
            </a:r>
            <a:r>
              <a:rPr lang="es-MX" dirty="0">
                <a:solidFill>
                  <a:srgbClr val="505050"/>
                </a:solidFill>
                <a:latin typeface="NexusSansPro"/>
              </a:rPr>
              <a:t>pedagógico constructivista puesto que con él se estructuran de manera integral las funciones sustantivas de la institución como son la docencia, la investigación y la proyección social, y las adjetivas o complementarias como son la gestión, administración, evaluación y recursos </a:t>
            </a:r>
            <a:r>
              <a:rPr lang="es-MX" dirty="0" smtClean="0">
                <a:solidFill>
                  <a:srgbClr val="505050"/>
                </a:solidFill>
                <a:latin typeface="NexusSansPro"/>
              </a:rPr>
              <a:t>financieros.</a:t>
            </a:r>
          </a:p>
          <a:p>
            <a:pPr algn="just"/>
            <a:endParaRPr lang="es-MX" dirty="0">
              <a:solidFill>
                <a:srgbClr val="505050"/>
              </a:solidFill>
              <a:latin typeface="NexusSansPro"/>
            </a:endParaRPr>
          </a:p>
          <a:p>
            <a:pPr algn="just"/>
            <a:endParaRPr lang="es-MX" dirty="0">
              <a:solidFill>
                <a:srgbClr val="505050"/>
              </a:solidFill>
              <a:latin typeface="NexusSansPro"/>
            </a:endParaRPr>
          </a:p>
          <a:p>
            <a:pPr algn="just"/>
            <a:r>
              <a:rPr lang="es-MX" dirty="0">
                <a:solidFill>
                  <a:srgbClr val="505050"/>
                </a:solidFill>
                <a:latin typeface="NexusSansPro"/>
              </a:rPr>
              <a:t>Desde la perspectiva de la especialización en docencia universitaria: </a:t>
            </a:r>
            <a:endParaRPr lang="es-MX" dirty="0" smtClean="0">
              <a:solidFill>
                <a:srgbClr val="505050"/>
              </a:solidFill>
              <a:latin typeface="NexusSansPro"/>
            </a:endParaRPr>
          </a:p>
          <a:p>
            <a:pPr algn="just"/>
            <a:endParaRPr lang="es-MX" dirty="0">
              <a:solidFill>
                <a:srgbClr val="505050"/>
              </a:solidFill>
              <a:latin typeface="NexusSansPro"/>
            </a:endParaRPr>
          </a:p>
          <a:p>
            <a:pPr algn="just"/>
            <a:r>
              <a:rPr lang="es-MX" dirty="0" smtClean="0">
                <a:solidFill>
                  <a:srgbClr val="505050"/>
                </a:solidFill>
                <a:latin typeface="NexusSansPro"/>
              </a:rPr>
              <a:t>El </a:t>
            </a:r>
            <a:r>
              <a:rPr lang="es-MX" dirty="0">
                <a:solidFill>
                  <a:srgbClr val="505050"/>
                </a:solidFill>
                <a:latin typeface="NexusSansPro"/>
              </a:rPr>
              <a:t>rígor científico como búsqueda de la excelencia en las actividades y servicios prestados por la Fundación de acuerdo con estándares reconocidos nacional e </a:t>
            </a:r>
            <a:r>
              <a:rPr lang="es-MX" dirty="0" smtClean="0">
                <a:solidFill>
                  <a:srgbClr val="505050"/>
                </a:solidFill>
                <a:latin typeface="NexusSansPro"/>
              </a:rPr>
              <a:t>internacionalmente. </a:t>
            </a:r>
          </a:p>
          <a:p>
            <a:pPr algn="just"/>
            <a:endParaRPr lang="es-MX" dirty="0">
              <a:solidFill>
                <a:srgbClr val="505050"/>
              </a:solidFill>
              <a:latin typeface="NexusSansPro"/>
            </a:endParaRPr>
          </a:p>
          <a:p>
            <a:pPr algn="just"/>
            <a:r>
              <a:rPr lang="es-MX" dirty="0" smtClean="0">
                <a:solidFill>
                  <a:srgbClr val="505050"/>
                </a:solidFill>
                <a:latin typeface="NexusSansPro"/>
              </a:rPr>
              <a:t>Se </a:t>
            </a:r>
            <a:r>
              <a:rPr lang="es-MX" dirty="0">
                <a:solidFill>
                  <a:srgbClr val="505050"/>
                </a:solidFill>
                <a:latin typeface="NexusSansPro"/>
              </a:rPr>
              <a:t>contemplará el rol del docente desde estas 2 perspectivas: </a:t>
            </a:r>
            <a:endParaRPr lang="es-MX" dirty="0" smtClean="0">
              <a:solidFill>
                <a:srgbClr val="505050"/>
              </a:solidFill>
              <a:latin typeface="NexusSansPro"/>
            </a:endParaRPr>
          </a:p>
          <a:p>
            <a:pPr algn="just"/>
            <a:endParaRPr lang="es-MX" dirty="0">
              <a:solidFill>
                <a:srgbClr val="505050"/>
              </a:solidFill>
              <a:latin typeface="NexusSansPro"/>
            </a:endParaRPr>
          </a:p>
          <a:p>
            <a:pPr algn="just"/>
            <a:r>
              <a:rPr lang="es-MX" dirty="0" smtClean="0">
                <a:solidFill>
                  <a:srgbClr val="505050"/>
                </a:solidFill>
                <a:latin typeface="NexusSansPro"/>
              </a:rPr>
              <a:t>Los </a:t>
            </a:r>
            <a:r>
              <a:rPr lang="es-MX" dirty="0">
                <a:solidFill>
                  <a:srgbClr val="505050"/>
                </a:solidFill>
                <a:latin typeface="NexusSansPro"/>
              </a:rPr>
              <a:t>educadores son orientadores y dinamizadores del proceso enseñanza-aprendizaje, complementado por el aprendizaje significativo, ya que toda información se incorpora de manera sustantiva a la estructura cognitiva del estudiante, siendo el aprendizaje más eficaz que el memorístico, involucrando la adquisición, la retención y la recuperación</a:t>
            </a:r>
            <a:endParaRPr lang="es-MX" b="0" i="0" dirty="0">
              <a:solidFill>
                <a:srgbClr val="505050"/>
              </a:solidFill>
              <a:effectLst/>
              <a:latin typeface="NexusSansPro"/>
            </a:endParaRPr>
          </a:p>
        </p:txBody>
      </p:sp>
    </p:spTree>
    <p:extLst>
      <p:ext uri="{BB962C8B-B14F-4D97-AF65-F5344CB8AC3E}">
        <p14:creationId xmlns:p14="http://schemas.microsoft.com/office/powerpoint/2010/main" val="12503916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69701" y="1576004"/>
            <a:ext cx="9929611" cy="3139321"/>
          </a:xfrm>
          <a:prstGeom prst="rect">
            <a:avLst/>
          </a:prstGeom>
        </p:spPr>
        <p:txBody>
          <a:bodyPr wrap="square">
            <a:spAutoFit/>
          </a:bodyPr>
          <a:lstStyle/>
          <a:p>
            <a:r>
              <a:rPr lang="es-MX" dirty="0">
                <a:solidFill>
                  <a:srgbClr val="505050"/>
                </a:solidFill>
                <a:latin typeface="NexusSansPro"/>
              </a:rPr>
              <a:t>En segundo lugar, el rol del docente como concepción de la especialidad: </a:t>
            </a:r>
            <a:endParaRPr lang="es-MX" dirty="0" smtClean="0">
              <a:solidFill>
                <a:srgbClr val="505050"/>
              </a:solidFill>
              <a:latin typeface="NexusSansPro"/>
            </a:endParaRPr>
          </a:p>
          <a:p>
            <a:endParaRPr lang="es-MX" dirty="0">
              <a:solidFill>
                <a:srgbClr val="505050"/>
              </a:solidFill>
              <a:latin typeface="NexusSansPro"/>
            </a:endParaRPr>
          </a:p>
          <a:p>
            <a:endParaRPr lang="es-MX" dirty="0" smtClean="0">
              <a:solidFill>
                <a:srgbClr val="505050"/>
              </a:solidFill>
              <a:latin typeface="NexusSansPro"/>
            </a:endParaRPr>
          </a:p>
          <a:p>
            <a:r>
              <a:rPr lang="es-MX" dirty="0" smtClean="0">
                <a:solidFill>
                  <a:srgbClr val="505050"/>
                </a:solidFill>
                <a:latin typeface="NexusSansPro"/>
              </a:rPr>
              <a:t>El </a:t>
            </a:r>
            <a:r>
              <a:rPr lang="es-MX" dirty="0">
                <a:solidFill>
                  <a:srgbClr val="505050"/>
                </a:solidFill>
                <a:latin typeface="NexusSansPro"/>
              </a:rPr>
              <a:t>sentido del ser docente universitario implica reconstruir el papel del sujeto que, en un marco de una relación formativa, cumple el rol de orientador, de mayor edad, de gestor de ambientes de aprendizaje para la </a:t>
            </a:r>
            <a:r>
              <a:rPr lang="es-MX" dirty="0" smtClean="0">
                <a:solidFill>
                  <a:srgbClr val="505050"/>
                </a:solidFill>
                <a:latin typeface="NexusSansPro"/>
              </a:rPr>
              <a:t>formación. </a:t>
            </a:r>
          </a:p>
          <a:p>
            <a:endParaRPr lang="es-MX" dirty="0">
              <a:solidFill>
                <a:srgbClr val="505050"/>
              </a:solidFill>
              <a:latin typeface="NexusSansPro"/>
            </a:endParaRPr>
          </a:p>
          <a:p>
            <a:r>
              <a:rPr lang="es-MX" dirty="0" smtClean="0">
                <a:solidFill>
                  <a:srgbClr val="505050"/>
                </a:solidFill>
                <a:latin typeface="NexusSansPro"/>
              </a:rPr>
              <a:t>A </a:t>
            </a:r>
            <a:r>
              <a:rPr lang="es-MX" dirty="0">
                <a:solidFill>
                  <a:srgbClr val="505050"/>
                </a:solidFill>
                <a:latin typeface="NexusSansPro"/>
              </a:rPr>
              <a:t>través del cambio tanto histórico como desde la perspectiva de la actividad docente, se ha configurado el saber pedagógico como un elemento transformador que permea los diferentes ámbitos desde los actores propios del proceso y actitudes con el fin de obtener resultados que repercutan en la sociedad.</a:t>
            </a:r>
            <a:endParaRPr lang="es-MX" dirty="0"/>
          </a:p>
        </p:txBody>
      </p:sp>
    </p:spTree>
    <p:extLst>
      <p:ext uri="{BB962C8B-B14F-4D97-AF65-F5344CB8AC3E}">
        <p14:creationId xmlns:p14="http://schemas.microsoft.com/office/powerpoint/2010/main" val="18362914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432334"/>
            <a:ext cx="11256135" cy="5632311"/>
          </a:xfrm>
          <a:prstGeom prst="rect">
            <a:avLst/>
          </a:prstGeom>
        </p:spPr>
        <p:txBody>
          <a:bodyPr wrap="square">
            <a:spAutoFit/>
          </a:bodyPr>
          <a:lstStyle/>
          <a:p>
            <a:pPr algn="just"/>
            <a:r>
              <a:rPr lang="es-MX" b="1" dirty="0">
                <a:solidFill>
                  <a:srgbClr val="323232"/>
                </a:solidFill>
                <a:latin typeface="NexusSansPro"/>
              </a:rPr>
              <a:t>Cómo ha sido la tradición de la enseñanza en las ciencias de la salud</a:t>
            </a:r>
            <a:r>
              <a:rPr lang="es-MX" b="1" dirty="0" smtClean="0">
                <a:solidFill>
                  <a:srgbClr val="323232"/>
                </a:solidFill>
                <a:latin typeface="NexusSansPro"/>
              </a:rPr>
              <a:t>?</a:t>
            </a:r>
          </a:p>
          <a:p>
            <a:pPr algn="just"/>
            <a:endParaRPr lang="es-MX" b="1" dirty="0">
              <a:solidFill>
                <a:srgbClr val="323232"/>
              </a:solidFill>
              <a:latin typeface="NexusSansPro"/>
            </a:endParaRPr>
          </a:p>
          <a:p>
            <a:pPr algn="just"/>
            <a:endParaRPr lang="es-MX" b="1" dirty="0" smtClean="0">
              <a:solidFill>
                <a:srgbClr val="323232"/>
              </a:solidFill>
              <a:latin typeface="NexusSansPro"/>
            </a:endParaRPr>
          </a:p>
          <a:p>
            <a:pPr algn="just"/>
            <a:r>
              <a:rPr lang="es-MX" dirty="0" smtClean="0">
                <a:solidFill>
                  <a:srgbClr val="505050"/>
                </a:solidFill>
                <a:latin typeface="NexusSansPro"/>
              </a:rPr>
              <a:t>En </a:t>
            </a:r>
            <a:r>
              <a:rPr lang="es-MX" dirty="0">
                <a:solidFill>
                  <a:srgbClr val="505050"/>
                </a:solidFill>
                <a:latin typeface="NexusSansPro"/>
              </a:rPr>
              <a:t>las áreas de pregrado de las ciencias de la salud, ha sido tradicional en las ciencias básicas como bioquímica, biología, fisiología, anatomía e histología, parte fundamental para todo el desarrollo de estas actividades. Sin embargo, al pasar al área clínica se logra una interacción, una articulación parcial de los contenidos y la actividad denominada práctica. </a:t>
            </a:r>
            <a:endParaRPr lang="es-MX" dirty="0" smtClean="0">
              <a:solidFill>
                <a:srgbClr val="505050"/>
              </a:solidFill>
              <a:latin typeface="NexusSansPro"/>
            </a:endParaRPr>
          </a:p>
          <a:p>
            <a:pPr algn="just"/>
            <a:endParaRPr lang="es-MX" dirty="0">
              <a:solidFill>
                <a:srgbClr val="505050"/>
              </a:solidFill>
              <a:latin typeface="NexusSansPro"/>
            </a:endParaRPr>
          </a:p>
          <a:p>
            <a:pPr algn="just"/>
            <a:r>
              <a:rPr lang="es-MX" dirty="0" smtClean="0">
                <a:solidFill>
                  <a:srgbClr val="505050"/>
                </a:solidFill>
                <a:latin typeface="NexusSansPro"/>
              </a:rPr>
              <a:t>La </a:t>
            </a:r>
            <a:r>
              <a:rPr lang="es-MX" dirty="0">
                <a:solidFill>
                  <a:srgbClr val="505050"/>
                </a:solidFill>
                <a:latin typeface="NexusSansPro"/>
              </a:rPr>
              <a:t>noción de práctica designa un conjunto de reglas, históricas, siempre determinadas en el tiempo y espacio que han definido una época dada, y para un área social económica, geográfica o </a:t>
            </a:r>
            <a:r>
              <a:rPr lang="es-MX" dirty="0" smtClean="0">
                <a:solidFill>
                  <a:srgbClr val="505050"/>
                </a:solidFill>
                <a:latin typeface="NexusSansPro"/>
              </a:rPr>
              <a:t>lingüística. </a:t>
            </a:r>
          </a:p>
          <a:p>
            <a:pPr algn="just"/>
            <a:endParaRPr lang="es-MX" dirty="0">
              <a:solidFill>
                <a:srgbClr val="505050"/>
              </a:solidFill>
              <a:latin typeface="NexusSansPro"/>
            </a:endParaRPr>
          </a:p>
          <a:p>
            <a:pPr algn="just"/>
            <a:r>
              <a:rPr lang="es-MX" dirty="0" smtClean="0">
                <a:solidFill>
                  <a:srgbClr val="505050"/>
                </a:solidFill>
                <a:latin typeface="NexusSansPro"/>
              </a:rPr>
              <a:t>La </a:t>
            </a:r>
            <a:r>
              <a:rPr lang="es-MX" dirty="0">
                <a:solidFill>
                  <a:srgbClr val="505050"/>
                </a:solidFill>
                <a:latin typeface="NexusSansPro"/>
              </a:rPr>
              <a:t>práctica es la materialidad de un discurso</a:t>
            </a:r>
            <a:r>
              <a:rPr lang="es-MX" dirty="0" smtClean="0">
                <a:solidFill>
                  <a:srgbClr val="505050"/>
                </a:solidFill>
                <a:latin typeface="NexusSansPro"/>
              </a:rPr>
              <a:t>.</a:t>
            </a:r>
          </a:p>
          <a:p>
            <a:pPr algn="just"/>
            <a:endParaRPr lang="es-MX" dirty="0">
              <a:solidFill>
                <a:srgbClr val="505050"/>
              </a:solidFill>
              <a:latin typeface="NexusSansPro"/>
            </a:endParaRPr>
          </a:p>
          <a:p>
            <a:pPr algn="just"/>
            <a:endParaRPr lang="es-MX" dirty="0">
              <a:solidFill>
                <a:srgbClr val="505050"/>
              </a:solidFill>
              <a:latin typeface="NexusSansPro"/>
            </a:endParaRPr>
          </a:p>
          <a:p>
            <a:pPr algn="just"/>
            <a:r>
              <a:rPr lang="es-MX" dirty="0">
                <a:solidFill>
                  <a:srgbClr val="505050"/>
                </a:solidFill>
                <a:latin typeface="NexusSansPro"/>
              </a:rPr>
              <a:t>Hay una particularidad en estas ciencias, ya que muy temprano se realiza una inmersión al estudiante en la parte llamada «práctica», que constituye un proceso de enseñanza, en el que se tiene un docente con experiencia, y este es el encargado de orientar el direccionamiento basado en casos, ya sea en procesos de simulación, a actividades propias del desempeño de esta área. Con base en unos contenidos se realiza una actividad, y cimentado en esto, se codifican unos procesos, conocimientos y área práctica que van estar reflejados en el resto de la vida del profesional.</a:t>
            </a:r>
            <a:endParaRPr lang="es-MX" b="0" i="0" dirty="0">
              <a:solidFill>
                <a:srgbClr val="505050"/>
              </a:solidFill>
              <a:effectLst/>
              <a:latin typeface="NexusSansPro"/>
            </a:endParaRPr>
          </a:p>
        </p:txBody>
      </p:sp>
    </p:spTree>
    <p:extLst>
      <p:ext uri="{BB962C8B-B14F-4D97-AF65-F5344CB8AC3E}">
        <p14:creationId xmlns:p14="http://schemas.microsoft.com/office/powerpoint/2010/main" val="26388638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18185" y="1372905"/>
            <a:ext cx="10934163" cy="3693319"/>
          </a:xfrm>
          <a:prstGeom prst="rect">
            <a:avLst/>
          </a:prstGeom>
        </p:spPr>
        <p:txBody>
          <a:bodyPr wrap="square">
            <a:spAutoFit/>
          </a:bodyPr>
          <a:lstStyle/>
          <a:p>
            <a:pPr algn="just"/>
            <a:r>
              <a:rPr lang="es-MX" dirty="0">
                <a:solidFill>
                  <a:srgbClr val="505050"/>
                </a:solidFill>
                <a:latin typeface="NexusSansPro"/>
              </a:rPr>
              <a:t>En las áreas de posgrado este proceso tiene una serie de actividades supervisadas por el docente, que adquiere un papel de orientador sobre las actividades y contenidos que se deben tener como básicos y avanzados. </a:t>
            </a:r>
            <a:endParaRPr lang="es-MX" dirty="0" smtClean="0">
              <a:solidFill>
                <a:srgbClr val="505050"/>
              </a:solidFill>
              <a:latin typeface="NexusSansPro"/>
            </a:endParaRPr>
          </a:p>
          <a:p>
            <a:pPr algn="just"/>
            <a:endParaRPr lang="es-MX" dirty="0">
              <a:solidFill>
                <a:srgbClr val="505050"/>
              </a:solidFill>
              <a:latin typeface="NexusSansPro"/>
            </a:endParaRPr>
          </a:p>
          <a:p>
            <a:pPr algn="just"/>
            <a:r>
              <a:rPr lang="es-MX" dirty="0" smtClean="0">
                <a:solidFill>
                  <a:srgbClr val="505050"/>
                </a:solidFill>
                <a:latin typeface="NexusSansPro"/>
              </a:rPr>
              <a:t>En </a:t>
            </a:r>
            <a:r>
              <a:rPr lang="es-MX" dirty="0">
                <a:solidFill>
                  <a:srgbClr val="505050"/>
                </a:solidFill>
                <a:latin typeface="NexusSansPro"/>
              </a:rPr>
              <a:t>esta área del saber se utilizan diferentes modalidades como la revisión de contenidos y el ejercicio diario de los mismos, este acercamiento a la realidad del proceso de formación desde los inicios permite no solo tener acercamiento al área correspondiente, sino, evaluar, confrontar el sistema y amoldarse a las circunstancias</a:t>
            </a:r>
            <a:r>
              <a:rPr lang="es-MX" dirty="0" smtClean="0">
                <a:solidFill>
                  <a:srgbClr val="505050"/>
                </a:solidFill>
                <a:latin typeface="NexusSansPro"/>
              </a:rPr>
              <a:t>.</a:t>
            </a:r>
          </a:p>
          <a:p>
            <a:pPr algn="just"/>
            <a:endParaRPr lang="es-MX" dirty="0">
              <a:solidFill>
                <a:srgbClr val="505050"/>
              </a:solidFill>
              <a:latin typeface="NexusSansPro"/>
            </a:endParaRPr>
          </a:p>
          <a:p>
            <a:pPr algn="just"/>
            <a:endParaRPr lang="es-MX" dirty="0">
              <a:solidFill>
                <a:srgbClr val="505050"/>
              </a:solidFill>
              <a:latin typeface="NexusSansPro"/>
            </a:endParaRPr>
          </a:p>
          <a:p>
            <a:pPr algn="just"/>
            <a:r>
              <a:rPr lang="es-MX" i="1" dirty="0" smtClean="0">
                <a:solidFill>
                  <a:srgbClr val="505050"/>
                </a:solidFill>
                <a:latin typeface="inherit"/>
              </a:rPr>
              <a:t>Las </a:t>
            </a:r>
            <a:r>
              <a:rPr lang="es-MX" i="1" dirty="0">
                <a:solidFill>
                  <a:srgbClr val="505050"/>
                </a:solidFill>
                <a:latin typeface="inherit"/>
              </a:rPr>
              <a:t>prácticas educativas deben tener un espíritu científico coherente con el enfoque curricular, de tal forma que promueva la discusión, la argumentación y la proposición; por ello, la evaluación se constituye en un proceso que da cuenta de la transformación de las prácticas educativas de los profesores</a:t>
            </a:r>
            <a:endParaRPr lang="es-MX" b="0" i="0" dirty="0">
              <a:solidFill>
                <a:srgbClr val="505050"/>
              </a:solidFill>
              <a:effectLst/>
              <a:latin typeface="NexusSansPro"/>
            </a:endParaRPr>
          </a:p>
        </p:txBody>
      </p:sp>
    </p:spTree>
    <p:extLst>
      <p:ext uri="{BB962C8B-B14F-4D97-AF65-F5344CB8AC3E}">
        <p14:creationId xmlns:p14="http://schemas.microsoft.com/office/powerpoint/2010/main" val="10605838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1820" y="474345"/>
            <a:ext cx="11565228" cy="4801314"/>
          </a:xfrm>
          <a:prstGeom prst="rect">
            <a:avLst/>
          </a:prstGeom>
        </p:spPr>
        <p:txBody>
          <a:bodyPr wrap="square">
            <a:spAutoFit/>
          </a:bodyPr>
          <a:lstStyle/>
          <a:p>
            <a:pPr algn="just"/>
            <a:r>
              <a:rPr lang="es-MX" b="1" dirty="0">
                <a:solidFill>
                  <a:srgbClr val="323232"/>
                </a:solidFill>
                <a:latin typeface="NexusSansPro"/>
              </a:rPr>
              <a:t>¿Cómo la Fundación Universitaria de Ciencias de la Salud ha orientado su lineamiento del saber pedagógico</a:t>
            </a:r>
            <a:r>
              <a:rPr lang="es-MX" b="1" dirty="0" smtClean="0">
                <a:solidFill>
                  <a:srgbClr val="323232"/>
                </a:solidFill>
                <a:latin typeface="NexusSansPro"/>
              </a:rPr>
              <a:t>?</a:t>
            </a:r>
          </a:p>
          <a:p>
            <a:pPr algn="just"/>
            <a:endParaRPr lang="es-MX" b="1" dirty="0">
              <a:solidFill>
                <a:srgbClr val="323232"/>
              </a:solidFill>
              <a:latin typeface="NexusSansPro"/>
            </a:endParaRPr>
          </a:p>
          <a:p>
            <a:pPr algn="just"/>
            <a:r>
              <a:rPr lang="es-MX" dirty="0" smtClean="0">
                <a:solidFill>
                  <a:srgbClr val="505050"/>
                </a:solidFill>
                <a:latin typeface="NexusSansPro"/>
              </a:rPr>
              <a:t>La </a:t>
            </a:r>
            <a:r>
              <a:rPr lang="es-MX" dirty="0">
                <a:solidFill>
                  <a:srgbClr val="505050"/>
                </a:solidFill>
                <a:latin typeface="NexusSansPro"/>
              </a:rPr>
              <a:t>FUCS en su plan académico institucional tiene un enfoque constructivista: «La filosofía de la FUCS concibe la educación como un proceso dinámico y evolutivo, que implica una acción conjunta de docentes y estudiantes, complementada con el aprendizaje </a:t>
            </a:r>
            <a:r>
              <a:rPr lang="es-MX" dirty="0" smtClean="0">
                <a:solidFill>
                  <a:srgbClr val="505050"/>
                </a:solidFill>
                <a:latin typeface="NexusSansPro"/>
              </a:rPr>
              <a:t>significativo. </a:t>
            </a:r>
          </a:p>
          <a:p>
            <a:pPr algn="just"/>
            <a:endParaRPr lang="es-MX" dirty="0">
              <a:solidFill>
                <a:srgbClr val="505050"/>
              </a:solidFill>
              <a:latin typeface="NexusSansPro"/>
            </a:endParaRPr>
          </a:p>
          <a:p>
            <a:pPr algn="just"/>
            <a:endParaRPr lang="es-MX" dirty="0" smtClean="0">
              <a:solidFill>
                <a:srgbClr val="505050"/>
              </a:solidFill>
              <a:latin typeface="NexusSansPro"/>
            </a:endParaRPr>
          </a:p>
          <a:p>
            <a:pPr algn="just"/>
            <a:r>
              <a:rPr lang="es-MX" dirty="0" smtClean="0">
                <a:solidFill>
                  <a:srgbClr val="505050"/>
                </a:solidFill>
                <a:latin typeface="NexusSansPro"/>
              </a:rPr>
              <a:t>En </a:t>
            </a:r>
            <a:r>
              <a:rPr lang="es-MX" dirty="0">
                <a:solidFill>
                  <a:srgbClr val="505050"/>
                </a:solidFill>
                <a:latin typeface="NexusSansPro"/>
              </a:rPr>
              <a:t>esta forma, el estudiante es reconocido como un ser biopsicosocial y espiritual en proceso de formación, el cual incorpora a su estructura cognitiva no solo un aprendizaje memorístico, sino un aprendizaje significativo que concede gran importancia a sus intereses, a su motivación, en donde el docente como orientador mantiene un constante dialogo, viviendo en cooperación y enriquecimiento mutuo, dando lugar a una enseñanza construida desde las habilidades investigativas, críticas y reflexivas. </a:t>
            </a:r>
            <a:endParaRPr lang="es-MX" dirty="0" smtClean="0">
              <a:solidFill>
                <a:srgbClr val="505050"/>
              </a:solidFill>
              <a:latin typeface="NexusSansPro"/>
            </a:endParaRPr>
          </a:p>
          <a:p>
            <a:pPr algn="just"/>
            <a:endParaRPr lang="es-MX" dirty="0">
              <a:solidFill>
                <a:srgbClr val="505050"/>
              </a:solidFill>
              <a:latin typeface="NexusSansPro"/>
            </a:endParaRPr>
          </a:p>
          <a:p>
            <a:pPr algn="just"/>
            <a:r>
              <a:rPr lang="es-MX" dirty="0" smtClean="0">
                <a:solidFill>
                  <a:srgbClr val="505050"/>
                </a:solidFill>
                <a:latin typeface="NexusSansPro"/>
              </a:rPr>
              <a:t>Desde </a:t>
            </a:r>
            <a:r>
              <a:rPr lang="es-MX" dirty="0">
                <a:solidFill>
                  <a:srgbClr val="505050"/>
                </a:solidFill>
                <a:latin typeface="NexusSansPro"/>
              </a:rPr>
              <a:t>la perspectiva de la educación, cuenta con el diplomado y con la especialización de docencia universitaria, donde el cuerpo profesoral puede acceder para tener una formación en esta área y fortalecer los procesos de enseñanza.</a:t>
            </a:r>
            <a:endParaRPr lang="es-MX" b="0" i="0" dirty="0">
              <a:solidFill>
                <a:srgbClr val="505050"/>
              </a:solidFill>
              <a:effectLst/>
              <a:latin typeface="NexusSansPro"/>
            </a:endParaRPr>
          </a:p>
        </p:txBody>
      </p:sp>
    </p:spTree>
    <p:extLst>
      <p:ext uri="{BB962C8B-B14F-4D97-AF65-F5344CB8AC3E}">
        <p14:creationId xmlns:p14="http://schemas.microsoft.com/office/powerpoint/2010/main" val="39300868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3335" y="1443841"/>
            <a:ext cx="10367493" cy="3139321"/>
          </a:xfrm>
          <a:prstGeom prst="rect">
            <a:avLst/>
          </a:prstGeom>
        </p:spPr>
        <p:txBody>
          <a:bodyPr wrap="square">
            <a:spAutoFit/>
          </a:bodyPr>
          <a:lstStyle/>
          <a:p>
            <a:pPr algn="just"/>
            <a:r>
              <a:rPr lang="es-MX" b="1" dirty="0">
                <a:solidFill>
                  <a:srgbClr val="323232"/>
                </a:solidFill>
                <a:latin typeface="NexusSansPro"/>
              </a:rPr>
              <a:t>¿Cómo configurar el papel del docente en las ciencias de la salud</a:t>
            </a:r>
            <a:r>
              <a:rPr lang="es-MX" b="1" dirty="0" smtClean="0">
                <a:solidFill>
                  <a:srgbClr val="323232"/>
                </a:solidFill>
                <a:latin typeface="NexusSansPro"/>
              </a:rPr>
              <a:t>?</a:t>
            </a:r>
          </a:p>
          <a:p>
            <a:pPr algn="just"/>
            <a:endParaRPr lang="es-MX" b="1" dirty="0">
              <a:solidFill>
                <a:srgbClr val="323232"/>
              </a:solidFill>
              <a:latin typeface="NexusSansPro"/>
            </a:endParaRPr>
          </a:p>
          <a:p>
            <a:pPr algn="just"/>
            <a:endParaRPr lang="es-MX" b="1" dirty="0" smtClean="0">
              <a:solidFill>
                <a:srgbClr val="323232"/>
              </a:solidFill>
              <a:latin typeface="NexusSansPro"/>
            </a:endParaRPr>
          </a:p>
          <a:p>
            <a:pPr algn="just"/>
            <a:r>
              <a:rPr lang="es-MX" dirty="0" smtClean="0">
                <a:solidFill>
                  <a:srgbClr val="505050"/>
                </a:solidFill>
                <a:latin typeface="NexusSansPro"/>
              </a:rPr>
              <a:t>El </a:t>
            </a:r>
            <a:r>
              <a:rPr lang="es-MX" dirty="0">
                <a:solidFill>
                  <a:srgbClr val="505050"/>
                </a:solidFill>
                <a:latin typeface="NexusSansPro"/>
              </a:rPr>
              <a:t>desarrollo de la humanidad está ligado con el desarrollo del saber, del conocimiento, de la enseñanza. La panorámica en el saber pedagógico en la actualidad contempla un término amplio, no limitante e incluyente. El docente como actor de este saber pedagógico tiene una alta y gran responsabilidad y las políticas actuales deben estar acordes con los cambios en la educación. Debe haber un aumento de la capacidad docente en cuanto a personas que desarrollen y penetren los diferentes ámbitos escolares, universitarios, técnicos y tecnológicos, de manera crítica y socialmente responsable, que impacte en generaciones y este sea uno de los aportes al cambio social.</a:t>
            </a:r>
            <a:endParaRPr lang="es-MX" b="0" i="0" dirty="0">
              <a:solidFill>
                <a:srgbClr val="505050"/>
              </a:solidFill>
              <a:effectLst/>
              <a:latin typeface="NexusSansPro"/>
            </a:endParaRPr>
          </a:p>
        </p:txBody>
      </p:sp>
    </p:spTree>
    <p:extLst>
      <p:ext uri="{BB962C8B-B14F-4D97-AF65-F5344CB8AC3E}">
        <p14:creationId xmlns:p14="http://schemas.microsoft.com/office/powerpoint/2010/main" val="27669424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28034" y="474138"/>
            <a:ext cx="10148552" cy="5632311"/>
          </a:xfrm>
          <a:prstGeom prst="rect">
            <a:avLst/>
          </a:prstGeom>
        </p:spPr>
        <p:txBody>
          <a:bodyPr wrap="square">
            <a:spAutoFit/>
          </a:bodyPr>
          <a:lstStyle/>
          <a:p>
            <a:pPr algn="just"/>
            <a:r>
              <a:rPr lang="es-MX" dirty="0">
                <a:solidFill>
                  <a:srgbClr val="505050"/>
                </a:solidFill>
                <a:latin typeface="NexusSansPro"/>
              </a:rPr>
              <a:t>Permitir al docente el desarrollo de actividades de investigación, generar los espacios temporales, geográficos y económicos y que esta parte sea reconocida por sus directivas y por la sociedad. </a:t>
            </a:r>
            <a:endParaRPr lang="es-MX" dirty="0" smtClean="0">
              <a:solidFill>
                <a:srgbClr val="505050"/>
              </a:solidFill>
              <a:latin typeface="NexusSansPro"/>
            </a:endParaRPr>
          </a:p>
          <a:p>
            <a:pPr algn="just"/>
            <a:endParaRPr lang="es-MX" dirty="0">
              <a:solidFill>
                <a:srgbClr val="505050"/>
              </a:solidFill>
              <a:latin typeface="NexusSansPro"/>
            </a:endParaRPr>
          </a:p>
          <a:p>
            <a:pPr algn="just"/>
            <a:endParaRPr lang="es-MX" dirty="0" smtClean="0">
              <a:solidFill>
                <a:srgbClr val="505050"/>
              </a:solidFill>
              <a:latin typeface="NexusSansPro"/>
            </a:endParaRPr>
          </a:p>
          <a:p>
            <a:pPr algn="just"/>
            <a:r>
              <a:rPr lang="es-MX" dirty="0" smtClean="0">
                <a:solidFill>
                  <a:srgbClr val="505050"/>
                </a:solidFill>
                <a:latin typeface="NexusSansPro"/>
              </a:rPr>
              <a:t>El </a:t>
            </a:r>
            <a:r>
              <a:rPr lang="es-MX" dirty="0">
                <a:solidFill>
                  <a:srgbClr val="505050"/>
                </a:solidFill>
                <a:latin typeface="NexusSansPro"/>
              </a:rPr>
              <a:t>pedagogo es aquel que aplica el método científico para asumir el proceso de aprendizaje desde la investigación y la experimentación, haciéndose de esta forma responsable de los resultados y a la vez facilitador para que el estudiante sea activo y utilice el autoconocimiento y el pensamiento crítico ante la resolución de su aprendizaje</a:t>
            </a:r>
            <a:r>
              <a:rPr lang="es-MX" dirty="0" smtClean="0">
                <a:solidFill>
                  <a:srgbClr val="505050"/>
                </a:solidFill>
                <a:latin typeface="NexusSansPro"/>
              </a:rPr>
              <a:t>.</a:t>
            </a:r>
          </a:p>
          <a:p>
            <a:pPr algn="just"/>
            <a:endParaRPr lang="es-MX" dirty="0">
              <a:solidFill>
                <a:srgbClr val="505050"/>
              </a:solidFill>
              <a:latin typeface="NexusSansPro"/>
            </a:endParaRPr>
          </a:p>
          <a:p>
            <a:pPr algn="just"/>
            <a:endParaRPr lang="es-MX" dirty="0">
              <a:solidFill>
                <a:srgbClr val="505050"/>
              </a:solidFill>
              <a:latin typeface="NexusSansPro"/>
            </a:endParaRPr>
          </a:p>
          <a:p>
            <a:pPr algn="just"/>
            <a:r>
              <a:rPr lang="es-MX" dirty="0">
                <a:solidFill>
                  <a:srgbClr val="505050"/>
                </a:solidFill>
                <a:latin typeface="NexusSansPro"/>
              </a:rPr>
              <a:t>Motivar a los docentes desde varios aspectos, laboral, económico; reconocimiento social por el papel en el desarrollo de las generaciones. Reconocer que en el acto de enseñar el docente no es el único actor, se requieren políticas locales y nacionales para realizar este cambio en la docencia. Sensibilizar a los estudiantes y la comunidad de los aspectos actuales y su importante papel ya que en la actualidad, se deja una gran responsabilidad a la escuela en la educación, pero se debe reconocer que el punto de partida de aprendizaje es el núcleo familiar</a:t>
            </a:r>
            <a:r>
              <a:rPr lang="es-MX" dirty="0" smtClean="0">
                <a:solidFill>
                  <a:srgbClr val="505050"/>
                </a:solidFill>
                <a:latin typeface="NexusSansPro"/>
              </a:rPr>
              <a:t>.</a:t>
            </a:r>
          </a:p>
          <a:p>
            <a:pPr algn="just"/>
            <a:endParaRPr lang="es-MX" dirty="0">
              <a:solidFill>
                <a:srgbClr val="505050"/>
              </a:solidFill>
              <a:latin typeface="NexusSansPro"/>
            </a:endParaRPr>
          </a:p>
          <a:p>
            <a:pPr algn="just"/>
            <a:r>
              <a:rPr lang="es-MX" dirty="0">
                <a:solidFill>
                  <a:srgbClr val="505050"/>
                </a:solidFill>
                <a:latin typeface="NexusSansPro"/>
              </a:rPr>
              <a:t>La actividad docente en las ciencias de la salud tiene una configuración y estructura diferente a otras áreas del saber. Es necesario lograr una articulación más cercana desde las ciencias básicas a las clínicas.</a:t>
            </a:r>
            <a:endParaRPr lang="es-MX" b="0" i="0" dirty="0">
              <a:solidFill>
                <a:srgbClr val="505050"/>
              </a:solidFill>
              <a:effectLst/>
              <a:latin typeface="NexusSansPro"/>
            </a:endParaRPr>
          </a:p>
        </p:txBody>
      </p:sp>
    </p:spTree>
    <p:extLst>
      <p:ext uri="{BB962C8B-B14F-4D97-AF65-F5344CB8AC3E}">
        <p14:creationId xmlns:p14="http://schemas.microsoft.com/office/powerpoint/2010/main" val="2773847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ACTIVIDAD</a:t>
            </a:r>
            <a:endParaRPr lang="es-MX" dirty="0"/>
          </a:p>
        </p:txBody>
      </p:sp>
      <p:sp>
        <p:nvSpPr>
          <p:cNvPr id="3" name="Marcador de contenido 2"/>
          <p:cNvSpPr>
            <a:spLocks noGrp="1"/>
          </p:cNvSpPr>
          <p:nvPr>
            <p:ph idx="1"/>
          </p:nvPr>
        </p:nvSpPr>
        <p:spPr/>
        <p:txBody>
          <a:bodyPr/>
          <a:lstStyle/>
          <a:p>
            <a:r>
              <a:rPr lang="es-MX" dirty="0" smtClean="0"/>
              <a:t>Realiza un mapa mental del tema, rescatando lo más importante </a:t>
            </a:r>
            <a:endParaRPr lang="es-MX" dirty="0"/>
          </a:p>
        </p:txBody>
      </p:sp>
      <p:sp>
        <p:nvSpPr>
          <p:cNvPr id="4" name="Rectángulo 3"/>
          <p:cNvSpPr/>
          <p:nvPr/>
        </p:nvSpPr>
        <p:spPr>
          <a:xfrm>
            <a:off x="3558382" y="3244334"/>
            <a:ext cx="5075236" cy="646331"/>
          </a:xfrm>
          <a:prstGeom prst="rect">
            <a:avLst/>
          </a:prstGeom>
        </p:spPr>
        <p:txBody>
          <a:bodyPr wrap="none">
            <a:spAutoFit/>
          </a:bodyPr>
          <a:lstStyle/>
          <a:p>
            <a:r>
              <a:rPr lang="es-MX" dirty="0">
                <a:hlinkClick r:id="rId2"/>
              </a:rPr>
              <a:t>https://</a:t>
            </a:r>
            <a:r>
              <a:rPr lang="es-MX" dirty="0" smtClean="0">
                <a:hlinkClick r:id="rId2"/>
              </a:rPr>
              <a:t>www.youtube.com/watch?v=6xPLMnC7vmA</a:t>
            </a:r>
            <a:endParaRPr lang="es-MX" dirty="0" smtClean="0"/>
          </a:p>
          <a:p>
            <a:endParaRPr lang="es-MX" dirty="0"/>
          </a:p>
        </p:txBody>
      </p:sp>
    </p:spTree>
    <p:extLst>
      <p:ext uri="{BB962C8B-B14F-4D97-AF65-F5344CB8AC3E}">
        <p14:creationId xmlns:p14="http://schemas.microsoft.com/office/powerpoint/2010/main" val="19461939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1433</TotalTime>
  <Words>1315</Words>
  <Application>Microsoft Office PowerPoint</Application>
  <PresentationFormat>Panorámica</PresentationFormat>
  <Paragraphs>62</Paragraphs>
  <Slides>10</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10</vt:i4>
      </vt:variant>
    </vt:vector>
  </HeadingPairs>
  <TitlesOfParts>
    <vt:vector size="18" baseType="lpstr">
      <vt:lpstr>Algerian</vt:lpstr>
      <vt:lpstr>Arial</vt:lpstr>
      <vt:lpstr>Baskerville Old Face</vt:lpstr>
      <vt:lpstr>Calibri</vt:lpstr>
      <vt:lpstr>Calibri Light</vt:lpstr>
      <vt:lpstr>inherit</vt:lpstr>
      <vt:lpstr>NexusSansPro</vt:lpstr>
      <vt:lpstr>Tema de Office</vt:lpstr>
      <vt:lpstr>TEORÍA PEDAGÓGICA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ACTIVIDAD</vt:lpstr>
    </vt:vector>
  </TitlesOfParts>
  <Company>Vermaris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lizbeth quezada</dc:creator>
  <cp:lastModifiedBy>Yaris</cp:lastModifiedBy>
  <cp:revision>200</cp:revision>
  <dcterms:created xsi:type="dcterms:W3CDTF">2020-05-14T14:52:52Z</dcterms:created>
  <dcterms:modified xsi:type="dcterms:W3CDTF">2022-10-22T00:39:14Z</dcterms:modified>
</cp:coreProperties>
</file>