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74" r:id="rId4"/>
    <p:sldId id="275" r:id="rId5"/>
    <p:sldId id="276" r:id="rId6"/>
    <p:sldId id="277" r:id="rId7"/>
    <p:sldId id="278" r:id="rId8"/>
    <p:sldId id="279" r:id="rId9"/>
    <p:sldId id="280" r:id="rId10"/>
    <p:sldId id="273"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990099"/>
    <a:srgbClr val="0000CC"/>
    <a:srgbClr val="6600CC"/>
    <a:srgbClr val="66FF33"/>
    <a:srgbClr val="FF0066"/>
    <a:srgbClr val="0000FF"/>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74" d="100"/>
          <a:sy n="74" d="100"/>
        </p:scale>
        <p:origin x="4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08/01/2023</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55569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08/01/2023</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934671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08/01/2023</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807560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08/01/2023</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640274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C58AD51-2261-43B7-BFA8-86C8A12BBA42}" type="datetimeFigureOut">
              <a:rPr lang="es-MX" smtClean="0"/>
              <a:t>08/01/2023</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94426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C58AD51-2261-43B7-BFA8-86C8A12BBA42}" type="datetimeFigureOut">
              <a:rPr lang="es-MX" smtClean="0"/>
              <a:t>08/01/2023</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593957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C58AD51-2261-43B7-BFA8-86C8A12BBA42}" type="datetimeFigureOut">
              <a:rPr lang="es-MX" smtClean="0"/>
              <a:t>08/01/2023</a:t>
            </a:fld>
            <a:endParaRPr lang="es-MX" dirty="0"/>
          </a:p>
        </p:txBody>
      </p:sp>
      <p:sp>
        <p:nvSpPr>
          <p:cNvPr id="8" name="Marcador de pie de página 7"/>
          <p:cNvSpPr>
            <a:spLocks noGrp="1"/>
          </p:cNvSpPr>
          <p:nvPr>
            <p:ph type="ftr" sz="quarter" idx="11"/>
          </p:nvPr>
        </p:nvSpPr>
        <p:spPr/>
        <p:txBody>
          <a:bodyPr/>
          <a:lstStyle/>
          <a:p>
            <a:endParaRPr lang="es-MX" dirty="0"/>
          </a:p>
        </p:txBody>
      </p:sp>
      <p:sp>
        <p:nvSpPr>
          <p:cNvPr id="9" name="Marcador de número de diapositiva 8"/>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609336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C58AD51-2261-43B7-BFA8-86C8A12BBA42}" type="datetimeFigureOut">
              <a:rPr lang="es-MX" smtClean="0"/>
              <a:t>08/01/2023</a:t>
            </a:fld>
            <a:endParaRPr lang="es-MX" dirty="0"/>
          </a:p>
        </p:txBody>
      </p:sp>
      <p:sp>
        <p:nvSpPr>
          <p:cNvPr id="4" name="Marcador de pie de página 3"/>
          <p:cNvSpPr>
            <a:spLocks noGrp="1"/>
          </p:cNvSpPr>
          <p:nvPr>
            <p:ph type="ftr" sz="quarter" idx="11"/>
          </p:nvPr>
        </p:nvSpPr>
        <p:spPr/>
        <p:txBody>
          <a:bodyPr/>
          <a:lstStyle/>
          <a:p>
            <a:endParaRPr lang="es-MX" dirty="0"/>
          </a:p>
        </p:txBody>
      </p:sp>
      <p:sp>
        <p:nvSpPr>
          <p:cNvPr id="5" name="Marcador de número de diapositiva 4"/>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36670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C58AD51-2261-43B7-BFA8-86C8A12BBA42}" type="datetimeFigureOut">
              <a:rPr lang="es-MX" smtClean="0"/>
              <a:t>08/01/2023</a:t>
            </a:fld>
            <a:endParaRPr lang="es-MX" dirty="0"/>
          </a:p>
        </p:txBody>
      </p:sp>
      <p:sp>
        <p:nvSpPr>
          <p:cNvPr id="3" name="Marcador de pie de página 2"/>
          <p:cNvSpPr>
            <a:spLocks noGrp="1"/>
          </p:cNvSpPr>
          <p:nvPr>
            <p:ph type="ftr" sz="quarter" idx="11"/>
          </p:nvPr>
        </p:nvSpPr>
        <p:spPr/>
        <p:txBody>
          <a:bodyPr/>
          <a:lstStyle/>
          <a:p>
            <a:endParaRPr lang="es-MX" dirty="0"/>
          </a:p>
        </p:txBody>
      </p:sp>
      <p:sp>
        <p:nvSpPr>
          <p:cNvPr id="4" name="Marcador de número de diapositiva 3"/>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772913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08/01/2023</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665440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08/01/2023</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40526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58AD51-2261-43B7-BFA8-86C8A12BBA42}" type="datetimeFigureOut">
              <a:rPr lang="es-MX" smtClean="0"/>
              <a:t>08/01/2023</a:t>
            </a:fld>
            <a:endParaRPr lang="es-MX"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155131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384946" y="1732114"/>
            <a:ext cx="9144000" cy="1240669"/>
          </a:xfrm>
        </p:spPr>
        <p:txBody>
          <a:bodyPr>
            <a:noAutofit/>
          </a:bodyPr>
          <a:lstStyle/>
          <a:p>
            <a:r>
              <a:rPr lang="es-ES" sz="6600" dirty="0" smtClean="0">
                <a:solidFill>
                  <a:schemeClr val="bg1"/>
                </a:solidFill>
                <a:latin typeface="Baskerville Old Face" panose="02020602080505020303" pitchFamily="18" charset="0"/>
              </a:rPr>
              <a:t>FUNDAMENTOS DE DIDÁCTICA</a:t>
            </a:r>
            <a:endParaRPr lang="es-MX" sz="6600" dirty="0">
              <a:solidFill>
                <a:schemeClr val="bg1"/>
              </a:solidFill>
              <a:latin typeface="Baskerville Old Face" panose="02020602080505020303" pitchFamily="18" charset="0"/>
            </a:endParaRPr>
          </a:p>
        </p:txBody>
      </p:sp>
      <p:sp>
        <p:nvSpPr>
          <p:cNvPr id="3" name="Rectángulo 2"/>
          <p:cNvSpPr/>
          <p:nvPr/>
        </p:nvSpPr>
        <p:spPr>
          <a:xfrm>
            <a:off x="1169867" y="4891138"/>
            <a:ext cx="9068509" cy="1754326"/>
          </a:xfrm>
          <a:prstGeom prst="rect">
            <a:avLst/>
          </a:prstGeom>
          <a:noFill/>
        </p:spPr>
        <p:txBody>
          <a:bodyPr wrap="none" lIns="91440" tIns="45720" rIns="91440" bIns="45720">
            <a:spAutoFit/>
          </a:bodyPr>
          <a:lstStyle/>
          <a:p>
            <a:pPr algn="ctr"/>
            <a:r>
              <a:rPr lang="es-ES" sz="5400" b="1" spc="50" dirty="0" smtClean="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rPr>
              <a:t>MTRA: DEYANIRA LIZBETH </a:t>
            </a:r>
          </a:p>
          <a:p>
            <a:pPr algn="ctr"/>
            <a:r>
              <a:rPr lang="es-ES" sz="5400" b="1" spc="50" dirty="0" smtClean="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rPr>
              <a:t>QUEZADA GUTIÉRREZ</a:t>
            </a:r>
            <a:endParaRPr lang="es-ES" sz="54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endParaRPr>
          </a:p>
        </p:txBody>
      </p:sp>
    </p:spTree>
    <p:extLst>
      <p:ext uri="{BB962C8B-B14F-4D97-AF65-F5344CB8AC3E}">
        <p14:creationId xmlns:p14="http://schemas.microsoft.com/office/powerpoint/2010/main" val="42361541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638981" y="211256"/>
            <a:ext cx="4038286" cy="923330"/>
          </a:xfrm>
          <a:prstGeom prst="rect">
            <a:avLst/>
          </a:prstGeom>
          <a:noFill/>
        </p:spPr>
        <p:txBody>
          <a:bodyPr wrap="none" lIns="91440" tIns="45720" rIns="91440" bIns="45720">
            <a:spAutoFit/>
          </a:bodyPr>
          <a:lstStyle/>
          <a:p>
            <a:pPr algn="ctr"/>
            <a:r>
              <a:rPr lang="es-ES" sz="54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nprior" panose="02000400000000000000" pitchFamily="2" charset="0"/>
              </a:rPr>
              <a:t>ACTIVIDAD</a:t>
            </a:r>
            <a:endParaRPr lang="es-E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nprior" panose="02000400000000000000" pitchFamily="2" charset="0"/>
            </a:endParaRPr>
          </a:p>
        </p:txBody>
      </p:sp>
      <p:sp>
        <p:nvSpPr>
          <p:cNvPr id="5" name="Marcador de contenido 1"/>
          <p:cNvSpPr>
            <a:spLocks noGrp="1"/>
          </p:cNvSpPr>
          <p:nvPr>
            <p:ph idx="1"/>
          </p:nvPr>
        </p:nvSpPr>
        <p:spPr>
          <a:xfrm>
            <a:off x="120464" y="1290734"/>
            <a:ext cx="11422352" cy="422156"/>
          </a:xfrm>
        </p:spPr>
        <p:txBody>
          <a:bodyPr>
            <a:noAutofit/>
          </a:bodyPr>
          <a:lstStyle/>
          <a:p>
            <a:pPr>
              <a:buClr>
                <a:srgbClr val="002060"/>
              </a:buClr>
              <a:buFont typeface="Wingdings" panose="05000000000000000000" pitchFamily="2" charset="2"/>
              <a:buChar char="Ø"/>
            </a:pPr>
            <a:r>
              <a:rPr lang="es-MX" sz="1800" b="1" dirty="0" smtClean="0">
                <a:solidFill>
                  <a:srgbClr val="00B050"/>
                </a:solidFill>
                <a:latin typeface="Bookman Old Style" panose="02050604050505020204" pitchFamily="18" charset="0"/>
              </a:rPr>
              <a:t>Realiza un mapa mental del tema visto en clase</a:t>
            </a:r>
            <a:endParaRPr lang="es-MX" sz="1800" b="1" dirty="0">
              <a:solidFill>
                <a:srgbClr val="00B050"/>
              </a:solidFill>
              <a:latin typeface="Bookman Old Style" panose="02050604050505020204" pitchFamily="18" charset="0"/>
            </a:endParaRPr>
          </a:p>
          <a:p>
            <a:pPr marL="0" indent="0">
              <a:buClr>
                <a:srgbClr val="002060"/>
              </a:buClr>
              <a:buNone/>
            </a:pPr>
            <a:endParaRPr lang="es-MX" sz="1800" b="1" dirty="0">
              <a:solidFill>
                <a:schemeClr val="accent2">
                  <a:lumMod val="75000"/>
                </a:schemeClr>
              </a:solidFill>
              <a:latin typeface="Bookman Old Style" panose="02050604050505020204" pitchFamily="18" charset="0"/>
            </a:endParaRPr>
          </a:p>
        </p:txBody>
      </p:sp>
    </p:spTree>
    <p:extLst>
      <p:ext uri="{BB962C8B-B14F-4D97-AF65-F5344CB8AC3E}">
        <p14:creationId xmlns:p14="http://schemas.microsoft.com/office/powerpoint/2010/main" val="1204422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
                                        <p:tgtEl>
                                          <p:spTgt spid="5">
                                            <p:txEl>
                                              <p:pRg st="0" end="0"/>
                                            </p:txEl>
                                          </p:spTgt>
                                        </p:tgtEl>
                                      </p:cBhvr>
                                    </p:animEffect>
                                    <p:anim calcmode="lin" valueType="num">
                                      <p:cBhvr>
                                        <p:cTn id="8"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5">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5">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5">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270456" y="474345"/>
            <a:ext cx="10934164" cy="5016758"/>
          </a:xfrm>
          <a:prstGeom prst="rect">
            <a:avLst/>
          </a:prstGeom>
        </p:spPr>
        <p:txBody>
          <a:bodyPr wrap="square">
            <a:spAutoFit/>
          </a:bodyPr>
          <a:lstStyle/>
          <a:p>
            <a:r>
              <a:rPr lang="es-MX" sz="2000" b="1" dirty="0" smtClean="0">
                <a:solidFill>
                  <a:srgbClr val="000000"/>
                </a:solidFill>
                <a:latin typeface="Times New Roman" panose="02020603050405020304" pitchFamily="18" charset="0"/>
              </a:rPr>
              <a:t>FUNDAMENTO ESTRUCTURAL DE LA EDUCACIÓN SUPERIOR E-LEARNING </a:t>
            </a:r>
          </a:p>
          <a:p>
            <a:endParaRPr lang="es-MX" sz="2000" dirty="0">
              <a:solidFill>
                <a:srgbClr val="000000"/>
              </a:solidFill>
              <a:latin typeface="Times New Roman" panose="02020603050405020304" pitchFamily="18" charset="0"/>
            </a:endParaRPr>
          </a:p>
          <a:p>
            <a:r>
              <a:rPr lang="es-MX" sz="2000" dirty="0">
                <a:solidFill>
                  <a:srgbClr val="000000"/>
                </a:solidFill>
                <a:latin typeface="Times New Roman" panose="02020603050405020304" pitchFamily="18" charset="0"/>
              </a:rPr>
              <a:t>En tal sentido, el fundamento estructural de la Educación Superior e-</a:t>
            </a:r>
            <a:r>
              <a:rPr lang="es-MX" sz="2000" dirty="0" err="1">
                <a:solidFill>
                  <a:srgbClr val="000000"/>
                </a:solidFill>
                <a:latin typeface="Times New Roman" panose="02020603050405020304" pitchFamily="18" charset="0"/>
              </a:rPr>
              <a:t>Learning</a:t>
            </a:r>
            <a:r>
              <a:rPr lang="es-MX" sz="2000" dirty="0">
                <a:solidFill>
                  <a:srgbClr val="000000"/>
                </a:solidFill>
                <a:latin typeface="Times New Roman" panose="02020603050405020304" pitchFamily="18" charset="0"/>
              </a:rPr>
              <a:t> implica las herramientas de software social y hoy día añaden una nueva dimensión más allá del transporte de información. Por ende, se han convertido esencialmente en el espacio, no en el conducto para dar sentido a las cosas</a:t>
            </a:r>
            <a:r>
              <a:rPr lang="es-MX" sz="2000" dirty="0" smtClean="0">
                <a:solidFill>
                  <a:srgbClr val="000000"/>
                </a:solidFill>
                <a:latin typeface="Times New Roman" panose="02020603050405020304" pitchFamily="18" charset="0"/>
              </a:rPr>
              <a:t>.</a:t>
            </a:r>
          </a:p>
          <a:p>
            <a:endParaRPr lang="es-MX" sz="2000" dirty="0">
              <a:solidFill>
                <a:srgbClr val="000000"/>
              </a:solidFill>
              <a:latin typeface="Times New Roman" panose="02020603050405020304" pitchFamily="18" charset="0"/>
            </a:endParaRPr>
          </a:p>
          <a:p>
            <a:r>
              <a:rPr lang="es-MX" sz="2000" dirty="0" smtClean="0">
                <a:solidFill>
                  <a:srgbClr val="000000"/>
                </a:solidFill>
                <a:latin typeface="Times New Roman" panose="02020603050405020304" pitchFamily="18" charset="0"/>
              </a:rPr>
              <a:t> </a:t>
            </a:r>
            <a:r>
              <a:rPr lang="es-MX" sz="2000" dirty="0">
                <a:solidFill>
                  <a:srgbClr val="000000"/>
                </a:solidFill>
                <a:latin typeface="Times New Roman" panose="02020603050405020304" pitchFamily="18" charset="0"/>
              </a:rPr>
              <a:t>El valor de las conexiones formadas excede el valor de la información particular y el conocimiento, que fluye a través de una red en un momento determinado. A diferencia de la analogía de petróleo siempre, las herramientas de software no existen para el transporte de los conocimientos, pero se han convertido en el punto de valor por ellas mismas.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000000"/>
                </a:solidFill>
                <a:latin typeface="Times New Roman" panose="02020603050405020304" pitchFamily="18" charset="0"/>
              </a:rPr>
              <a:t>Actualmente, la Educación Superior e-</a:t>
            </a:r>
            <a:r>
              <a:rPr lang="es-MX" sz="2000" dirty="0" err="1">
                <a:solidFill>
                  <a:srgbClr val="000000"/>
                </a:solidFill>
                <a:latin typeface="Times New Roman" panose="02020603050405020304" pitchFamily="18" charset="0"/>
              </a:rPr>
              <a:t>Learning</a:t>
            </a:r>
            <a:r>
              <a:rPr lang="es-MX" sz="2000" dirty="0">
                <a:solidFill>
                  <a:srgbClr val="000000"/>
                </a:solidFill>
                <a:latin typeface="Times New Roman" panose="02020603050405020304" pitchFamily="18" charset="0"/>
              </a:rPr>
              <a:t> es un proceso de enseñanza-aprendizaje que se lleva a cabo a través de internet, caracterizados por una separación física entre facilitador y participante, con el predominio de una comunicación tanto síncrona como asíncrona, a través de la cual, se lleva a cabo una interacción didáctica continua. Por ello, el e-</a:t>
            </a:r>
            <a:r>
              <a:rPr lang="es-MX" sz="2000" dirty="0" err="1">
                <a:solidFill>
                  <a:srgbClr val="000000"/>
                </a:solidFill>
                <a:latin typeface="Times New Roman" panose="02020603050405020304" pitchFamily="18" charset="0"/>
              </a:rPr>
              <a:t>Learning</a:t>
            </a:r>
            <a:r>
              <a:rPr lang="es-MX" sz="2000" dirty="0">
                <a:solidFill>
                  <a:srgbClr val="000000"/>
                </a:solidFill>
                <a:latin typeface="Times New Roman" panose="02020603050405020304" pitchFamily="18" charset="0"/>
              </a:rPr>
              <a:t> tiene un papel decisivo en el proceso de innovación de las universidades. </a:t>
            </a:r>
            <a:endParaRPr lang="es-MX" sz="2000" dirty="0"/>
          </a:p>
        </p:txBody>
      </p:sp>
    </p:spTree>
    <p:extLst>
      <p:ext uri="{BB962C8B-B14F-4D97-AF65-F5344CB8AC3E}">
        <p14:creationId xmlns:p14="http://schemas.microsoft.com/office/powerpoint/2010/main" val="7275663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15155" y="901522"/>
            <a:ext cx="9903854" cy="4708981"/>
          </a:xfrm>
          <a:prstGeom prst="rect">
            <a:avLst/>
          </a:prstGeom>
        </p:spPr>
        <p:txBody>
          <a:bodyPr wrap="square">
            <a:spAutoFit/>
          </a:bodyPr>
          <a:lstStyle/>
          <a:p>
            <a:r>
              <a:rPr lang="es-MX" sz="2000" dirty="0">
                <a:solidFill>
                  <a:srgbClr val="000000"/>
                </a:solidFill>
                <a:latin typeface="Times New Roman" panose="02020603050405020304" pitchFamily="18" charset="0"/>
              </a:rPr>
              <a:t>Dado que es un proceso de enseñanza-aprendizaje que se llevan a cabo a través de Internet, caracterizados por una separación física entre profesorado y estudiantes, pero con el predominio de una comunicación tanto síncrona como asíncrona, a través de la cual se lleva a cabo una interacción didáctica continuada.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000000"/>
                </a:solidFill>
                <a:latin typeface="Times New Roman" panose="02020603050405020304" pitchFamily="18" charset="0"/>
              </a:rPr>
              <a:t>De ahí, el sentido de conexión con otros estudiantes puede fomentarse a través del uso de software social, tal como blogs, wikis, redes sociales y otras aplicaciones basadas en Web de manera que fomenten los procesos de aprendizaje auto regulador basado en problemas, mientras que promueven la colaboración y la creación de comunidad.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000000"/>
                </a:solidFill>
                <a:latin typeface="Times New Roman" panose="02020603050405020304" pitchFamily="18" charset="0"/>
              </a:rPr>
              <a:t>Por ende, el conocimiento conectivo es el conocimiento emergente que resulta de las conexiones una propiedad de una entidad debe llevar a, o convertirse en, una propiedad de otra entidad para que ambas puedan ser consideradas como conectadas. </a:t>
            </a:r>
            <a:endParaRPr lang="es-MX" sz="2000" dirty="0"/>
          </a:p>
        </p:txBody>
      </p:sp>
    </p:spTree>
    <p:extLst>
      <p:ext uri="{BB962C8B-B14F-4D97-AF65-F5344CB8AC3E}">
        <p14:creationId xmlns:p14="http://schemas.microsoft.com/office/powerpoint/2010/main" val="16218297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40158" y="1056067"/>
            <a:ext cx="9144000" cy="3170099"/>
          </a:xfrm>
          <a:prstGeom prst="rect">
            <a:avLst/>
          </a:prstGeom>
        </p:spPr>
        <p:txBody>
          <a:bodyPr wrap="square">
            <a:spAutoFit/>
          </a:bodyPr>
          <a:lstStyle/>
          <a:p>
            <a:r>
              <a:rPr lang="es-MX" sz="2000" dirty="0">
                <a:solidFill>
                  <a:srgbClr val="000000"/>
                </a:solidFill>
                <a:latin typeface="Times New Roman" panose="02020603050405020304" pitchFamily="18" charset="0"/>
              </a:rPr>
              <a:t>Asimismo, tomar decisiones es aprender, desde escoger lo que se espera aprender como comprender el significado de la información entrante todo ello, se ve a través de la óptica de una realidad cambiante.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smtClean="0">
                <a:solidFill>
                  <a:srgbClr val="000000"/>
                </a:solidFill>
                <a:latin typeface="Times New Roman" panose="02020603050405020304" pitchFamily="18" charset="0"/>
              </a:rPr>
              <a:t>Una </a:t>
            </a:r>
            <a:r>
              <a:rPr lang="es-MX" sz="2000" dirty="0">
                <a:solidFill>
                  <a:srgbClr val="000000"/>
                </a:solidFill>
                <a:latin typeface="Times New Roman" panose="02020603050405020304" pitchFamily="18" charset="0"/>
              </a:rPr>
              <a:t>respuesta correcta hoy puede ser incorrecta mañana a causa de las alteraciones en el clima de la información que afecta a la decisión.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smtClean="0">
                <a:solidFill>
                  <a:srgbClr val="000000"/>
                </a:solidFill>
                <a:latin typeface="Times New Roman" panose="02020603050405020304" pitchFamily="18" charset="0"/>
              </a:rPr>
              <a:t>Dicho </a:t>
            </a:r>
            <a:r>
              <a:rPr lang="es-MX" sz="2000" dirty="0">
                <a:solidFill>
                  <a:srgbClr val="000000"/>
                </a:solidFill>
                <a:latin typeface="Times New Roman" panose="02020603050405020304" pitchFamily="18" charset="0"/>
              </a:rPr>
              <a:t>de otro modo, el conocimiento y la cognición están </a:t>
            </a:r>
            <a:r>
              <a:rPr lang="es-MX" sz="2000" dirty="0"/>
              <a:t>distribuidos a través de redes de personas y tecnología y el aprendizaje es el proceso de conexión, crecimiento y navegación por esas redes. </a:t>
            </a:r>
          </a:p>
        </p:txBody>
      </p:sp>
    </p:spTree>
    <p:extLst>
      <p:ext uri="{BB962C8B-B14F-4D97-AF65-F5344CB8AC3E}">
        <p14:creationId xmlns:p14="http://schemas.microsoft.com/office/powerpoint/2010/main" val="10809368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3335" y="489398"/>
            <a:ext cx="10947042" cy="5940088"/>
          </a:xfrm>
          <a:prstGeom prst="rect">
            <a:avLst/>
          </a:prstGeom>
        </p:spPr>
        <p:txBody>
          <a:bodyPr wrap="square">
            <a:spAutoFit/>
          </a:bodyPr>
          <a:lstStyle/>
          <a:p>
            <a:r>
              <a:rPr lang="es-MX" sz="2000" b="1" dirty="0">
                <a:solidFill>
                  <a:srgbClr val="000000"/>
                </a:solidFill>
                <a:latin typeface="Times New Roman" panose="02020603050405020304" pitchFamily="18" charset="0"/>
              </a:rPr>
              <a:t>Fundamento teórico estructural e-</a:t>
            </a:r>
            <a:r>
              <a:rPr lang="es-MX" sz="2000" b="1" dirty="0" err="1">
                <a:solidFill>
                  <a:srgbClr val="000000"/>
                </a:solidFill>
                <a:latin typeface="Times New Roman" panose="02020603050405020304" pitchFamily="18" charset="0"/>
              </a:rPr>
              <a:t>Learning</a:t>
            </a:r>
            <a:r>
              <a:rPr lang="es-MX" sz="2000" b="1" dirty="0">
                <a:solidFill>
                  <a:srgbClr val="000000"/>
                </a:solidFill>
                <a:latin typeface="Times New Roman" panose="02020603050405020304" pitchFamily="18" charset="0"/>
              </a:rPr>
              <a:t> </a:t>
            </a:r>
            <a:endParaRPr lang="es-MX" sz="2000" b="1" dirty="0" smtClean="0">
              <a:solidFill>
                <a:srgbClr val="000000"/>
              </a:solidFill>
              <a:latin typeface="Times New Roman" panose="02020603050405020304" pitchFamily="18" charset="0"/>
            </a:endParaRPr>
          </a:p>
          <a:p>
            <a:endParaRPr lang="es-MX" sz="2000" b="1" dirty="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000000"/>
                </a:solidFill>
                <a:latin typeface="Times New Roman" panose="02020603050405020304" pitchFamily="18" charset="0"/>
              </a:rPr>
              <a:t>Hoy día, los avances en la comprensión del proceso de enseñar y aprender orientan cómo organizar situaciones de aprendizaje verdaderamente eficaces y enriquecedoras, adecuadas a la complejidad del sistema educativo.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smtClean="0">
                <a:solidFill>
                  <a:srgbClr val="000000"/>
                </a:solidFill>
                <a:latin typeface="Times New Roman" panose="02020603050405020304" pitchFamily="18" charset="0"/>
              </a:rPr>
              <a:t>El </a:t>
            </a:r>
            <a:r>
              <a:rPr lang="es-MX" sz="2000" dirty="0">
                <a:solidFill>
                  <a:srgbClr val="000000"/>
                </a:solidFill>
                <a:latin typeface="Times New Roman" panose="02020603050405020304" pitchFamily="18" charset="0"/>
              </a:rPr>
              <a:t>lograr entender el problema de la construcción del conocimiento ha sido objeto de preocupación filosófica, didáctica, psicológica, tecnológica, desde que el hombre ha empezado a reflexionar sobre sí mismo.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1F2023"/>
                </a:solidFill>
                <a:latin typeface="Times New Roman" panose="02020603050405020304" pitchFamily="18" charset="0"/>
              </a:rPr>
              <a:t>Bajo este contexto, las diferentes teorías de aprendizaje como el Conductismo, Cognitivismo, Constructivismo, Socio constructivismo, </a:t>
            </a:r>
            <a:r>
              <a:rPr lang="es-MX" sz="2000" dirty="0" err="1">
                <a:solidFill>
                  <a:srgbClr val="1F2023"/>
                </a:solidFill>
                <a:latin typeface="Times New Roman" panose="02020603050405020304" pitchFamily="18" charset="0"/>
              </a:rPr>
              <a:t>Conectivismo</a:t>
            </a:r>
            <a:r>
              <a:rPr lang="es-MX" sz="2000" dirty="0">
                <a:solidFill>
                  <a:srgbClr val="1F2023"/>
                </a:solidFill>
                <a:latin typeface="Times New Roman" panose="02020603050405020304" pitchFamily="18" charset="0"/>
              </a:rPr>
              <a:t>, han desarrollado sus teorías sobre el cómo se realiza el proceso de aprendizaje dentro de ambientes armoniosos en relación con el docente y el participante vinculado a la forma de transmitir la comunicación e información. </a:t>
            </a:r>
            <a:endParaRPr lang="es-MX" sz="2000" dirty="0" smtClean="0">
              <a:solidFill>
                <a:srgbClr val="1F2023"/>
              </a:solidFill>
              <a:latin typeface="Times New Roman" panose="02020603050405020304" pitchFamily="18" charset="0"/>
            </a:endParaRPr>
          </a:p>
          <a:p>
            <a:endParaRPr lang="es-MX" sz="2000" dirty="0">
              <a:solidFill>
                <a:srgbClr val="1F2023"/>
              </a:solidFill>
              <a:latin typeface="Times New Roman" panose="02020603050405020304" pitchFamily="18" charset="0"/>
            </a:endParaRPr>
          </a:p>
          <a:p>
            <a:r>
              <a:rPr lang="es-MX" sz="2000" dirty="0" smtClean="0">
                <a:solidFill>
                  <a:srgbClr val="000000"/>
                </a:solidFill>
                <a:latin typeface="Times New Roman" panose="02020603050405020304" pitchFamily="18" charset="0"/>
              </a:rPr>
              <a:t>De </a:t>
            </a:r>
            <a:r>
              <a:rPr lang="es-MX" sz="2000" dirty="0">
                <a:solidFill>
                  <a:srgbClr val="000000"/>
                </a:solidFill>
                <a:latin typeface="Times New Roman" panose="02020603050405020304" pitchFamily="18" charset="0"/>
              </a:rPr>
              <a:t>ahí, se plantea lo que el ser humano es, reflexiona sobre su capacidad para adquirir conocimientos que les han permitido anticipar, explicar y controlar muchas teorías, como: </a:t>
            </a:r>
            <a:endParaRPr lang="es-MX" sz="2000" dirty="0"/>
          </a:p>
        </p:txBody>
      </p:sp>
    </p:spTree>
    <p:extLst>
      <p:ext uri="{BB962C8B-B14F-4D97-AF65-F5344CB8AC3E}">
        <p14:creationId xmlns:p14="http://schemas.microsoft.com/office/powerpoint/2010/main" val="7118871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05307" y="618186"/>
            <a:ext cx="8538693" cy="5016758"/>
          </a:xfrm>
          <a:prstGeom prst="rect">
            <a:avLst/>
          </a:prstGeom>
        </p:spPr>
        <p:txBody>
          <a:bodyPr wrap="square">
            <a:spAutoFit/>
          </a:bodyPr>
          <a:lstStyle/>
          <a:p>
            <a:endParaRPr lang="es-MX" sz="2000" dirty="0">
              <a:solidFill>
                <a:srgbClr val="000000"/>
              </a:solidFill>
              <a:latin typeface="Times New Roman" panose="02020603050405020304" pitchFamily="18" charset="0"/>
            </a:endParaRPr>
          </a:p>
          <a:p>
            <a:r>
              <a:rPr lang="es-MX" sz="2000" dirty="0">
                <a:solidFill>
                  <a:srgbClr val="000000"/>
                </a:solidFill>
                <a:latin typeface="Times New Roman" panose="02020603050405020304" pitchFamily="18" charset="0"/>
              </a:rPr>
              <a:t>Conductismo: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1F2023"/>
                </a:solidFill>
                <a:latin typeface="Times New Roman" panose="02020603050405020304" pitchFamily="18" charset="0"/>
              </a:rPr>
              <a:t>En lo relativo a, el conductismo viene a ser la filosofía de la ciencia de la conducta, ocupada en esclarecer problemas, constituye </a:t>
            </a:r>
            <a:r>
              <a:rPr lang="es-MX" sz="2000" dirty="0"/>
              <a:t>una manera de estudiar lo psicológico desde la perspectiva de la ciencia de la conducta. </a:t>
            </a:r>
            <a:endParaRPr lang="es-MX" sz="2000" dirty="0" smtClean="0"/>
          </a:p>
          <a:p>
            <a:endParaRPr lang="es-MX" sz="2000" dirty="0"/>
          </a:p>
          <a:p>
            <a:endParaRPr lang="es-MX" sz="2000" dirty="0"/>
          </a:p>
          <a:p>
            <a:r>
              <a:rPr lang="es-MX" sz="2000" dirty="0"/>
              <a:t>Igualmente, el conductismo establece que el aprendizaje es un cambio en la forma de comportamiento en función de los cambios del entorno, de ahí, el aprendizaje es el resultado de la asociación de estímulos y respuestas. </a:t>
            </a:r>
            <a:endParaRPr lang="es-MX" sz="2000" dirty="0" smtClean="0"/>
          </a:p>
          <a:p>
            <a:endParaRPr lang="es-MX" sz="2000" dirty="0"/>
          </a:p>
          <a:p>
            <a:endParaRPr lang="es-MX" sz="2000" dirty="0"/>
          </a:p>
          <a:p>
            <a:r>
              <a:rPr lang="es-MX" sz="2000" dirty="0"/>
              <a:t>De modo, que surge como teoría Psicológica con enfoque externo, por el cual, las mediciones se realizan a través de fenómenos observables. </a:t>
            </a:r>
          </a:p>
        </p:txBody>
      </p:sp>
    </p:spTree>
    <p:extLst>
      <p:ext uri="{BB962C8B-B14F-4D97-AF65-F5344CB8AC3E}">
        <p14:creationId xmlns:p14="http://schemas.microsoft.com/office/powerpoint/2010/main" val="19249197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47730" y="476518"/>
            <a:ext cx="8796270" cy="5324535"/>
          </a:xfrm>
          <a:prstGeom prst="rect">
            <a:avLst/>
          </a:prstGeom>
        </p:spPr>
        <p:txBody>
          <a:bodyPr wrap="square">
            <a:spAutoFit/>
          </a:bodyPr>
          <a:lstStyle/>
          <a:p>
            <a:r>
              <a:rPr lang="es-MX" sz="2000" b="1" dirty="0">
                <a:solidFill>
                  <a:srgbClr val="1F2023"/>
                </a:solidFill>
                <a:latin typeface="Times New Roman" panose="02020603050405020304" pitchFamily="18" charset="0"/>
              </a:rPr>
              <a:t>Principales </a:t>
            </a:r>
            <a:r>
              <a:rPr lang="es-MX" sz="2000" b="1" dirty="0" smtClean="0">
                <a:solidFill>
                  <a:srgbClr val="1F2023"/>
                </a:solidFill>
                <a:latin typeface="Times New Roman" panose="02020603050405020304" pitchFamily="18" charset="0"/>
              </a:rPr>
              <a:t>representantes</a:t>
            </a:r>
          </a:p>
          <a:p>
            <a:endParaRPr lang="es-MX" sz="2000" b="1" dirty="0">
              <a:solidFill>
                <a:srgbClr val="1F2023"/>
              </a:solidFill>
              <a:latin typeface="Times New Roman" panose="02020603050405020304" pitchFamily="18" charset="0"/>
            </a:endParaRPr>
          </a:p>
          <a:p>
            <a:r>
              <a:rPr lang="es-MX" sz="2000" b="1" dirty="0" smtClean="0">
                <a:solidFill>
                  <a:srgbClr val="1F2023"/>
                </a:solidFill>
                <a:latin typeface="Times New Roman" panose="02020603050405020304" pitchFamily="18" charset="0"/>
              </a:rPr>
              <a:t> </a:t>
            </a:r>
            <a:endParaRPr lang="es-MX" sz="2000" dirty="0">
              <a:solidFill>
                <a:srgbClr val="1F2023"/>
              </a:solidFill>
              <a:latin typeface="Times New Roman" panose="02020603050405020304" pitchFamily="18" charset="0"/>
            </a:endParaRPr>
          </a:p>
          <a:p>
            <a:r>
              <a:rPr lang="es-MX" sz="2000" dirty="0">
                <a:solidFill>
                  <a:srgbClr val="1F2023"/>
                </a:solidFill>
                <a:latin typeface="Times New Roman" panose="02020603050405020304" pitchFamily="18" charset="0"/>
              </a:rPr>
              <a:t>Se trata de: Iván P. </a:t>
            </a:r>
            <a:r>
              <a:rPr lang="es-MX" sz="2000" dirty="0" err="1">
                <a:solidFill>
                  <a:srgbClr val="1F2023"/>
                </a:solidFill>
                <a:latin typeface="Times New Roman" panose="02020603050405020304" pitchFamily="18" charset="0"/>
              </a:rPr>
              <a:t>Pávlov</a:t>
            </a:r>
            <a:r>
              <a:rPr lang="es-MX" sz="2000" dirty="0">
                <a:solidFill>
                  <a:srgbClr val="1F2023"/>
                </a:solidFill>
                <a:latin typeface="Times New Roman" panose="02020603050405020304" pitchFamily="18" charset="0"/>
              </a:rPr>
              <a:t>, Johns B. Watson, Edward Thorndike y </a:t>
            </a:r>
            <a:r>
              <a:rPr lang="es-MX" sz="2000" dirty="0" err="1">
                <a:solidFill>
                  <a:srgbClr val="1F2023"/>
                </a:solidFill>
                <a:latin typeface="Times New Roman" panose="02020603050405020304" pitchFamily="18" charset="0"/>
              </a:rPr>
              <a:t>Burrhus</a:t>
            </a:r>
            <a:r>
              <a:rPr lang="es-MX" sz="2000" dirty="0">
                <a:solidFill>
                  <a:srgbClr val="1F2023"/>
                </a:solidFill>
                <a:latin typeface="Times New Roman" panose="02020603050405020304" pitchFamily="18" charset="0"/>
              </a:rPr>
              <a:t> F. </a:t>
            </a:r>
            <a:r>
              <a:rPr lang="es-MX" sz="2000" dirty="0" err="1">
                <a:solidFill>
                  <a:srgbClr val="1F2023"/>
                </a:solidFill>
                <a:latin typeface="Times New Roman" panose="02020603050405020304" pitchFamily="18" charset="0"/>
              </a:rPr>
              <a:t>Skinner</a:t>
            </a:r>
            <a:r>
              <a:rPr lang="es-MX" sz="2000" dirty="0">
                <a:solidFill>
                  <a:srgbClr val="1F2023"/>
                </a:solidFill>
                <a:latin typeface="Times New Roman" panose="02020603050405020304" pitchFamily="18" charset="0"/>
              </a:rPr>
              <a:t>. </a:t>
            </a:r>
            <a:endParaRPr lang="es-MX" sz="2000" dirty="0" smtClean="0">
              <a:solidFill>
                <a:srgbClr val="1F2023"/>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1F2023"/>
                </a:solidFill>
                <a:latin typeface="Times New Roman" panose="02020603050405020304" pitchFamily="18" charset="0"/>
              </a:rPr>
              <a:t>Por otro lado, la teoría Conductista enfatiza que el participante es el sujeto cuyo desempeño y aprendizaje pueden ser planificados desde el exterior, por ende, la situación </a:t>
            </a:r>
            <a:r>
              <a:rPr lang="es-MX" sz="2000" dirty="0" err="1">
                <a:solidFill>
                  <a:srgbClr val="1F2023"/>
                </a:solidFill>
                <a:latin typeface="Times New Roman" panose="02020603050405020304" pitchFamily="18" charset="0"/>
              </a:rPr>
              <a:t>instruccional</a:t>
            </a:r>
            <a:r>
              <a:rPr lang="es-MX" sz="2000" dirty="0">
                <a:solidFill>
                  <a:srgbClr val="1F2023"/>
                </a:solidFill>
                <a:latin typeface="Times New Roman" panose="02020603050405020304" pitchFamily="18" charset="0"/>
              </a:rPr>
              <a:t>, los métodos, los contenidos, por tanto, la planificación adecuada de los insumos educativos, hacia el logro de conductas académicas deseables. </a:t>
            </a:r>
            <a:endParaRPr lang="es-MX" sz="2000" dirty="0" smtClean="0">
              <a:solidFill>
                <a:srgbClr val="1F2023"/>
              </a:solidFill>
              <a:latin typeface="Times New Roman" panose="02020603050405020304" pitchFamily="18" charset="0"/>
            </a:endParaRPr>
          </a:p>
          <a:p>
            <a:endParaRPr lang="es-MX" sz="2000" dirty="0">
              <a:solidFill>
                <a:srgbClr val="1F2023"/>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1F2023"/>
                </a:solidFill>
                <a:latin typeface="Times New Roman" panose="02020603050405020304" pitchFamily="18" charset="0"/>
              </a:rPr>
              <a:t>En consecuencia, el participante conductista, el área cognitiva es visto como tabula rasa, recibe información del docente, cumple y obedece órdenes, requiere constante aprobación, por tanto, es un ser pasivo en el entorno de enseñanza aprendizaje, las tareas pueden ser evaluadas, medidas directamente. </a:t>
            </a:r>
            <a:endParaRPr lang="es-MX" sz="2000" dirty="0"/>
          </a:p>
        </p:txBody>
      </p:sp>
    </p:spTree>
    <p:extLst>
      <p:ext uri="{BB962C8B-B14F-4D97-AF65-F5344CB8AC3E}">
        <p14:creationId xmlns:p14="http://schemas.microsoft.com/office/powerpoint/2010/main" val="26494776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7577" y="463639"/>
            <a:ext cx="9388699" cy="5478423"/>
          </a:xfrm>
          <a:prstGeom prst="rect">
            <a:avLst/>
          </a:prstGeom>
        </p:spPr>
        <p:txBody>
          <a:bodyPr wrap="square">
            <a:spAutoFit/>
          </a:bodyPr>
          <a:lstStyle/>
          <a:p>
            <a:endParaRPr lang="es-MX" sz="2000" dirty="0">
              <a:solidFill>
                <a:srgbClr val="000000"/>
              </a:solidFill>
              <a:latin typeface="Times New Roman" panose="02020603050405020304" pitchFamily="18" charset="0"/>
            </a:endParaRPr>
          </a:p>
          <a:p>
            <a:r>
              <a:rPr lang="es-MX" sz="2000" dirty="0">
                <a:solidFill>
                  <a:srgbClr val="000000"/>
                </a:solidFill>
                <a:latin typeface="Times New Roman" panose="02020603050405020304" pitchFamily="18" charset="0"/>
              </a:rPr>
              <a:t>Cognitivismo: </a:t>
            </a:r>
            <a:endParaRPr lang="es-MX" sz="2000" dirty="0" smtClean="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dirty="0">
                <a:solidFill>
                  <a:srgbClr val="1F2023"/>
                </a:solidFill>
                <a:latin typeface="Times New Roman" panose="02020603050405020304" pitchFamily="18" charset="0"/>
              </a:rPr>
              <a:t>Hoy día, esta teoría de aprendizaje asume que la mente es un agente activo, construyendo y adaptando los esquemas mentales. Por ende, la psicología cognitiva centra su atención en los procesos mentales relacionados con el conocimiento. </a:t>
            </a:r>
            <a:endParaRPr lang="es-MX" dirty="0" smtClean="0">
              <a:solidFill>
                <a:srgbClr val="1F2023"/>
              </a:solidFill>
              <a:latin typeface="Times New Roman" panose="02020603050405020304" pitchFamily="18" charset="0"/>
            </a:endParaRPr>
          </a:p>
          <a:p>
            <a:endParaRPr lang="es-MX" dirty="0">
              <a:solidFill>
                <a:srgbClr val="1F2023"/>
              </a:solidFill>
              <a:latin typeface="Times New Roman" panose="02020603050405020304" pitchFamily="18" charset="0"/>
            </a:endParaRPr>
          </a:p>
          <a:p>
            <a:endParaRPr lang="es-MX" dirty="0" smtClean="0">
              <a:solidFill>
                <a:srgbClr val="1F2023"/>
              </a:solidFill>
              <a:latin typeface="Times New Roman" panose="02020603050405020304" pitchFamily="18" charset="0"/>
            </a:endParaRPr>
          </a:p>
          <a:p>
            <a:r>
              <a:rPr lang="es-MX" dirty="0" smtClean="0">
                <a:solidFill>
                  <a:srgbClr val="1F2023"/>
                </a:solidFill>
                <a:latin typeface="Times New Roman" panose="02020603050405020304" pitchFamily="18" charset="0"/>
              </a:rPr>
              <a:t>Según</a:t>
            </a:r>
            <a:r>
              <a:rPr lang="es-MX" dirty="0">
                <a:solidFill>
                  <a:srgbClr val="1F2023"/>
                </a:solidFill>
                <a:latin typeface="Times New Roman" panose="02020603050405020304" pitchFamily="18" charset="0"/>
              </a:rPr>
              <a:t>, esta teoría el aprendizaje es un proceso de modificación de significados que resulta de la interacción entre la nueva información y la persona. Asimismo, plantea que el proceso de información tiene influencia sobre la conducta del ser humano. </a:t>
            </a:r>
            <a:endParaRPr lang="es-MX" dirty="0">
              <a:solidFill>
                <a:srgbClr val="000000"/>
              </a:solidFill>
              <a:latin typeface="Times New Roman" panose="02020603050405020304" pitchFamily="18" charset="0"/>
            </a:endParaRPr>
          </a:p>
          <a:p>
            <a:endParaRPr lang="es-MX" dirty="0" smtClean="0">
              <a:solidFill>
                <a:srgbClr val="1F2023"/>
              </a:solidFill>
              <a:latin typeface="Times New Roman" panose="02020603050405020304" pitchFamily="18" charset="0"/>
            </a:endParaRPr>
          </a:p>
          <a:p>
            <a:endParaRPr lang="es-MX" dirty="0">
              <a:solidFill>
                <a:srgbClr val="1F2023"/>
              </a:solidFill>
              <a:latin typeface="Times New Roman" panose="02020603050405020304" pitchFamily="18" charset="0"/>
            </a:endParaRPr>
          </a:p>
          <a:p>
            <a:r>
              <a:rPr lang="es-MX" dirty="0" smtClean="0">
                <a:solidFill>
                  <a:srgbClr val="1F2023"/>
                </a:solidFill>
                <a:latin typeface="Times New Roman" panose="02020603050405020304" pitchFamily="18" charset="0"/>
              </a:rPr>
              <a:t>A </a:t>
            </a:r>
            <a:r>
              <a:rPr lang="es-MX" dirty="0">
                <a:solidFill>
                  <a:srgbClr val="1F2023"/>
                </a:solidFill>
                <a:latin typeface="Times New Roman" panose="02020603050405020304" pitchFamily="18" charset="0"/>
              </a:rPr>
              <a:t>saber, el individuo tiene esquemas mentales preexistentes con los cuales interactúa con nueva información, transformando sus propios esquemas, igualmente, la persona posee estructuras organizativas cognitivas en las que integra nueva información para formar conceptos significativos, incorporando nueva información en un esquema basado en su relación con la información o con un conocimiento previamente establecido. </a:t>
            </a:r>
            <a:endParaRPr lang="es-MX" dirty="0"/>
          </a:p>
        </p:txBody>
      </p:sp>
    </p:spTree>
    <p:extLst>
      <p:ext uri="{BB962C8B-B14F-4D97-AF65-F5344CB8AC3E}">
        <p14:creationId xmlns:p14="http://schemas.microsoft.com/office/powerpoint/2010/main" val="523057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18941" y="309093"/>
            <a:ext cx="8925059" cy="5940088"/>
          </a:xfrm>
          <a:prstGeom prst="rect">
            <a:avLst/>
          </a:prstGeom>
        </p:spPr>
        <p:txBody>
          <a:bodyPr wrap="square">
            <a:spAutoFit/>
          </a:bodyPr>
          <a:lstStyle/>
          <a:p>
            <a:r>
              <a:rPr lang="es-MX" sz="2000" b="1" dirty="0">
                <a:solidFill>
                  <a:srgbClr val="1F2023"/>
                </a:solidFill>
                <a:latin typeface="Times New Roman" panose="02020603050405020304" pitchFamily="18" charset="0"/>
              </a:rPr>
              <a:t>Principales representantes: </a:t>
            </a:r>
            <a:endParaRPr lang="es-MX" sz="2000" b="1" dirty="0" smtClean="0">
              <a:solidFill>
                <a:srgbClr val="1F2023"/>
              </a:solidFill>
              <a:latin typeface="Times New Roman" panose="02020603050405020304" pitchFamily="18" charset="0"/>
            </a:endParaRPr>
          </a:p>
          <a:p>
            <a:endParaRPr lang="es-MX" sz="2000" b="1" dirty="0">
              <a:solidFill>
                <a:srgbClr val="1F2023"/>
              </a:solidFill>
              <a:latin typeface="Times New Roman" panose="02020603050405020304" pitchFamily="18" charset="0"/>
            </a:endParaRPr>
          </a:p>
          <a:p>
            <a:endParaRPr lang="es-MX" sz="2000" dirty="0">
              <a:solidFill>
                <a:srgbClr val="1F2023"/>
              </a:solidFill>
              <a:latin typeface="Times New Roman" panose="02020603050405020304" pitchFamily="18" charset="0"/>
            </a:endParaRPr>
          </a:p>
          <a:p>
            <a:r>
              <a:rPr lang="es-MX" sz="2000" dirty="0">
                <a:solidFill>
                  <a:srgbClr val="1F2023"/>
                </a:solidFill>
                <a:latin typeface="Times New Roman" panose="02020603050405020304" pitchFamily="18" charset="0"/>
              </a:rPr>
              <a:t>A saber, sus principales representantes son: Jerome Bruner, J. </a:t>
            </a:r>
            <a:r>
              <a:rPr lang="es-MX" sz="2000" dirty="0" err="1">
                <a:solidFill>
                  <a:srgbClr val="1F2023"/>
                </a:solidFill>
                <a:latin typeface="Times New Roman" panose="02020603050405020304" pitchFamily="18" charset="0"/>
              </a:rPr>
              <a:t>Novak</a:t>
            </a:r>
            <a:r>
              <a:rPr lang="es-MX" sz="2000" dirty="0">
                <a:solidFill>
                  <a:srgbClr val="1F2023"/>
                </a:solidFill>
                <a:latin typeface="Times New Roman" panose="02020603050405020304" pitchFamily="18" charset="0"/>
              </a:rPr>
              <a:t>, </a:t>
            </a:r>
            <a:r>
              <a:rPr lang="es-MX" sz="2000" dirty="0" err="1">
                <a:solidFill>
                  <a:srgbClr val="1F2023"/>
                </a:solidFill>
                <a:latin typeface="Times New Roman" panose="02020603050405020304" pitchFamily="18" charset="0"/>
              </a:rPr>
              <a:t>Avram</a:t>
            </a:r>
            <a:r>
              <a:rPr lang="es-MX" sz="2000" dirty="0">
                <a:solidFill>
                  <a:srgbClr val="1F2023"/>
                </a:solidFill>
                <a:latin typeface="Times New Roman" panose="02020603050405020304" pitchFamily="18" charset="0"/>
              </a:rPr>
              <a:t> Noam Chomsky, </a:t>
            </a:r>
            <a:r>
              <a:rPr lang="es-MX" sz="2000" dirty="0" err="1">
                <a:solidFill>
                  <a:srgbClr val="1F2023"/>
                </a:solidFill>
                <a:latin typeface="Times New Roman" panose="02020603050405020304" pitchFamily="18" charset="0"/>
              </a:rPr>
              <a:t>Ulric</a:t>
            </a:r>
            <a:r>
              <a:rPr lang="es-MX" sz="2000" dirty="0">
                <a:solidFill>
                  <a:srgbClr val="1F2023"/>
                </a:solidFill>
                <a:latin typeface="Times New Roman" panose="02020603050405020304" pitchFamily="18" charset="0"/>
              </a:rPr>
              <a:t> </a:t>
            </a:r>
            <a:r>
              <a:rPr lang="es-MX" sz="2000" dirty="0" err="1">
                <a:solidFill>
                  <a:srgbClr val="1F2023"/>
                </a:solidFill>
                <a:latin typeface="Times New Roman" panose="02020603050405020304" pitchFamily="18" charset="0"/>
              </a:rPr>
              <a:t>Neisser</a:t>
            </a:r>
            <a:r>
              <a:rPr lang="es-MX" sz="2000" dirty="0">
                <a:solidFill>
                  <a:srgbClr val="1F2023"/>
                </a:solidFill>
                <a:latin typeface="Times New Roman" panose="02020603050405020304" pitchFamily="18" charset="0"/>
              </a:rPr>
              <a:t>, Albert Bandura, hicieron aportes significativos a esta teoría, con sus raíces en la ciencia cognitiva y en la teoría de procesamiento de la información. </a:t>
            </a:r>
            <a:endParaRPr lang="es-MX" sz="2000" dirty="0" smtClean="0">
              <a:solidFill>
                <a:srgbClr val="1F2023"/>
              </a:solidFill>
              <a:latin typeface="Times New Roman" panose="02020603050405020304" pitchFamily="18" charset="0"/>
            </a:endParaRPr>
          </a:p>
          <a:p>
            <a:endParaRPr lang="es-MX" sz="2000" dirty="0">
              <a:solidFill>
                <a:srgbClr val="1F2023"/>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1F2023"/>
                </a:solidFill>
                <a:latin typeface="Times New Roman" panose="02020603050405020304" pitchFamily="18" charset="0"/>
              </a:rPr>
              <a:t>Por lo que, el cognitivismo concibe al participante como procesador activo de la información a través del registro y organización de la información para llegar a su reorganización y reestructuración cognitiva. </a:t>
            </a:r>
            <a:endParaRPr lang="es-MX" sz="2000" dirty="0" smtClean="0">
              <a:solidFill>
                <a:srgbClr val="1F2023"/>
              </a:solidFill>
              <a:latin typeface="Times New Roman" panose="02020603050405020304" pitchFamily="18" charset="0"/>
            </a:endParaRPr>
          </a:p>
          <a:p>
            <a:endParaRPr lang="es-MX" sz="2000" dirty="0">
              <a:solidFill>
                <a:srgbClr val="1F2023"/>
              </a:solidFill>
              <a:latin typeface="Times New Roman" panose="02020603050405020304" pitchFamily="18" charset="0"/>
            </a:endParaRPr>
          </a:p>
          <a:p>
            <a:endParaRPr lang="es-MX" sz="2000" dirty="0">
              <a:solidFill>
                <a:srgbClr val="000000"/>
              </a:solidFill>
              <a:latin typeface="Times New Roman" panose="02020603050405020304" pitchFamily="18" charset="0"/>
            </a:endParaRPr>
          </a:p>
          <a:p>
            <a:r>
              <a:rPr lang="es-MX" sz="2000" dirty="0">
                <a:solidFill>
                  <a:srgbClr val="1F2023"/>
                </a:solidFill>
                <a:latin typeface="Times New Roman" panose="02020603050405020304" pitchFamily="18" charset="0"/>
              </a:rPr>
              <a:t>De la misma manera, la reestructuración no se reduce a una asimilación, sino a una construcción dinámica hacia la apropiación del conocimiento. </a:t>
            </a:r>
            <a:endParaRPr lang="es-MX" sz="2000" dirty="0">
              <a:solidFill>
                <a:srgbClr val="000000"/>
              </a:solidFill>
              <a:latin typeface="Times New Roman" panose="02020603050405020304" pitchFamily="18" charset="0"/>
            </a:endParaRPr>
          </a:p>
          <a:p>
            <a:r>
              <a:rPr lang="es-MX" sz="2000" dirty="0">
                <a:solidFill>
                  <a:srgbClr val="1F2023"/>
                </a:solidFill>
                <a:latin typeface="Times New Roman" panose="02020603050405020304" pitchFamily="18" charset="0"/>
              </a:rPr>
              <a:t>Por otro lado, Jerome Brunner señala que el aprendizaje se da por descubrimiento, en donde la persona descubre conceptos, los relaciona, reordena adaptándolo a su proceso cognitivo. </a:t>
            </a:r>
            <a:endParaRPr lang="es-MX" sz="2000" dirty="0"/>
          </a:p>
        </p:txBody>
      </p:sp>
    </p:spTree>
    <p:extLst>
      <p:ext uri="{BB962C8B-B14F-4D97-AF65-F5344CB8AC3E}">
        <p14:creationId xmlns:p14="http://schemas.microsoft.com/office/powerpoint/2010/main" val="105979038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1350</TotalTime>
  <Words>1168</Words>
  <Application>Microsoft Office PowerPoint</Application>
  <PresentationFormat>Panorámica</PresentationFormat>
  <Paragraphs>77</Paragraphs>
  <Slides>10</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10</vt:i4>
      </vt:variant>
    </vt:vector>
  </HeadingPairs>
  <TitlesOfParts>
    <vt:vector size="20" baseType="lpstr">
      <vt:lpstr>Algerian</vt:lpstr>
      <vt:lpstr>Arial</vt:lpstr>
      <vt:lpstr>Arnprior</vt:lpstr>
      <vt:lpstr>Baskerville Old Face</vt:lpstr>
      <vt:lpstr>Bookman Old Style</vt:lpstr>
      <vt:lpstr>Calibri</vt:lpstr>
      <vt:lpstr>Calibri Light</vt:lpstr>
      <vt:lpstr>Times New Roman</vt:lpstr>
      <vt:lpstr>Wingdings</vt:lpstr>
      <vt:lpstr>Tema de Office</vt:lpstr>
      <vt:lpstr>FUNDAMENTOS DE DIDÁCTICA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Vermaris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lizbeth quezada</dc:creator>
  <cp:lastModifiedBy>Yaris</cp:lastModifiedBy>
  <cp:revision>240</cp:revision>
  <dcterms:created xsi:type="dcterms:W3CDTF">2020-05-14T14:52:52Z</dcterms:created>
  <dcterms:modified xsi:type="dcterms:W3CDTF">2023-01-08T22:59:39Z</dcterms:modified>
</cp:coreProperties>
</file>