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74" r:id="rId4"/>
    <p:sldId id="275" r:id="rId5"/>
    <p:sldId id="276" r:id="rId6"/>
    <p:sldId id="277" r:id="rId7"/>
    <p:sldId id="278" r:id="rId8"/>
    <p:sldId id="279" r:id="rId9"/>
    <p:sldId id="273" r:id="rId10"/>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0000CC"/>
    <a:srgbClr val="990099"/>
    <a:srgbClr val="6600CC"/>
    <a:srgbClr val="66FF33"/>
    <a:srgbClr val="FF0066"/>
    <a:srgbClr val="0000FF"/>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41" autoAdjust="0"/>
    <p:restoredTop sz="94660"/>
  </p:normalViewPr>
  <p:slideViewPr>
    <p:cSldViewPr snapToGrid="0">
      <p:cViewPr varScale="1">
        <p:scale>
          <a:sx n="74" d="100"/>
          <a:sy n="74" d="100"/>
        </p:scale>
        <p:origin x="55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555692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3934671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2807560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1640274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94426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6" name="Marcador de pie de página 5"/>
          <p:cNvSpPr>
            <a:spLocks noGrp="1"/>
          </p:cNvSpPr>
          <p:nvPr>
            <p:ph type="ftr" sz="quarter" idx="11"/>
          </p:nvPr>
        </p:nvSpPr>
        <p:spPr/>
        <p:txBody>
          <a:bodyPr/>
          <a:lstStyle/>
          <a:p>
            <a:endParaRPr lang="es-MX" dirty="0"/>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1593957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8" name="Marcador de pie de página 7"/>
          <p:cNvSpPr>
            <a:spLocks noGrp="1"/>
          </p:cNvSpPr>
          <p:nvPr>
            <p:ph type="ftr" sz="quarter" idx="11"/>
          </p:nvPr>
        </p:nvSpPr>
        <p:spPr/>
        <p:txBody>
          <a:bodyPr/>
          <a:lstStyle/>
          <a:p>
            <a:endParaRPr lang="es-MX" dirty="0"/>
          </a:p>
        </p:txBody>
      </p:sp>
      <p:sp>
        <p:nvSpPr>
          <p:cNvPr id="9" name="Marcador de número de diapositiva 8"/>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1609336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4" name="Marcador de pie de página 3"/>
          <p:cNvSpPr>
            <a:spLocks noGrp="1"/>
          </p:cNvSpPr>
          <p:nvPr>
            <p:ph type="ftr" sz="quarter" idx="11"/>
          </p:nvPr>
        </p:nvSpPr>
        <p:spPr/>
        <p:txBody>
          <a:bodyPr/>
          <a:lstStyle/>
          <a:p>
            <a:endParaRPr lang="es-MX" dirty="0"/>
          </a:p>
        </p:txBody>
      </p:sp>
      <p:sp>
        <p:nvSpPr>
          <p:cNvPr id="5" name="Marcador de número de diapositiva 4"/>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3366701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3" name="Marcador de pie de página 2"/>
          <p:cNvSpPr>
            <a:spLocks noGrp="1"/>
          </p:cNvSpPr>
          <p:nvPr>
            <p:ph type="ftr" sz="quarter" idx="11"/>
          </p:nvPr>
        </p:nvSpPr>
        <p:spPr/>
        <p:txBody>
          <a:bodyPr/>
          <a:lstStyle/>
          <a:p>
            <a:endParaRPr lang="es-MX" dirty="0"/>
          </a:p>
        </p:txBody>
      </p:sp>
      <p:sp>
        <p:nvSpPr>
          <p:cNvPr id="4" name="Marcador de número de diapositiva 3"/>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3772913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6" name="Marcador de pie de página 5"/>
          <p:cNvSpPr>
            <a:spLocks noGrp="1"/>
          </p:cNvSpPr>
          <p:nvPr>
            <p:ph type="ftr" sz="quarter" idx="11"/>
          </p:nvPr>
        </p:nvSpPr>
        <p:spPr/>
        <p:txBody>
          <a:bodyPr/>
          <a:lstStyle/>
          <a:p>
            <a:endParaRPr lang="es-MX" dirty="0"/>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2665440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6" name="Marcador de pie de página 5"/>
          <p:cNvSpPr>
            <a:spLocks noGrp="1"/>
          </p:cNvSpPr>
          <p:nvPr>
            <p:ph type="ftr" sz="quarter" idx="11"/>
          </p:nvPr>
        </p:nvSpPr>
        <p:spPr/>
        <p:txBody>
          <a:bodyPr/>
          <a:lstStyle/>
          <a:p>
            <a:endParaRPr lang="es-MX" dirty="0"/>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240526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9000" b="-19000"/>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58AD51-2261-43B7-BFA8-86C8A12BBA42}" type="datetimeFigureOut">
              <a:rPr lang="es-MX" smtClean="0"/>
              <a:t>25/10/2022</a:t>
            </a:fld>
            <a:endParaRPr lang="es-MX" dirty="0"/>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6B9FE8-3E1B-4A60-A2A2-73A95FE49658}" type="slidenum">
              <a:rPr lang="es-MX" smtClean="0"/>
              <a:t>‹Nº›</a:t>
            </a:fld>
            <a:endParaRPr lang="es-MX" dirty="0"/>
          </a:p>
        </p:txBody>
      </p:sp>
    </p:spTree>
    <p:extLst>
      <p:ext uri="{BB962C8B-B14F-4D97-AF65-F5344CB8AC3E}">
        <p14:creationId xmlns:p14="http://schemas.microsoft.com/office/powerpoint/2010/main" val="2155131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OjjwtgTTVfc"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9000" b="-19000"/>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384946" y="1732114"/>
            <a:ext cx="9144000" cy="1240669"/>
          </a:xfrm>
        </p:spPr>
        <p:txBody>
          <a:bodyPr>
            <a:noAutofit/>
          </a:bodyPr>
          <a:lstStyle/>
          <a:p>
            <a:r>
              <a:rPr lang="es-ES" sz="6600" dirty="0" smtClean="0">
                <a:solidFill>
                  <a:schemeClr val="bg1"/>
                </a:solidFill>
                <a:latin typeface="Baskerville Old Face" panose="02020602080505020303" pitchFamily="18" charset="0"/>
              </a:rPr>
              <a:t>HISTORIA DE LA EDUCACIÓN</a:t>
            </a:r>
            <a:endParaRPr lang="es-MX" sz="6600" dirty="0">
              <a:solidFill>
                <a:schemeClr val="bg1"/>
              </a:solidFill>
              <a:latin typeface="Baskerville Old Face" panose="02020602080505020303" pitchFamily="18" charset="0"/>
            </a:endParaRPr>
          </a:p>
        </p:txBody>
      </p:sp>
      <p:sp>
        <p:nvSpPr>
          <p:cNvPr id="3" name="Rectángulo 2"/>
          <p:cNvSpPr/>
          <p:nvPr/>
        </p:nvSpPr>
        <p:spPr>
          <a:xfrm>
            <a:off x="1169867" y="4891138"/>
            <a:ext cx="9068509" cy="1754326"/>
          </a:xfrm>
          <a:prstGeom prst="rect">
            <a:avLst/>
          </a:prstGeom>
          <a:noFill/>
        </p:spPr>
        <p:txBody>
          <a:bodyPr wrap="none" lIns="91440" tIns="45720" rIns="91440" bIns="45720">
            <a:spAutoFit/>
          </a:bodyPr>
          <a:lstStyle/>
          <a:p>
            <a:pPr algn="ctr"/>
            <a:r>
              <a:rPr lang="es-ES" sz="5400" b="1" spc="50" dirty="0" smtClean="0">
                <a:ln w="9525" cmpd="sng">
                  <a:solidFill>
                    <a:schemeClr val="accent1"/>
                  </a:solidFill>
                  <a:prstDash val="solid"/>
                </a:ln>
                <a:solidFill>
                  <a:srgbClr val="70AD47">
                    <a:tint val="1000"/>
                  </a:srgbClr>
                </a:solidFill>
                <a:effectLst>
                  <a:glow rad="38100">
                    <a:schemeClr val="accent1">
                      <a:alpha val="40000"/>
                    </a:schemeClr>
                  </a:glow>
                </a:effectLst>
                <a:latin typeface="Algerian" panose="04020705040A02060702" pitchFamily="82" charset="0"/>
              </a:rPr>
              <a:t>MTRA: DEYANIRA LIZBETH </a:t>
            </a:r>
          </a:p>
          <a:p>
            <a:pPr algn="ctr"/>
            <a:r>
              <a:rPr lang="es-ES" sz="5400" b="1" spc="50" dirty="0" smtClean="0">
                <a:ln w="9525" cmpd="sng">
                  <a:solidFill>
                    <a:schemeClr val="accent1"/>
                  </a:solidFill>
                  <a:prstDash val="solid"/>
                </a:ln>
                <a:solidFill>
                  <a:srgbClr val="70AD47">
                    <a:tint val="1000"/>
                  </a:srgbClr>
                </a:solidFill>
                <a:effectLst>
                  <a:glow rad="38100">
                    <a:schemeClr val="accent1">
                      <a:alpha val="40000"/>
                    </a:schemeClr>
                  </a:glow>
                </a:effectLst>
                <a:latin typeface="Algerian" panose="04020705040A02060702" pitchFamily="82" charset="0"/>
              </a:rPr>
              <a:t>QUEZADA GUTIÉRREZ</a:t>
            </a:r>
            <a:endParaRPr lang="es-ES" sz="54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lgerian" panose="04020705040A02060702" pitchFamily="82" charset="0"/>
            </a:endParaRPr>
          </a:p>
        </p:txBody>
      </p:sp>
    </p:spTree>
    <p:extLst>
      <p:ext uri="{BB962C8B-B14F-4D97-AF65-F5344CB8AC3E}">
        <p14:creationId xmlns:p14="http://schemas.microsoft.com/office/powerpoint/2010/main" val="42361541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1721476" y="645970"/>
            <a:ext cx="6096000" cy="646331"/>
          </a:xfrm>
          <a:prstGeom prst="rect">
            <a:avLst/>
          </a:prstGeom>
        </p:spPr>
        <p:txBody>
          <a:bodyPr>
            <a:spAutoFit/>
          </a:bodyPr>
          <a:lstStyle/>
          <a:p>
            <a:r>
              <a:rPr lang="es-MX" b="1" dirty="0">
                <a:solidFill>
                  <a:srgbClr val="222222"/>
                </a:solidFill>
                <a:latin typeface="Georgia" panose="02040502050405020303" pitchFamily="18" charset="0"/>
              </a:rPr>
              <a:t>LA EDUCACIÓN EN EL MUNDO HELENISTICO – ROMANO</a:t>
            </a:r>
            <a:endParaRPr lang="es-MX" b="1" dirty="0">
              <a:solidFill>
                <a:srgbClr val="222222"/>
              </a:solidFill>
              <a:effectLst/>
              <a:latin typeface="Georgia" panose="02040502050405020303" pitchFamily="18" charset="0"/>
            </a:endParaRPr>
          </a:p>
        </p:txBody>
      </p:sp>
      <p:sp>
        <p:nvSpPr>
          <p:cNvPr id="6" name="Rectángulo 5"/>
          <p:cNvSpPr/>
          <p:nvPr/>
        </p:nvSpPr>
        <p:spPr>
          <a:xfrm>
            <a:off x="476519" y="1597975"/>
            <a:ext cx="10264461" cy="3970318"/>
          </a:xfrm>
          <a:prstGeom prst="rect">
            <a:avLst/>
          </a:prstGeom>
        </p:spPr>
        <p:txBody>
          <a:bodyPr wrap="square">
            <a:spAutoFit/>
          </a:bodyPr>
          <a:lstStyle/>
          <a:p>
            <a:r>
              <a:rPr lang="es-MX" dirty="0"/>
              <a:t>El tipo de educación griega acabo por prevalecer y difundirse por todo el mundo helenístico – romano. La educación elemental a cargo del </a:t>
            </a:r>
            <a:r>
              <a:rPr lang="es-MX" dirty="0" err="1"/>
              <a:t>didáskalos</a:t>
            </a:r>
            <a:r>
              <a:rPr lang="es-MX" dirty="0"/>
              <a:t>, comprende el aprendizaje de la lectura y la escritura y un mínimo de aritmética; por su parte la música , danza y gimnasia pierden gradualmente importancia.</a:t>
            </a:r>
          </a:p>
          <a:p>
            <a:r>
              <a:rPr lang="es-MX" dirty="0"/>
              <a:t>·         La educación media consiste principalmente en la lectura y comentario de los “clásicos”. Este estudio minucioso y analítico se complementa en medida cada vez mayor con el estudio sistemático de la gramática.</a:t>
            </a:r>
          </a:p>
          <a:p>
            <a:r>
              <a:rPr lang="es-MX" dirty="0"/>
              <a:t>·         La educación superior  es sobre todo de carácter oratorio y por lo mismo esta confiada al </a:t>
            </a:r>
            <a:r>
              <a:rPr lang="es-MX" dirty="0" err="1"/>
              <a:t>rétor</a:t>
            </a:r>
            <a:r>
              <a:rPr lang="es-MX" dirty="0"/>
              <a:t>, más tarde llamado también sofista</a:t>
            </a:r>
            <a:r>
              <a:rPr lang="es-MX" dirty="0" smtClean="0"/>
              <a:t>.</a:t>
            </a:r>
          </a:p>
          <a:p>
            <a:endParaRPr lang="es-MX" dirty="0"/>
          </a:p>
          <a:p>
            <a:r>
              <a:rPr lang="es-MX" dirty="0"/>
              <a:t>El </a:t>
            </a:r>
            <a:r>
              <a:rPr lang="es-MX" dirty="0" err="1"/>
              <a:t>curriculum</a:t>
            </a:r>
            <a:r>
              <a:rPr lang="es-MX" dirty="0"/>
              <a:t> o plan normal de estudios nunca está ausente del todo el aspecto científico – matemático. Antes bien, se le reconoce como parte de aquella “cultura general” que la educación helenística se proponía conscientemente impartir. Tal cultura denominada “enciclopédica” de formación multilateral y no especializada o profesional.</a:t>
            </a:r>
          </a:p>
          <a:p>
            <a:r>
              <a:rPr lang="es-MX" dirty="0"/>
              <a:t> En la fase secundaria se abordaban la aritmética y la geometría elementales y se enseñaba algo de la teoría musical y astronomía.</a:t>
            </a:r>
          </a:p>
        </p:txBody>
      </p:sp>
    </p:spTree>
    <p:extLst>
      <p:ext uri="{BB962C8B-B14F-4D97-AF65-F5344CB8AC3E}">
        <p14:creationId xmlns:p14="http://schemas.microsoft.com/office/powerpoint/2010/main" val="7275663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80303" y="528034"/>
            <a:ext cx="11668259" cy="4247317"/>
          </a:xfrm>
          <a:prstGeom prst="rect">
            <a:avLst/>
          </a:prstGeom>
        </p:spPr>
        <p:txBody>
          <a:bodyPr wrap="square">
            <a:spAutoFit/>
          </a:bodyPr>
          <a:lstStyle/>
          <a:p>
            <a:r>
              <a:rPr lang="es-MX" dirty="0"/>
              <a:t>En el campo filológico no existían relaciones eficientes entre alta cultura e instrucción, los filólogos alejandrinos inventaban procedimientos casi modernos de crítica de los textos clásicos restituyéndoles su auténtica fisonomía y liberándolos de interpolaciones</a:t>
            </a:r>
            <a:r>
              <a:rPr lang="es-MX" dirty="0" smtClean="0"/>
              <a:t>.</a:t>
            </a:r>
          </a:p>
          <a:p>
            <a:endParaRPr lang="es-MX" dirty="0"/>
          </a:p>
          <a:p>
            <a:r>
              <a:rPr lang="es-MX" dirty="0"/>
              <a:t>En astronomía ocasionaba desconfianza estaba basado en sencillos criterios científicos, pero que no respondía a los criterios estéticos y ético religiosos por entonces predominantes</a:t>
            </a:r>
            <a:r>
              <a:rPr lang="es-MX" dirty="0" smtClean="0"/>
              <a:t>.</a:t>
            </a:r>
          </a:p>
          <a:p>
            <a:endParaRPr lang="es-MX" dirty="0"/>
          </a:p>
          <a:p>
            <a:r>
              <a:rPr lang="es-MX" dirty="0"/>
              <a:t>La instrucción científica incluida en la enseñanza secundaria era impartida por maestros especializados</a:t>
            </a:r>
            <a:r>
              <a:rPr lang="es-MX" dirty="0" smtClean="0"/>
              <a:t>.</a:t>
            </a:r>
          </a:p>
          <a:p>
            <a:endParaRPr lang="es-MX" dirty="0"/>
          </a:p>
          <a:p>
            <a:r>
              <a:rPr lang="es-MX" dirty="0"/>
              <a:t>La instrucción superior adoptada formas aún más variadas que la secundaria, si bien la nota dominante seguía siendo literaria -  retorica. Se da en instituciones tan diversas entre si como los “colegios de efebos” organizados siguiendo el modelo del de Atenas o en el museo de </a:t>
            </a:r>
            <a:r>
              <a:rPr lang="es-MX" dirty="0" smtClean="0"/>
              <a:t>Alejandría</a:t>
            </a:r>
          </a:p>
          <a:p>
            <a:endParaRPr lang="es-MX" dirty="0"/>
          </a:p>
          <a:p>
            <a:r>
              <a:rPr lang="es-MX" dirty="0"/>
              <a:t>Los </a:t>
            </a:r>
            <a:r>
              <a:rPr lang="es-MX" dirty="0" err="1"/>
              <a:t>retores</a:t>
            </a:r>
            <a:r>
              <a:rPr lang="es-MX" dirty="0"/>
              <a:t> y sofistas se les confiaban la tarea de complementar la formación intelectual de los jóvenes salidos de los colegios efébicos.</a:t>
            </a:r>
          </a:p>
        </p:txBody>
      </p:sp>
    </p:spTree>
    <p:extLst>
      <p:ext uri="{BB962C8B-B14F-4D97-AF65-F5344CB8AC3E}">
        <p14:creationId xmlns:p14="http://schemas.microsoft.com/office/powerpoint/2010/main" val="39840629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56823" y="540913"/>
            <a:ext cx="10238704" cy="3693319"/>
          </a:xfrm>
          <a:prstGeom prst="rect">
            <a:avLst/>
          </a:prstGeom>
        </p:spPr>
        <p:txBody>
          <a:bodyPr wrap="square">
            <a:spAutoFit/>
          </a:bodyPr>
          <a:lstStyle/>
          <a:p>
            <a:r>
              <a:rPr lang="es-MX" dirty="0"/>
              <a:t>LA ORGANIZACIÓN DE LA ESCUELA Y LOS MÉTODOS DIDÁCTICOS</a:t>
            </a:r>
          </a:p>
          <a:p>
            <a:endParaRPr lang="es-MX" dirty="0"/>
          </a:p>
          <a:p>
            <a:r>
              <a:rPr lang="es-MX" dirty="0"/>
              <a:t>La educación siguió siendo durante largo tiempo privado incluso en el periodo helenístico – romano.</a:t>
            </a:r>
          </a:p>
          <a:p>
            <a:r>
              <a:rPr lang="es-MX" dirty="0"/>
              <a:t>La escuela elemental era la escuela de las primeras nociones, de los rudimentos. Solo para aprender a leer y a escribir y hacer algunas cuentas se consideraban necesarias de cuatro a cinco</a:t>
            </a:r>
            <a:r>
              <a:rPr lang="es-MX" dirty="0" smtClean="0"/>
              <a:t>.</a:t>
            </a:r>
          </a:p>
          <a:p>
            <a:endParaRPr lang="es-MX" dirty="0"/>
          </a:p>
          <a:p>
            <a:r>
              <a:rPr lang="es-MX" dirty="0"/>
              <a:t>No se preocupaba en lo más mínimo de despertar el interés y la curiosidad de los alumnos</a:t>
            </a:r>
            <a:r>
              <a:rPr lang="es-MX" dirty="0" smtClean="0"/>
              <a:t>.</a:t>
            </a:r>
          </a:p>
          <a:p>
            <a:endParaRPr lang="es-MX" dirty="0"/>
          </a:p>
          <a:p>
            <a:r>
              <a:rPr lang="es-MX" dirty="0"/>
              <a:t>La característica más importante de la educación secundaria helenística es la aparición del libro de texto; textos de clásicos extractados y comentados, tratados de gramática literatura, historia y geografía, astronomía, aritmética, geometría, etc</a:t>
            </a:r>
            <a:r>
              <a:rPr lang="es-MX" dirty="0" smtClean="0"/>
              <a:t>.</a:t>
            </a:r>
          </a:p>
          <a:p>
            <a:endParaRPr lang="es-MX" dirty="0"/>
          </a:p>
          <a:p>
            <a:r>
              <a:rPr lang="es-MX" dirty="0"/>
              <a:t>La educación superior más generalizada era, como ya se ha dicho la del </a:t>
            </a:r>
            <a:r>
              <a:rPr lang="es-MX" dirty="0" err="1"/>
              <a:t>retor</a:t>
            </a:r>
            <a:r>
              <a:rPr lang="es-MX" dirty="0"/>
              <a:t> o sofista</a:t>
            </a:r>
          </a:p>
        </p:txBody>
      </p:sp>
    </p:spTree>
    <p:extLst>
      <p:ext uri="{BB962C8B-B14F-4D97-AF65-F5344CB8AC3E}">
        <p14:creationId xmlns:p14="http://schemas.microsoft.com/office/powerpoint/2010/main" val="5585819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734096" y="888643"/>
            <a:ext cx="9865217" cy="4524315"/>
          </a:xfrm>
          <a:prstGeom prst="rect">
            <a:avLst/>
          </a:prstGeom>
        </p:spPr>
        <p:txBody>
          <a:bodyPr wrap="square">
            <a:spAutoFit/>
          </a:bodyPr>
          <a:lstStyle/>
          <a:p>
            <a:r>
              <a:rPr lang="es-MX" dirty="0"/>
              <a:t>LA EDUCACIÓN ROMANA ARCAICA</a:t>
            </a:r>
          </a:p>
          <a:p>
            <a:endParaRPr lang="es-MX" dirty="0"/>
          </a:p>
          <a:p>
            <a:r>
              <a:rPr lang="es-MX" dirty="0"/>
              <a:t>Roma ostenta un carácter marcadamente agrícola un tanto simple y tosco, si bien sólidamente radicado en los valores representados por el trabajo rural, la familia y la patria</a:t>
            </a:r>
            <a:r>
              <a:rPr lang="es-MX" dirty="0" smtClean="0"/>
              <a:t>.</a:t>
            </a:r>
          </a:p>
          <a:p>
            <a:endParaRPr lang="es-MX" dirty="0"/>
          </a:p>
          <a:p>
            <a:r>
              <a:rPr lang="es-MX" dirty="0"/>
              <a:t>En roma se desencadeno la lucha por arrancar leyes escritas a los aristócratas y lograr la </a:t>
            </a:r>
            <a:r>
              <a:rPr lang="es-MX" dirty="0" err="1"/>
              <a:t>isonomia</a:t>
            </a:r>
            <a:r>
              <a:rPr lang="es-MX" dirty="0"/>
              <a:t>, es decir, la igualdad entre nobles y plebeyos</a:t>
            </a:r>
            <a:r>
              <a:rPr lang="es-MX" dirty="0" smtClean="0"/>
              <a:t>.</a:t>
            </a:r>
          </a:p>
          <a:p>
            <a:endParaRPr lang="es-MX" dirty="0"/>
          </a:p>
          <a:p>
            <a:r>
              <a:rPr lang="es-MX" dirty="0"/>
              <a:t> La formación de los jóvenes era familiar con una influencia notable por lo que hace la madre y decisiva y tocante al padre</a:t>
            </a:r>
            <a:r>
              <a:rPr lang="es-MX" dirty="0" smtClean="0"/>
              <a:t>.</a:t>
            </a:r>
          </a:p>
          <a:p>
            <a:endParaRPr lang="es-MX" dirty="0"/>
          </a:p>
          <a:p>
            <a:r>
              <a:rPr lang="es-MX" dirty="0"/>
              <a:t>Era una formación civil, puesto que el padre llevaba a su hijo al foro a penas vestía la toga viril (a los 16 años) para que asimilase directamente las bases de la vida política y social de la urbe</a:t>
            </a:r>
            <a:r>
              <a:rPr lang="es-MX" dirty="0" smtClean="0"/>
              <a:t>.</a:t>
            </a:r>
          </a:p>
          <a:p>
            <a:endParaRPr lang="es-MX" dirty="0"/>
          </a:p>
          <a:p>
            <a:r>
              <a:rPr lang="es-MX" dirty="0"/>
              <a:t>La formación del joven era militar. A los 17 o 18 años en traba en el ejército como soldado raso, independientemente del grado de nobleza o riqueza de su familia, de esto dependía su carrera.</a:t>
            </a:r>
          </a:p>
        </p:txBody>
      </p:sp>
    </p:spTree>
    <p:extLst>
      <p:ext uri="{BB962C8B-B14F-4D97-AF65-F5344CB8AC3E}">
        <p14:creationId xmlns:p14="http://schemas.microsoft.com/office/powerpoint/2010/main" val="8557393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798489" y="721218"/>
            <a:ext cx="11101589" cy="2862322"/>
          </a:xfrm>
          <a:prstGeom prst="rect">
            <a:avLst/>
          </a:prstGeom>
        </p:spPr>
        <p:txBody>
          <a:bodyPr wrap="square">
            <a:spAutoFit/>
          </a:bodyPr>
          <a:lstStyle/>
          <a:p>
            <a:r>
              <a:rPr lang="es-MX" dirty="0"/>
              <a:t>LA INFLUENCIA GRIEGA SOBRE LA EDUCACIÓN ROMANA</a:t>
            </a:r>
          </a:p>
          <a:p>
            <a:endParaRPr lang="es-MX" dirty="0"/>
          </a:p>
          <a:p>
            <a:r>
              <a:rPr lang="es-MX" dirty="0"/>
              <a:t>La educación romana se moldeo sobre la griega tenemos por lo tanto</a:t>
            </a:r>
            <a:r>
              <a:rPr lang="es-MX" dirty="0" smtClean="0"/>
              <a:t>:</a:t>
            </a:r>
          </a:p>
          <a:p>
            <a:endParaRPr lang="es-MX" dirty="0"/>
          </a:p>
          <a:p>
            <a:r>
              <a:rPr lang="es-MX" dirty="0" err="1"/>
              <a:t>Literator</a:t>
            </a:r>
            <a:r>
              <a:rPr lang="es-MX" dirty="0"/>
              <a:t> à correspondiente al </a:t>
            </a:r>
            <a:r>
              <a:rPr lang="es-MX" dirty="0" err="1"/>
              <a:t>didaskálos</a:t>
            </a:r>
            <a:r>
              <a:rPr lang="es-MX" dirty="0"/>
              <a:t> o </a:t>
            </a:r>
            <a:r>
              <a:rPr lang="es-MX" dirty="0" err="1" smtClean="0"/>
              <a:t>grammaticos</a:t>
            </a:r>
            <a:endParaRPr lang="es-MX" dirty="0" smtClean="0"/>
          </a:p>
          <a:p>
            <a:endParaRPr lang="es-MX" dirty="0"/>
          </a:p>
          <a:p>
            <a:r>
              <a:rPr lang="es-MX" dirty="0" err="1"/>
              <a:t>Grammtikus</a:t>
            </a:r>
            <a:r>
              <a:rPr lang="es-MX" dirty="0"/>
              <a:t> </a:t>
            </a:r>
            <a:r>
              <a:rPr lang="es-MX" dirty="0" err="1"/>
              <a:t>àes</a:t>
            </a:r>
            <a:r>
              <a:rPr lang="es-MX" dirty="0"/>
              <a:t> en un principio profesor de griego y posteriormente de </a:t>
            </a:r>
            <a:r>
              <a:rPr lang="es-MX" dirty="0" smtClean="0"/>
              <a:t>latín</a:t>
            </a:r>
          </a:p>
          <a:p>
            <a:endParaRPr lang="es-MX" dirty="0"/>
          </a:p>
          <a:p>
            <a:r>
              <a:rPr lang="es-MX" dirty="0"/>
              <a:t>La enseñanza en Roma es esencialmente privada y en un principio el Estado no interviene sino negativamente para alejar a los profesores indeseados o para prohibir la enseñanza de la retórica latina.</a:t>
            </a:r>
          </a:p>
        </p:txBody>
      </p:sp>
    </p:spTree>
    <p:extLst>
      <p:ext uri="{BB962C8B-B14F-4D97-AF65-F5344CB8AC3E}">
        <p14:creationId xmlns:p14="http://schemas.microsoft.com/office/powerpoint/2010/main" val="9343351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34851" y="618187"/>
            <a:ext cx="10354614" cy="2862322"/>
          </a:xfrm>
          <a:prstGeom prst="rect">
            <a:avLst/>
          </a:prstGeom>
        </p:spPr>
        <p:txBody>
          <a:bodyPr wrap="square">
            <a:spAutoFit/>
          </a:bodyPr>
          <a:lstStyle/>
          <a:p>
            <a:r>
              <a:rPr lang="es-MX" dirty="0"/>
              <a:t>LA EDUCACIÓN ESTATAL EN EL BAJO IMPERIO ROMANO</a:t>
            </a:r>
          </a:p>
          <a:p>
            <a:endParaRPr lang="es-MX" dirty="0"/>
          </a:p>
          <a:p>
            <a:r>
              <a:rPr lang="es-MX" dirty="0"/>
              <a:t> La educación elemental y media sigue siendo parcialmente privada, si bien en su mayor parte se vuelve municipal, pero es el estado que determina la modalidad de selección de los maestros, los exime de ciertos impuestos y por ultimo llega incluso a fijarles honorarios.</a:t>
            </a:r>
          </a:p>
          <a:p>
            <a:endParaRPr lang="es-MX" dirty="0" smtClean="0"/>
          </a:p>
          <a:p>
            <a:endParaRPr lang="es-MX" dirty="0"/>
          </a:p>
          <a:p>
            <a:r>
              <a:rPr lang="es-MX" dirty="0"/>
              <a:t>Las intervenciones legislativas y administrativas de la autoridad imperial en las cuestiones escolares de la ciudad se vuelven cada vez más frecuentes, hasta que por fin el estado se convierte en organizador de universidades en toda extensión de la palabra.</a:t>
            </a:r>
          </a:p>
        </p:txBody>
      </p:sp>
    </p:spTree>
    <p:extLst>
      <p:ext uri="{BB962C8B-B14F-4D97-AF65-F5344CB8AC3E}">
        <p14:creationId xmlns:p14="http://schemas.microsoft.com/office/powerpoint/2010/main" val="36282308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543233" y="2690543"/>
            <a:ext cx="4796441" cy="646331"/>
          </a:xfrm>
          <a:prstGeom prst="rect">
            <a:avLst/>
          </a:prstGeom>
        </p:spPr>
        <p:txBody>
          <a:bodyPr wrap="none">
            <a:spAutoFit/>
          </a:bodyPr>
          <a:lstStyle/>
          <a:p>
            <a:r>
              <a:rPr lang="es-MX" dirty="0">
                <a:hlinkClick r:id="rId2"/>
              </a:rPr>
              <a:t>https://</a:t>
            </a:r>
            <a:r>
              <a:rPr lang="es-MX" dirty="0" smtClean="0">
                <a:hlinkClick r:id="rId2"/>
              </a:rPr>
              <a:t>www.youtube.com/watch?v=OjjwtgTTVfc</a:t>
            </a:r>
            <a:endParaRPr lang="es-MX" dirty="0" smtClean="0"/>
          </a:p>
          <a:p>
            <a:endParaRPr lang="es-MX" dirty="0"/>
          </a:p>
        </p:txBody>
      </p:sp>
    </p:spTree>
    <p:extLst>
      <p:ext uri="{BB962C8B-B14F-4D97-AF65-F5344CB8AC3E}">
        <p14:creationId xmlns:p14="http://schemas.microsoft.com/office/powerpoint/2010/main" val="16303939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3638981" y="211256"/>
            <a:ext cx="4038286" cy="923330"/>
          </a:xfrm>
          <a:prstGeom prst="rect">
            <a:avLst/>
          </a:prstGeom>
          <a:noFill/>
        </p:spPr>
        <p:txBody>
          <a:bodyPr wrap="none" lIns="91440" tIns="45720" rIns="91440" bIns="45720">
            <a:spAutoFit/>
          </a:bodyPr>
          <a:lstStyle/>
          <a:p>
            <a:pPr algn="ctr"/>
            <a:r>
              <a:rPr lang="es-ES" sz="54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Arnprior" panose="02000400000000000000" pitchFamily="2" charset="0"/>
              </a:rPr>
              <a:t>ACTIVIDAD</a:t>
            </a:r>
            <a:endParaRPr lang="es-E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Arnprior" panose="02000400000000000000" pitchFamily="2" charset="0"/>
            </a:endParaRPr>
          </a:p>
        </p:txBody>
      </p:sp>
      <p:sp>
        <p:nvSpPr>
          <p:cNvPr id="5" name="Marcador de contenido 1"/>
          <p:cNvSpPr>
            <a:spLocks noGrp="1"/>
          </p:cNvSpPr>
          <p:nvPr>
            <p:ph idx="1"/>
          </p:nvPr>
        </p:nvSpPr>
        <p:spPr>
          <a:xfrm>
            <a:off x="120464" y="1290734"/>
            <a:ext cx="11422352" cy="1169131"/>
          </a:xfrm>
        </p:spPr>
        <p:txBody>
          <a:bodyPr>
            <a:noAutofit/>
          </a:bodyPr>
          <a:lstStyle/>
          <a:p>
            <a:pPr>
              <a:buClr>
                <a:srgbClr val="002060"/>
              </a:buClr>
              <a:buFont typeface="Wingdings" panose="05000000000000000000" pitchFamily="2" charset="2"/>
              <a:buChar char="Ø"/>
            </a:pPr>
            <a:r>
              <a:rPr lang="es-MX" sz="1800" b="1" dirty="0" smtClean="0">
                <a:solidFill>
                  <a:srgbClr val="00B050"/>
                </a:solidFill>
                <a:latin typeface="Bookman Old Style" panose="02050604050505020204" pitchFamily="18" charset="0"/>
              </a:rPr>
              <a:t>Realiza un mapa de agua mala de la Educación Helenística  </a:t>
            </a:r>
            <a:endParaRPr lang="es-MX" sz="1800" b="1" dirty="0">
              <a:solidFill>
                <a:srgbClr val="00B050"/>
              </a:solidFill>
              <a:latin typeface="Bookman Old Style" panose="02050604050505020204" pitchFamily="18" charset="0"/>
            </a:endParaRPr>
          </a:p>
          <a:p>
            <a:pPr>
              <a:buClr>
                <a:srgbClr val="002060"/>
              </a:buClr>
              <a:buFont typeface="Wingdings" panose="05000000000000000000" pitchFamily="2" charset="2"/>
              <a:buChar char="Ø"/>
            </a:pPr>
            <a:endParaRPr lang="es-MX" sz="1800" b="1" dirty="0">
              <a:solidFill>
                <a:schemeClr val="accent2">
                  <a:lumMod val="75000"/>
                </a:schemeClr>
              </a:solidFill>
              <a:latin typeface="Bookman Old Style" panose="02050604050505020204" pitchFamily="18" charset="0"/>
            </a:endParaRPr>
          </a:p>
        </p:txBody>
      </p:sp>
      <p:pic>
        <p:nvPicPr>
          <p:cNvPr id="3" name="Imagen 2"/>
          <p:cNvPicPr>
            <a:picLocks noChangeAspect="1"/>
          </p:cNvPicPr>
          <p:nvPr/>
        </p:nvPicPr>
        <p:blipFill>
          <a:blip r:embed="rId2"/>
          <a:stretch>
            <a:fillRect/>
          </a:stretch>
        </p:blipFill>
        <p:spPr>
          <a:xfrm>
            <a:off x="1970468" y="1937764"/>
            <a:ext cx="7344882" cy="4463036"/>
          </a:xfrm>
          <a:prstGeom prst="rect">
            <a:avLst/>
          </a:prstGeom>
        </p:spPr>
      </p:pic>
    </p:spTree>
    <p:extLst>
      <p:ext uri="{BB962C8B-B14F-4D97-AF65-F5344CB8AC3E}">
        <p14:creationId xmlns:p14="http://schemas.microsoft.com/office/powerpoint/2010/main" val="1204422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
                                        <p:tgtEl>
                                          <p:spTgt spid="5">
                                            <p:txEl>
                                              <p:pRg st="0" end="0"/>
                                            </p:txEl>
                                          </p:spTgt>
                                        </p:tgtEl>
                                      </p:cBhvr>
                                    </p:animEffect>
                                    <p:anim calcmode="lin" valueType="num">
                                      <p:cBhvr>
                                        <p:cTn id="8" dur="4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5">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5">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5">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1294</TotalTime>
  <Words>854</Words>
  <Application>Microsoft Office PowerPoint</Application>
  <PresentationFormat>Panorámica</PresentationFormat>
  <Paragraphs>58</Paragraphs>
  <Slides>9</Slides>
  <Notes>0</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9</vt:i4>
      </vt:variant>
    </vt:vector>
  </HeadingPairs>
  <TitlesOfParts>
    <vt:vector size="19" baseType="lpstr">
      <vt:lpstr>Algerian</vt:lpstr>
      <vt:lpstr>Arial</vt:lpstr>
      <vt:lpstr>Arnprior</vt:lpstr>
      <vt:lpstr>Baskerville Old Face</vt:lpstr>
      <vt:lpstr>Bookman Old Style</vt:lpstr>
      <vt:lpstr>Calibri</vt:lpstr>
      <vt:lpstr>Calibri Light</vt:lpstr>
      <vt:lpstr>Georgia</vt:lpstr>
      <vt:lpstr>Wingdings</vt:lpstr>
      <vt:lpstr>Tema de Office</vt:lpstr>
      <vt:lpstr>HISTORIA DE LA EDUCACIÓN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Vermaris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lizbeth quezada</dc:creator>
  <cp:lastModifiedBy>Yaris</cp:lastModifiedBy>
  <cp:revision>223</cp:revision>
  <dcterms:created xsi:type="dcterms:W3CDTF">2020-05-14T14:52:52Z</dcterms:created>
  <dcterms:modified xsi:type="dcterms:W3CDTF">2022-10-25T22:45:11Z</dcterms:modified>
</cp:coreProperties>
</file>