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257" r:id="rId3"/>
    <p:sldId id="258" r:id="rId4"/>
    <p:sldId id="260" r:id="rId5"/>
    <p:sldId id="261" r:id="rId6"/>
    <p:sldId id="263" r:id="rId7"/>
    <p:sldId id="262" r:id="rId8"/>
    <p:sldId id="264" r:id="rId9"/>
    <p:sldId id="265" r:id="rId10"/>
    <p:sldId id="266" r:id="rId11"/>
    <p:sldId id="267"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waldo contreras" userId="1f7118e28d3c2d94" providerId="LiveId" clId="{6573D487-F8FF-498E-B587-4BFC0F5B65BA}"/>
    <pc:docChg chg="undo redo custSel addSld modSld">
      <pc:chgData name="oswaldo contreras" userId="1f7118e28d3c2d94" providerId="LiveId" clId="{6573D487-F8FF-498E-B587-4BFC0F5B65BA}" dt="2022-09-21T04:22:19.622" v="690"/>
      <pc:docMkLst>
        <pc:docMk/>
      </pc:docMkLst>
      <pc:sldChg chg="addSp modSp new mod modAnim">
        <pc:chgData name="oswaldo contreras" userId="1f7118e28d3c2d94" providerId="LiveId" clId="{6573D487-F8FF-498E-B587-4BFC0F5B65BA}" dt="2022-09-21T04:21:53.606" v="686"/>
        <pc:sldMkLst>
          <pc:docMk/>
          <pc:sldMk cId="406239112" sldId="264"/>
        </pc:sldMkLst>
        <pc:spChg chg="mod">
          <ac:chgData name="oswaldo contreras" userId="1f7118e28d3c2d94" providerId="LiveId" clId="{6573D487-F8FF-498E-B587-4BFC0F5B65BA}" dt="2022-09-21T03:58:35.673" v="81" actId="113"/>
          <ac:spMkLst>
            <pc:docMk/>
            <pc:sldMk cId="406239112" sldId="264"/>
            <ac:spMk id="2" creationId="{D7398776-5312-4887-9EFB-9DE10604BDFC}"/>
          </ac:spMkLst>
        </pc:spChg>
        <pc:spChg chg="mod">
          <ac:chgData name="oswaldo contreras" userId="1f7118e28d3c2d94" providerId="LiveId" clId="{6573D487-F8FF-498E-B587-4BFC0F5B65BA}" dt="2022-09-21T03:58:59.227" v="88" actId="122"/>
          <ac:spMkLst>
            <pc:docMk/>
            <pc:sldMk cId="406239112" sldId="264"/>
            <ac:spMk id="3" creationId="{7B8E58DD-6175-4E7E-9C8A-B01D7B8CE7F2}"/>
          </ac:spMkLst>
        </pc:spChg>
        <pc:picChg chg="add mod">
          <ac:chgData name="oswaldo contreras" userId="1f7118e28d3c2d94" providerId="LiveId" clId="{6573D487-F8FF-498E-B587-4BFC0F5B65BA}" dt="2022-09-21T04:18:35.051" v="665" actId="1076"/>
          <ac:picMkLst>
            <pc:docMk/>
            <pc:sldMk cId="406239112" sldId="264"/>
            <ac:picMk id="4" creationId="{94E58DF2-7C05-4850-9B8B-5A29BCA3D628}"/>
          </ac:picMkLst>
        </pc:picChg>
      </pc:sldChg>
      <pc:sldChg chg="addSp delSp modSp add mod delAnim modAnim">
        <pc:chgData name="oswaldo contreras" userId="1f7118e28d3c2d94" providerId="LiveId" clId="{6573D487-F8FF-498E-B587-4BFC0F5B65BA}" dt="2022-09-21T04:21:59.960" v="687"/>
        <pc:sldMkLst>
          <pc:docMk/>
          <pc:sldMk cId="990661616" sldId="265"/>
        </pc:sldMkLst>
        <pc:spChg chg="mod">
          <ac:chgData name="oswaldo contreras" userId="1f7118e28d3c2d94" providerId="LiveId" clId="{6573D487-F8FF-498E-B587-4BFC0F5B65BA}" dt="2022-09-21T04:03:13.117" v="111" actId="1076"/>
          <ac:spMkLst>
            <pc:docMk/>
            <pc:sldMk cId="990661616" sldId="265"/>
            <ac:spMk id="2" creationId="{2DED3AC1-5831-4B36-A041-762D27BB3D3A}"/>
          </ac:spMkLst>
        </pc:spChg>
        <pc:spChg chg="mod">
          <ac:chgData name="oswaldo contreras" userId="1f7118e28d3c2d94" providerId="LiveId" clId="{6573D487-F8FF-498E-B587-4BFC0F5B65BA}" dt="2022-09-21T04:05:28.522" v="243" actId="20577"/>
          <ac:spMkLst>
            <pc:docMk/>
            <pc:sldMk cId="990661616" sldId="265"/>
            <ac:spMk id="3" creationId="{BFD29103-12A0-4D61-AB59-B695C50107DA}"/>
          </ac:spMkLst>
        </pc:spChg>
        <pc:picChg chg="del">
          <ac:chgData name="oswaldo contreras" userId="1f7118e28d3c2d94" providerId="LiveId" clId="{6573D487-F8FF-498E-B587-4BFC0F5B65BA}" dt="2022-09-21T04:03:23.168" v="114" actId="478"/>
          <ac:picMkLst>
            <pc:docMk/>
            <pc:sldMk cId="990661616" sldId="265"/>
            <ac:picMk id="4" creationId="{B5CC7BB6-6EE0-4019-AACA-D5FA26386E4D}"/>
          </ac:picMkLst>
        </pc:picChg>
        <pc:picChg chg="add mod">
          <ac:chgData name="oswaldo contreras" userId="1f7118e28d3c2d94" providerId="LiveId" clId="{6573D487-F8FF-498E-B587-4BFC0F5B65BA}" dt="2022-09-21T04:19:05.279" v="668" actId="1076"/>
          <ac:picMkLst>
            <pc:docMk/>
            <pc:sldMk cId="990661616" sldId="265"/>
            <ac:picMk id="5" creationId="{B12CCFAC-67AC-4F7D-B80C-ACEC5DE55439}"/>
          </ac:picMkLst>
        </pc:picChg>
      </pc:sldChg>
      <pc:sldChg chg="addSp delSp modSp add mod delAnim modAnim">
        <pc:chgData name="oswaldo contreras" userId="1f7118e28d3c2d94" providerId="LiveId" clId="{6573D487-F8FF-498E-B587-4BFC0F5B65BA}" dt="2022-09-21T04:22:07.642" v="688"/>
        <pc:sldMkLst>
          <pc:docMk/>
          <pc:sldMk cId="858449993" sldId="266"/>
        </pc:sldMkLst>
        <pc:spChg chg="del">
          <ac:chgData name="oswaldo contreras" userId="1f7118e28d3c2d94" providerId="LiveId" clId="{6573D487-F8FF-498E-B587-4BFC0F5B65BA}" dt="2022-09-21T04:06:27.531" v="245" actId="478"/>
          <ac:spMkLst>
            <pc:docMk/>
            <pc:sldMk cId="858449993" sldId="266"/>
            <ac:spMk id="2" creationId="{2DED3AC1-5831-4B36-A041-762D27BB3D3A}"/>
          </ac:spMkLst>
        </pc:spChg>
        <pc:spChg chg="mod">
          <ac:chgData name="oswaldo contreras" userId="1f7118e28d3c2d94" providerId="LiveId" clId="{6573D487-F8FF-498E-B587-4BFC0F5B65BA}" dt="2022-09-21T04:19:38.241" v="671" actId="14100"/>
          <ac:spMkLst>
            <pc:docMk/>
            <pc:sldMk cId="858449993" sldId="266"/>
            <ac:spMk id="3" creationId="{BFD29103-12A0-4D61-AB59-B695C50107DA}"/>
          </ac:spMkLst>
        </pc:spChg>
        <pc:spChg chg="add del mod">
          <ac:chgData name="oswaldo contreras" userId="1f7118e28d3c2d94" providerId="LiveId" clId="{6573D487-F8FF-498E-B587-4BFC0F5B65BA}" dt="2022-09-21T04:06:32.527" v="249" actId="478"/>
          <ac:spMkLst>
            <pc:docMk/>
            <pc:sldMk cId="858449993" sldId="266"/>
            <ac:spMk id="5" creationId="{6C15D543-533B-481A-862C-AECA902FA8B1}"/>
          </ac:spMkLst>
        </pc:spChg>
        <pc:picChg chg="add mod">
          <ac:chgData name="oswaldo contreras" userId="1f7118e28d3c2d94" providerId="LiveId" clId="{6573D487-F8FF-498E-B587-4BFC0F5B65BA}" dt="2022-09-21T04:19:49.748" v="674" actId="1076"/>
          <ac:picMkLst>
            <pc:docMk/>
            <pc:sldMk cId="858449993" sldId="266"/>
            <ac:picMk id="6" creationId="{AFB6C7F2-9DD1-4B6C-9494-2F56C7A4DA32}"/>
          </ac:picMkLst>
        </pc:picChg>
      </pc:sldChg>
      <pc:sldChg chg="addSp modSp add mod modAnim">
        <pc:chgData name="oswaldo contreras" userId="1f7118e28d3c2d94" providerId="LiveId" clId="{6573D487-F8FF-498E-B587-4BFC0F5B65BA}" dt="2022-09-21T04:22:13.049" v="689"/>
        <pc:sldMkLst>
          <pc:docMk/>
          <pc:sldMk cId="1937186249" sldId="267"/>
        </pc:sldMkLst>
        <pc:spChg chg="mod">
          <ac:chgData name="oswaldo contreras" userId="1f7118e28d3c2d94" providerId="LiveId" clId="{6573D487-F8FF-498E-B587-4BFC0F5B65BA}" dt="2022-09-21T04:12:31.616" v="426" actId="20577"/>
          <ac:spMkLst>
            <pc:docMk/>
            <pc:sldMk cId="1937186249" sldId="267"/>
            <ac:spMk id="2" creationId="{2DED3AC1-5831-4B36-A041-762D27BB3D3A}"/>
          </ac:spMkLst>
        </pc:spChg>
        <pc:spChg chg="mod">
          <ac:chgData name="oswaldo contreras" userId="1f7118e28d3c2d94" providerId="LiveId" clId="{6573D487-F8FF-498E-B587-4BFC0F5B65BA}" dt="2022-09-21T04:20:40.281" v="678" actId="1076"/>
          <ac:spMkLst>
            <pc:docMk/>
            <pc:sldMk cId="1937186249" sldId="267"/>
            <ac:spMk id="3" creationId="{BFD29103-12A0-4D61-AB59-B695C50107DA}"/>
          </ac:spMkLst>
        </pc:spChg>
        <pc:picChg chg="add mod">
          <ac:chgData name="oswaldo contreras" userId="1f7118e28d3c2d94" providerId="LiveId" clId="{6573D487-F8FF-498E-B587-4BFC0F5B65BA}" dt="2022-09-21T04:20:36.765" v="677" actId="1076"/>
          <ac:picMkLst>
            <pc:docMk/>
            <pc:sldMk cId="1937186249" sldId="267"/>
            <ac:picMk id="4" creationId="{D5CA4283-7E2D-4A81-965A-89F6464757F1}"/>
          </ac:picMkLst>
        </pc:picChg>
      </pc:sldChg>
      <pc:sldChg chg="addSp modSp add mod modAnim">
        <pc:chgData name="oswaldo contreras" userId="1f7118e28d3c2d94" providerId="LiveId" clId="{6573D487-F8FF-498E-B587-4BFC0F5B65BA}" dt="2022-09-21T04:22:19.622" v="690"/>
        <pc:sldMkLst>
          <pc:docMk/>
          <pc:sldMk cId="423734156" sldId="268"/>
        </pc:sldMkLst>
        <pc:spChg chg="mod">
          <ac:chgData name="oswaldo contreras" userId="1f7118e28d3c2d94" providerId="LiveId" clId="{6573D487-F8FF-498E-B587-4BFC0F5B65BA}" dt="2022-09-21T04:15:41.971" v="639" actId="1076"/>
          <ac:spMkLst>
            <pc:docMk/>
            <pc:sldMk cId="423734156" sldId="268"/>
            <ac:spMk id="2" creationId="{2DED3AC1-5831-4B36-A041-762D27BB3D3A}"/>
          </ac:spMkLst>
        </pc:spChg>
        <pc:spChg chg="mod">
          <ac:chgData name="oswaldo contreras" userId="1f7118e28d3c2d94" providerId="LiveId" clId="{6573D487-F8FF-498E-B587-4BFC0F5B65BA}" dt="2022-09-21T04:17:04.283" v="663" actId="12"/>
          <ac:spMkLst>
            <pc:docMk/>
            <pc:sldMk cId="423734156" sldId="268"/>
            <ac:spMk id="3" creationId="{BFD29103-12A0-4D61-AB59-B695C50107DA}"/>
          </ac:spMkLst>
        </pc:spChg>
        <pc:picChg chg="add mod">
          <ac:chgData name="oswaldo contreras" userId="1f7118e28d3c2d94" providerId="LiveId" clId="{6573D487-F8FF-498E-B587-4BFC0F5B65BA}" dt="2022-09-21T04:21:25.656" v="683" actId="1076"/>
          <ac:picMkLst>
            <pc:docMk/>
            <pc:sldMk cId="423734156" sldId="268"/>
            <ac:picMk id="4" creationId="{D78791DE-94DD-4B29-9935-EE915CB99BB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40489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9343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74010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1967156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234568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t>9/20/2022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21466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t>9/20/2022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73352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25638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2378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39241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8905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22544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9/20/2022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057610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9/20/2022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28615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9/20/2022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2139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48A87A34-81AB-432B-8DAE-1953F412C126}" type="datetimeFigureOut">
              <a:rPr lang="en-US" smtClean="0"/>
              <a:pPr/>
              <a:t>9/20/2022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8669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88924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9/20/2022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21285955"/>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356F8-F00E-4036-886D-1F1A1B752A63}"/>
              </a:ext>
            </a:extLst>
          </p:cNvPr>
          <p:cNvSpPr>
            <a:spLocks noGrp="1"/>
          </p:cNvSpPr>
          <p:nvPr>
            <p:ph type="ctrTitle"/>
          </p:nvPr>
        </p:nvSpPr>
        <p:spPr>
          <a:xfrm>
            <a:off x="1333130" y="-15534"/>
            <a:ext cx="9124765" cy="2359240"/>
          </a:xfrm>
        </p:spPr>
        <p:txBody>
          <a:bodyPr/>
          <a:lstStyle/>
          <a:p>
            <a:pPr algn="ctr"/>
            <a:r>
              <a:rPr lang="es-MX" b="1" dirty="0"/>
              <a:t>“Reclutamiento de Personal”</a:t>
            </a:r>
          </a:p>
        </p:txBody>
      </p:sp>
      <p:pic>
        <p:nvPicPr>
          <p:cNvPr id="3" name="Imagen 2">
            <a:extLst>
              <a:ext uri="{FF2B5EF4-FFF2-40B4-BE49-F238E27FC236}">
                <a16:creationId xmlns:a16="http://schemas.microsoft.com/office/drawing/2014/main" id="{03639780-55AE-4E00-93A8-5B89F9380108}"/>
              </a:ext>
            </a:extLst>
          </p:cNvPr>
          <p:cNvPicPr>
            <a:picLocks noChangeAspect="1"/>
          </p:cNvPicPr>
          <p:nvPr/>
        </p:nvPicPr>
        <p:blipFill>
          <a:blip r:embed="rId2"/>
          <a:stretch>
            <a:fillRect/>
          </a:stretch>
        </p:blipFill>
        <p:spPr>
          <a:xfrm>
            <a:off x="2584141" y="2306056"/>
            <a:ext cx="6622742" cy="4416477"/>
          </a:xfrm>
          <a:prstGeom prst="rect">
            <a:avLst/>
          </a:prstGeom>
        </p:spPr>
      </p:pic>
    </p:spTree>
    <p:extLst>
      <p:ext uri="{BB962C8B-B14F-4D97-AF65-F5344CB8AC3E}">
        <p14:creationId xmlns:p14="http://schemas.microsoft.com/office/powerpoint/2010/main" val="2745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FD29103-12A0-4D61-AB59-B695C50107DA}"/>
              </a:ext>
            </a:extLst>
          </p:cNvPr>
          <p:cNvSpPr>
            <a:spLocks noGrp="1"/>
          </p:cNvSpPr>
          <p:nvPr>
            <p:ph idx="1"/>
          </p:nvPr>
        </p:nvSpPr>
        <p:spPr>
          <a:xfrm>
            <a:off x="118130" y="210376"/>
            <a:ext cx="7534421" cy="6465632"/>
          </a:xfrm>
        </p:spPr>
        <p:txBody>
          <a:bodyPr>
            <a:normAutofit/>
          </a:bodyPr>
          <a:lstStyle/>
          <a:p>
            <a:pPr algn="just"/>
            <a:r>
              <a:rPr lang="es-MX" b="1" dirty="0"/>
              <a:t>Entrevista Individual. Es la entrevista más común de todas. Se produce entre el entrevistador y el entrevistado; el entrevistador suele ser una persona del departamento de Recursos Humanos de la empresa.</a:t>
            </a:r>
          </a:p>
          <a:p>
            <a:pPr algn="just"/>
            <a:r>
              <a:rPr lang="es-MX" b="1" dirty="0"/>
              <a:t>Entrevista en Panel. Es muy parecida a la entrevista individual, pero en este caso existirán varios entrevistadores. El entrevistado deberá responder a las preguntas de distintos departamentos de la empresa, como puedan ser el departamento de Recursos Humanas o el departamento para el que se va a trabajar. </a:t>
            </a:r>
          </a:p>
          <a:p>
            <a:pPr algn="just"/>
            <a:r>
              <a:rPr lang="es-MX" b="1" dirty="0"/>
              <a:t>Entrevista en Grupo. Consiste en una sucesión de pruebas grupales en las que normalmente los trabajadores se relacionan personalidad, capacidad de trabajo en equipo y otras actitudes y aptitudes relacionadas con el puesto de trabajo a cubrir. Se suele formar el grupo con un número de candidatos que oscila entre 5 y 10, que se sentarán en círculo y debatirán entre ello sobre un tema que haya propuesto el seleccionador. </a:t>
            </a:r>
          </a:p>
        </p:txBody>
      </p:sp>
      <p:pic>
        <p:nvPicPr>
          <p:cNvPr id="6" name="Imagen 5">
            <a:extLst>
              <a:ext uri="{FF2B5EF4-FFF2-40B4-BE49-F238E27FC236}">
                <a16:creationId xmlns:a16="http://schemas.microsoft.com/office/drawing/2014/main" id="{AFB6C7F2-9DD1-4B6C-9494-2F56C7A4DA32}"/>
              </a:ext>
            </a:extLst>
          </p:cNvPr>
          <p:cNvPicPr>
            <a:picLocks noChangeAspect="1"/>
          </p:cNvPicPr>
          <p:nvPr/>
        </p:nvPicPr>
        <p:blipFill>
          <a:blip r:embed="rId2"/>
          <a:stretch>
            <a:fillRect/>
          </a:stretch>
        </p:blipFill>
        <p:spPr>
          <a:xfrm>
            <a:off x="7767961" y="2233250"/>
            <a:ext cx="4243765" cy="2820224"/>
          </a:xfrm>
          <a:prstGeom prst="rect">
            <a:avLst/>
          </a:prstGeom>
        </p:spPr>
      </p:pic>
    </p:spTree>
    <p:extLst>
      <p:ext uri="{BB962C8B-B14F-4D97-AF65-F5344CB8AC3E}">
        <p14:creationId xmlns:p14="http://schemas.microsoft.com/office/powerpoint/2010/main" val="85844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D3AC1-5831-4B36-A041-762D27BB3D3A}"/>
              </a:ext>
            </a:extLst>
          </p:cNvPr>
          <p:cNvSpPr>
            <a:spLocks noGrp="1"/>
          </p:cNvSpPr>
          <p:nvPr>
            <p:ph type="title"/>
          </p:nvPr>
        </p:nvSpPr>
        <p:spPr>
          <a:xfrm>
            <a:off x="874220" y="138811"/>
            <a:ext cx="9404723" cy="828991"/>
          </a:xfrm>
        </p:spPr>
        <p:txBody>
          <a:bodyPr/>
          <a:lstStyle/>
          <a:p>
            <a:pPr algn="ctr"/>
            <a:r>
              <a:rPr lang="es-MX" b="1" dirty="0"/>
              <a:t>“DIVERSIDAD EN LA ENTREVISTA”</a:t>
            </a:r>
          </a:p>
        </p:txBody>
      </p:sp>
      <p:sp>
        <p:nvSpPr>
          <p:cNvPr id="3" name="Marcador de contenido 2">
            <a:extLst>
              <a:ext uri="{FF2B5EF4-FFF2-40B4-BE49-F238E27FC236}">
                <a16:creationId xmlns:a16="http://schemas.microsoft.com/office/drawing/2014/main" id="{BFD29103-12A0-4D61-AB59-B695C50107DA}"/>
              </a:ext>
            </a:extLst>
          </p:cNvPr>
          <p:cNvSpPr>
            <a:spLocks noGrp="1"/>
          </p:cNvSpPr>
          <p:nvPr>
            <p:ph idx="1"/>
          </p:nvPr>
        </p:nvSpPr>
        <p:spPr>
          <a:xfrm>
            <a:off x="550415" y="1233528"/>
            <a:ext cx="4216893" cy="2337514"/>
          </a:xfrm>
        </p:spPr>
        <p:txBody>
          <a:bodyPr>
            <a:normAutofit/>
          </a:bodyPr>
          <a:lstStyle/>
          <a:p>
            <a:pPr algn="just">
              <a:buFontTx/>
              <a:buChar char="-"/>
            </a:pPr>
            <a:r>
              <a:rPr lang="es-MX" b="1" i="1" dirty="0"/>
              <a:t>Entrevista presencial</a:t>
            </a:r>
          </a:p>
          <a:p>
            <a:pPr algn="just">
              <a:buFontTx/>
              <a:buChar char="-"/>
            </a:pPr>
            <a:r>
              <a:rPr lang="es-MX" b="1" i="1" dirty="0"/>
              <a:t>Entrevista por teléfono </a:t>
            </a:r>
          </a:p>
          <a:p>
            <a:pPr algn="just">
              <a:buFontTx/>
              <a:buChar char="-"/>
            </a:pPr>
            <a:r>
              <a:rPr lang="es-MX" b="1" i="1" dirty="0"/>
              <a:t>Entrevista virtual</a:t>
            </a:r>
          </a:p>
          <a:p>
            <a:pPr algn="just">
              <a:buFontTx/>
              <a:buChar char="-"/>
            </a:pPr>
            <a:r>
              <a:rPr lang="es-MX" b="1" i="1" dirty="0"/>
              <a:t>Entrevista simulada</a:t>
            </a:r>
          </a:p>
          <a:p>
            <a:pPr algn="just">
              <a:buFontTx/>
              <a:buChar char="-"/>
            </a:pPr>
            <a:r>
              <a:rPr lang="es-MX" b="1" i="1" dirty="0"/>
              <a:t>Sin entrevista </a:t>
            </a:r>
          </a:p>
        </p:txBody>
      </p:sp>
      <p:pic>
        <p:nvPicPr>
          <p:cNvPr id="4" name="Imagen 3">
            <a:extLst>
              <a:ext uri="{FF2B5EF4-FFF2-40B4-BE49-F238E27FC236}">
                <a16:creationId xmlns:a16="http://schemas.microsoft.com/office/drawing/2014/main" id="{D5CA4283-7E2D-4A81-965A-89F6464757F1}"/>
              </a:ext>
            </a:extLst>
          </p:cNvPr>
          <p:cNvPicPr>
            <a:picLocks noChangeAspect="1"/>
          </p:cNvPicPr>
          <p:nvPr/>
        </p:nvPicPr>
        <p:blipFill>
          <a:blip r:embed="rId2"/>
          <a:stretch>
            <a:fillRect/>
          </a:stretch>
        </p:blipFill>
        <p:spPr>
          <a:xfrm>
            <a:off x="4548264" y="1811045"/>
            <a:ext cx="6716864" cy="4478784"/>
          </a:xfrm>
          <a:prstGeom prst="rect">
            <a:avLst/>
          </a:prstGeom>
        </p:spPr>
      </p:pic>
    </p:spTree>
    <p:extLst>
      <p:ext uri="{BB962C8B-B14F-4D97-AF65-F5344CB8AC3E}">
        <p14:creationId xmlns:p14="http://schemas.microsoft.com/office/powerpoint/2010/main" val="19371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2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D3AC1-5831-4B36-A041-762D27BB3D3A}"/>
              </a:ext>
            </a:extLst>
          </p:cNvPr>
          <p:cNvSpPr>
            <a:spLocks noGrp="1"/>
          </p:cNvSpPr>
          <p:nvPr>
            <p:ph type="title"/>
          </p:nvPr>
        </p:nvSpPr>
        <p:spPr>
          <a:xfrm>
            <a:off x="186432" y="76667"/>
            <a:ext cx="10145778" cy="828991"/>
          </a:xfrm>
        </p:spPr>
        <p:txBody>
          <a:bodyPr/>
          <a:lstStyle/>
          <a:p>
            <a:pPr algn="ctr"/>
            <a:r>
              <a:rPr lang="es-MX" b="1" dirty="0"/>
              <a:t>“RECLUTAMIENTO EXTERNO E INTERNO”</a:t>
            </a:r>
          </a:p>
        </p:txBody>
      </p:sp>
      <p:sp>
        <p:nvSpPr>
          <p:cNvPr id="3" name="Marcador de contenido 2">
            <a:extLst>
              <a:ext uri="{FF2B5EF4-FFF2-40B4-BE49-F238E27FC236}">
                <a16:creationId xmlns:a16="http://schemas.microsoft.com/office/drawing/2014/main" id="{BFD29103-12A0-4D61-AB59-B695C50107DA}"/>
              </a:ext>
            </a:extLst>
          </p:cNvPr>
          <p:cNvSpPr>
            <a:spLocks noGrp="1"/>
          </p:cNvSpPr>
          <p:nvPr>
            <p:ph idx="1"/>
          </p:nvPr>
        </p:nvSpPr>
        <p:spPr>
          <a:xfrm>
            <a:off x="286805" y="1266820"/>
            <a:ext cx="11405325" cy="2692621"/>
          </a:xfrm>
        </p:spPr>
        <p:txBody>
          <a:bodyPr>
            <a:normAutofit/>
          </a:bodyPr>
          <a:lstStyle/>
          <a:p>
            <a:pPr algn="just">
              <a:buFont typeface="Wingdings" panose="05000000000000000000" pitchFamily="2" charset="2"/>
              <a:buChar char="q"/>
            </a:pPr>
            <a:r>
              <a:rPr lang="es-MX" b="1" dirty="0"/>
              <a:t>Reclutamiento interno: Este es cuando la vacante intenta ser llenada por una persona que es empleada de la empresa, ya sea por un ascenso (movimiento vertical), traslado (movimiento horizontal) o por ser trasferido con ascenso (movimiento diagonal). </a:t>
            </a:r>
          </a:p>
          <a:p>
            <a:pPr algn="just">
              <a:buFont typeface="Wingdings" panose="05000000000000000000" pitchFamily="2" charset="2"/>
              <a:buChar char="q"/>
            </a:pPr>
            <a:endParaRPr lang="es-MX" b="1" dirty="0"/>
          </a:p>
          <a:p>
            <a:pPr algn="just">
              <a:buFont typeface="Wingdings" panose="05000000000000000000" pitchFamily="2" charset="2"/>
              <a:buChar char="q"/>
            </a:pPr>
            <a:r>
              <a:rPr lang="es-MX" b="1" dirty="0"/>
              <a:t>Reclutamiento externo: Este es cuando la vacante intenta ser llenada por una persona que no es empleada de la empresa, este tipo de reclutamiento incide sobre los candidatos reales o potenciales, disponibles o empleados en otras organizaciones.</a:t>
            </a:r>
            <a:endParaRPr lang="es-MX" b="1" i="1" dirty="0"/>
          </a:p>
        </p:txBody>
      </p:sp>
      <p:pic>
        <p:nvPicPr>
          <p:cNvPr id="4" name="Imagen 3">
            <a:extLst>
              <a:ext uri="{FF2B5EF4-FFF2-40B4-BE49-F238E27FC236}">
                <a16:creationId xmlns:a16="http://schemas.microsoft.com/office/drawing/2014/main" id="{D78791DE-94DD-4B29-9935-EE915CB99BBE}"/>
              </a:ext>
            </a:extLst>
          </p:cNvPr>
          <p:cNvPicPr>
            <a:picLocks noChangeAspect="1"/>
          </p:cNvPicPr>
          <p:nvPr/>
        </p:nvPicPr>
        <p:blipFill>
          <a:blip r:embed="rId2"/>
          <a:stretch>
            <a:fillRect/>
          </a:stretch>
        </p:blipFill>
        <p:spPr>
          <a:xfrm>
            <a:off x="3796631" y="3861601"/>
            <a:ext cx="4908850" cy="2814407"/>
          </a:xfrm>
          <a:prstGeom prst="rect">
            <a:avLst/>
          </a:prstGeom>
        </p:spPr>
      </p:pic>
    </p:spTree>
    <p:extLst>
      <p:ext uri="{BB962C8B-B14F-4D97-AF65-F5344CB8AC3E}">
        <p14:creationId xmlns:p14="http://schemas.microsoft.com/office/powerpoint/2010/main" val="42373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B95403-9DDD-42DB-84F0-71A27F09DA07}"/>
              </a:ext>
            </a:extLst>
          </p:cNvPr>
          <p:cNvSpPr>
            <a:spLocks noGrp="1"/>
          </p:cNvSpPr>
          <p:nvPr>
            <p:ph type="ctrTitle"/>
          </p:nvPr>
        </p:nvSpPr>
        <p:spPr>
          <a:xfrm>
            <a:off x="0" y="11694"/>
            <a:ext cx="10989698" cy="964850"/>
          </a:xfrm>
        </p:spPr>
        <p:txBody>
          <a:bodyPr>
            <a:normAutofit/>
          </a:bodyPr>
          <a:lstStyle/>
          <a:p>
            <a:pPr algn="ctr"/>
            <a:r>
              <a:rPr lang="es-MX" sz="5400" b="1" dirty="0"/>
              <a:t>“Selección de personal”</a:t>
            </a:r>
          </a:p>
        </p:txBody>
      </p:sp>
      <p:sp>
        <p:nvSpPr>
          <p:cNvPr id="3" name="Subtítulo 2">
            <a:extLst>
              <a:ext uri="{FF2B5EF4-FFF2-40B4-BE49-F238E27FC236}">
                <a16:creationId xmlns:a16="http://schemas.microsoft.com/office/drawing/2014/main" id="{F2AA6652-649A-442A-824A-A29F320A0248}"/>
              </a:ext>
            </a:extLst>
          </p:cNvPr>
          <p:cNvSpPr>
            <a:spLocks noGrp="1"/>
          </p:cNvSpPr>
          <p:nvPr>
            <p:ph type="subTitle" idx="1"/>
          </p:nvPr>
        </p:nvSpPr>
        <p:spPr>
          <a:xfrm>
            <a:off x="443883" y="1203057"/>
            <a:ext cx="10989698" cy="3558012"/>
          </a:xfrm>
        </p:spPr>
        <p:txBody>
          <a:bodyPr>
            <a:normAutofit/>
          </a:bodyPr>
          <a:lstStyle/>
          <a:p>
            <a:pPr marL="342900" indent="-342900" algn="just">
              <a:buFont typeface="Wingdings" panose="05000000000000000000" pitchFamily="2" charset="2"/>
              <a:buChar char="Ø"/>
            </a:pPr>
            <a:r>
              <a:rPr lang="es-MX" b="1" dirty="0"/>
              <a:t>se refiere a la búsqueda de la persona más idónea para el cargo que se ofrece.</a:t>
            </a:r>
          </a:p>
          <a:p>
            <a:pPr marL="342900" indent="-342900" algn="just">
              <a:buFont typeface="Wingdings" panose="05000000000000000000" pitchFamily="2" charset="2"/>
              <a:buChar char="Ø"/>
            </a:pPr>
            <a:r>
              <a:rPr lang="es-MX" b="1" dirty="0"/>
              <a:t>Este proceso consiste en un conjunto de técnicas y procedimientos que buscan atraer candidatos calificados y capaces de ocupar cargos dentro de la organización.</a:t>
            </a:r>
          </a:p>
          <a:p>
            <a:pPr marL="342900" indent="-342900" algn="just">
              <a:buFont typeface="Wingdings" panose="05000000000000000000" pitchFamily="2" charset="2"/>
              <a:buChar char="Ø"/>
            </a:pPr>
            <a:r>
              <a:rPr lang="es-MX" b="1" dirty="0"/>
              <a:t>Este proceso da inicio luego de haber establecido las necesidades de personal de la organización a través de una planeación de personal.</a:t>
            </a:r>
          </a:p>
          <a:p>
            <a:pPr algn="just"/>
            <a:endParaRPr lang="es-MX" b="1" dirty="0"/>
          </a:p>
        </p:txBody>
      </p:sp>
      <p:pic>
        <p:nvPicPr>
          <p:cNvPr id="5" name="Imagen 4">
            <a:extLst>
              <a:ext uri="{FF2B5EF4-FFF2-40B4-BE49-F238E27FC236}">
                <a16:creationId xmlns:a16="http://schemas.microsoft.com/office/drawing/2014/main" id="{001670C0-B159-4D27-B500-159BCA0A0889}"/>
              </a:ext>
            </a:extLst>
          </p:cNvPr>
          <p:cNvPicPr>
            <a:picLocks noChangeAspect="1"/>
          </p:cNvPicPr>
          <p:nvPr/>
        </p:nvPicPr>
        <p:blipFill>
          <a:blip r:embed="rId2"/>
          <a:stretch>
            <a:fillRect/>
          </a:stretch>
        </p:blipFill>
        <p:spPr>
          <a:xfrm>
            <a:off x="3444536" y="3845075"/>
            <a:ext cx="4147703" cy="2764350"/>
          </a:xfrm>
          <a:prstGeom prst="rect">
            <a:avLst/>
          </a:prstGeom>
        </p:spPr>
      </p:pic>
    </p:spTree>
    <p:extLst>
      <p:ext uri="{BB962C8B-B14F-4D97-AF65-F5344CB8AC3E}">
        <p14:creationId xmlns:p14="http://schemas.microsoft.com/office/powerpoint/2010/main" val="40335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B95403-9DDD-42DB-84F0-71A27F09DA07}"/>
              </a:ext>
            </a:extLst>
          </p:cNvPr>
          <p:cNvSpPr>
            <a:spLocks noGrp="1"/>
          </p:cNvSpPr>
          <p:nvPr>
            <p:ph type="ctrTitle"/>
          </p:nvPr>
        </p:nvSpPr>
        <p:spPr>
          <a:xfrm>
            <a:off x="0" y="195309"/>
            <a:ext cx="10989698" cy="887768"/>
          </a:xfrm>
        </p:spPr>
        <p:txBody>
          <a:bodyPr>
            <a:normAutofit fontScale="90000"/>
          </a:bodyPr>
          <a:lstStyle/>
          <a:p>
            <a:pPr algn="ctr"/>
            <a:r>
              <a:rPr lang="es-MX" sz="5400" b="1" dirty="0"/>
              <a:t>“Fuentes de Reclutamiento”</a:t>
            </a:r>
          </a:p>
        </p:txBody>
      </p:sp>
      <p:sp>
        <p:nvSpPr>
          <p:cNvPr id="3" name="Subtítulo 2">
            <a:extLst>
              <a:ext uri="{FF2B5EF4-FFF2-40B4-BE49-F238E27FC236}">
                <a16:creationId xmlns:a16="http://schemas.microsoft.com/office/drawing/2014/main" id="{F2AA6652-649A-442A-824A-A29F320A0248}"/>
              </a:ext>
            </a:extLst>
          </p:cNvPr>
          <p:cNvSpPr>
            <a:spLocks noGrp="1"/>
          </p:cNvSpPr>
          <p:nvPr>
            <p:ph type="subTitle" idx="1"/>
          </p:nvPr>
        </p:nvSpPr>
        <p:spPr>
          <a:xfrm>
            <a:off x="727968" y="1413484"/>
            <a:ext cx="7528265" cy="2812287"/>
          </a:xfrm>
        </p:spPr>
        <p:txBody>
          <a:bodyPr>
            <a:normAutofit/>
          </a:bodyPr>
          <a:lstStyle/>
          <a:p>
            <a:pPr marL="342900" indent="-342900" algn="just">
              <a:buFont typeface="Wingdings" panose="05000000000000000000" pitchFamily="2" charset="2"/>
              <a:buChar char="Ø"/>
            </a:pPr>
            <a:r>
              <a:rPr lang="es-MX" b="1" dirty="0"/>
              <a:t>1. Fuentes internas </a:t>
            </a:r>
          </a:p>
          <a:p>
            <a:pPr marL="342900" indent="-342900" algn="just">
              <a:buFont typeface="Wingdings" panose="05000000000000000000" pitchFamily="2" charset="2"/>
              <a:buChar char="Ø"/>
            </a:pPr>
            <a:r>
              <a:rPr lang="es-MX" b="1" dirty="0"/>
              <a:t>2. Aplicaciones directas y recomendaciones </a:t>
            </a:r>
          </a:p>
          <a:p>
            <a:pPr marL="342900" indent="-342900" algn="just">
              <a:buFont typeface="Wingdings" panose="05000000000000000000" pitchFamily="2" charset="2"/>
              <a:buChar char="Ø"/>
            </a:pPr>
            <a:r>
              <a:rPr lang="es-MX" b="1" dirty="0"/>
              <a:t>3. Anuncios en periódicos y revistas </a:t>
            </a:r>
          </a:p>
          <a:p>
            <a:pPr marL="342900" indent="-342900" algn="just">
              <a:buFont typeface="Wingdings" panose="05000000000000000000" pitchFamily="2" charset="2"/>
              <a:buChar char="Ø"/>
            </a:pPr>
            <a:r>
              <a:rPr lang="es-MX" b="1" dirty="0"/>
              <a:t>4. Agencias de empleo privadas </a:t>
            </a:r>
          </a:p>
          <a:p>
            <a:pPr marL="342900" indent="-342900" algn="just">
              <a:buFont typeface="Wingdings" panose="05000000000000000000" pitchFamily="2" charset="2"/>
              <a:buChar char="Ø"/>
            </a:pPr>
            <a:r>
              <a:rPr lang="es-MX" b="1" dirty="0"/>
              <a:t>5. Universidades y colegios </a:t>
            </a:r>
          </a:p>
          <a:p>
            <a:pPr marL="342900" indent="-342900" algn="just">
              <a:buFont typeface="Wingdings" panose="05000000000000000000" pitchFamily="2" charset="2"/>
              <a:buChar char="Ø"/>
            </a:pPr>
            <a:r>
              <a:rPr lang="es-MX" b="1" dirty="0"/>
              <a:t>6. Reclutamiento electrónico</a:t>
            </a:r>
          </a:p>
        </p:txBody>
      </p:sp>
      <p:pic>
        <p:nvPicPr>
          <p:cNvPr id="5" name="Imagen 4">
            <a:extLst>
              <a:ext uri="{FF2B5EF4-FFF2-40B4-BE49-F238E27FC236}">
                <a16:creationId xmlns:a16="http://schemas.microsoft.com/office/drawing/2014/main" id="{25148A3E-6069-46F6-895C-6FAAB95A5690}"/>
              </a:ext>
            </a:extLst>
          </p:cNvPr>
          <p:cNvPicPr>
            <a:picLocks noChangeAspect="1"/>
          </p:cNvPicPr>
          <p:nvPr/>
        </p:nvPicPr>
        <p:blipFill>
          <a:blip r:embed="rId2"/>
          <a:stretch>
            <a:fillRect/>
          </a:stretch>
        </p:blipFill>
        <p:spPr>
          <a:xfrm>
            <a:off x="5687627" y="3286957"/>
            <a:ext cx="6096000" cy="3216880"/>
          </a:xfrm>
          <a:prstGeom prst="rect">
            <a:avLst/>
          </a:prstGeom>
        </p:spPr>
      </p:pic>
    </p:spTree>
    <p:extLst>
      <p:ext uri="{BB962C8B-B14F-4D97-AF65-F5344CB8AC3E}">
        <p14:creationId xmlns:p14="http://schemas.microsoft.com/office/powerpoint/2010/main" val="154812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B95403-9DDD-42DB-84F0-71A27F09DA07}"/>
              </a:ext>
            </a:extLst>
          </p:cNvPr>
          <p:cNvSpPr>
            <a:spLocks noGrp="1"/>
          </p:cNvSpPr>
          <p:nvPr>
            <p:ph type="ctrTitle"/>
          </p:nvPr>
        </p:nvSpPr>
        <p:spPr>
          <a:xfrm>
            <a:off x="772357" y="-148104"/>
            <a:ext cx="10333607" cy="1639554"/>
          </a:xfrm>
        </p:spPr>
        <p:txBody>
          <a:bodyPr>
            <a:normAutofit fontScale="90000"/>
          </a:bodyPr>
          <a:lstStyle/>
          <a:p>
            <a:pPr algn="ctr"/>
            <a:r>
              <a:rPr lang="es-MX" sz="5400" b="1" dirty="0"/>
              <a:t>“Formas de selección de personal”</a:t>
            </a:r>
          </a:p>
        </p:txBody>
      </p:sp>
      <p:sp>
        <p:nvSpPr>
          <p:cNvPr id="3" name="Subtítulo 2">
            <a:extLst>
              <a:ext uri="{FF2B5EF4-FFF2-40B4-BE49-F238E27FC236}">
                <a16:creationId xmlns:a16="http://schemas.microsoft.com/office/drawing/2014/main" id="{F2AA6652-649A-442A-824A-A29F320A0248}"/>
              </a:ext>
            </a:extLst>
          </p:cNvPr>
          <p:cNvSpPr>
            <a:spLocks noGrp="1"/>
          </p:cNvSpPr>
          <p:nvPr>
            <p:ph type="subTitle" idx="1"/>
          </p:nvPr>
        </p:nvSpPr>
        <p:spPr>
          <a:xfrm>
            <a:off x="444311" y="1580227"/>
            <a:ext cx="10989698" cy="3558012"/>
          </a:xfrm>
        </p:spPr>
        <p:txBody>
          <a:bodyPr/>
          <a:lstStyle/>
          <a:p>
            <a:pPr algn="ctr"/>
            <a:r>
              <a:rPr lang="es-MX" b="1" dirty="0"/>
              <a:t>Curriculum vitae</a:t>
            </a:r>
          </a:p>
          <a:p>
            <a:pPr algn="just"/>
            <a:endParaRPr lang="es-MX" b="1" dirty="0"/>
          </a:p>
          <a:p>
            <a:pPr marL="342900" indent="-342900" algn="just">
              <a:buFontTx/>
              <a:buChar char="-"/>
            </a:pPr>
            <a:r>
              <a:rPr lang="es-MX" b="1" dirty="0"/>
              <a:t>Es un documento que contiene información personal de una persona, que será de suma importancia para su presentación laboral.</a:t>
            </a:r>
          </a:p>
          <a:p>
            <a:pPr marL="342900" indent="-342900" algn="just">
              <a:buFontTx/>
              <a:buChar char="-"/>
            </a:pPr>
            <a:r>
              <a:rPr lang="es-MX" b="1" dirty="0"/>
              <a:t>Este documento muestra la formalidad del individuo para poder conseguir un empleo según el perfil que se tenga.</a:t>
            </a:r>
          </a:p>
          <a:p>
            <a:pPr marL="342900" indent="-342900" algn="just">
              <a:buFontTx/>
              <a:buChar char="-"/>
            </a:pPr>
            <a:r>
              <a:rPr lang="es-MX" b="1" dirty="0"/>
              <a:t>El curriculum vitae, conocido también como carrera de vida contiene datos significativos como: formación académica y experiencia profesional.</a:t>
            </a:r>
          </a:p>
        </p:txBody>
      </p:sp>
      <p:pic>
        <p:nvPicPr>
          <p:cNvPr id="4" name="Imagen 3">
            <a:extLst>
              <a:ext uri="{FF2B5EF4-FFF2-40B4-BE49-F238E27FC236}">
                <a16:creationId xmlns:a16="http://schemas.microsoft.com/office/drawing/2014/main" id="{53E8E474-EDD8-451E-BA51-062FA0B2DC08}"/>
              </a:ext>
            </a:extLst>
          </p:cNvPr>
          <p:cNvPicPr>
            <a:picLocks noChangeAspect="1"/>
          </p:cNvPicPr>
          <p:nvPr/>
        </p:nvPicPr>
        <p:blipFill>
          <a:blip r:embed="rId2"/>
          <a:stretch>
            <a:fillRect/>
          </a:stretch>
        </p:blipFill>
        <p:spPr>
          <a:xfrm>
            <a:off x="4649680" y="4710343"/>
            <a:ext cx="2061839" cy="2061839"/>
          </a:xfrm>
          <a:prstGeom prst="rect">
            <a:avLst/>
          </a:prstGeom>
        </p:spPr>
      </p:pic>
    </p:spTree>
    <p:extLst>
      <p:ext uri="{BB962C8B-B14F-4D97-AF65-F5344CB8AC3E}">
        <p14:creationId xmlns:p14="http://schemas.microsoft.com/office/powerpoint/2010/main" val="257202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F2AA6652-649A-442A-824A-A29F320A0248}"/>
              </a:ext>
            </a:extLst>
          </p:cNvPr>
          <p:cNvSpPr>
            <a:spLocks noGrp="1"/>
          </p:cNvSpPr>
          <p:nvPr>
            <p:ph type="subTitle" idx="1"/>
          </p:nvPr>
        </p:nvSpPr>
        <p:spPr>
          <a:xfrm>
            <a:off x="742766" y="1271442"/>
            <a:ext cx="5353234" cy="3185150"/>
          </a:xfrm>
        </p:spPr>
        <p:txBody>
          <a:bodyPr>
            <a:normAutofit/>
          </a:bodyPr>
          <a:lstStyle/>
          <a:p>
            <a:pPr marL="342900" indent="-342900" algn="just">
              <a:buFont typeface="Wingdings" panose="05000000000000000000" pitchFamily="2" charset="2"/>
              <a:buChar char="q"/>
            </a:pPr>
            <a:r>
              <a:rPr lang="es-MX" b="1" dirty="0"/>
              <a:t>Datos generales</a:t>
            </a:r>
          </a:p>
          <a:p>
            <a:pPr marL="342900" indent="-342900" algn="just">
              <a:buFont typeface="Wingdings" panose="05000000000000000000" pitchFamily="2" charset="2"/>
              <a:buChar char="q"/>
            </a:pPr>
            <a:r>
              <a:rPr lang="es-MX" b="1" dirty="0"/>
              <a:t>Formación académica</a:t>
            </a:r>
          </a:p>
          <a:p>
            <a:pPr marL="342900" indent="-342900" algn="just">
              <a:buFont typeface="Wingdings" panose="05000000000000000000" pitchFamily="2" charset="2"/>
              <a:buChar char="q"/>
            </a:pPr>
            <a:r>
              <a:rPr lang="es-MX" b="1" dirty="0"/>
              <a:t>Formación profesional/laboral</a:t>
            </a:r>
          </a:p>
          <a:p>
            <a:pPr marL="342900" indent="-342900" algn="just">
              <a:buFont typeface="Wingdings" panose="05000000000000000000" pitchFamily="2" charset="2"/>
              <a:buChar char="q"/>
            </a:pPr>
            <a:r>
              <a:rPr lang="es-MX" b="1" dirty="0"/>
              <a:t>Formación complementaria</a:t>
            </a:r>
          </a:p>
          <a:p>
            <a:pPr marL="342900" indent="-342900" algn="just">
              <a:buFont typeface="Wingdings" panose="05000000000000000000" pitchFamily="2" charset="2"/>
              <a:buChar char="q"/>
            </a:pPr>
            <a:r>
              <a:rPr lang="es-MX" b="1" dirty="0"/>
              <a:t>idiomas</a:t>
            </a:r>
          </a:p>
          <a:p>
            <a:pPr marL="342900" indent="-342900" algn="just">
              <a:buFont typeface="Wingdings" panose="05000000000000000000" pitchFamily="2" charset="2"/>
              <a:buChar char="q"/>
            </a:pPr>
            <a:r>
              <a:rPr lang="es-MX" b="1" dirty="0"/>
              <a:t>Informática</a:t>
            </a:r>
          </a:p>
          <a:p>
            <a:pPr marL="342900" indent="-342900" algn="just">
              <a:buFont typeface="Wingdings" panose="05000000000000000000" pitchFamily="2" charset="2"/>
              <a:buChar char="q"/>
            </a:pPr>
            <a:r>
              <a:rPr lang="es-MX" b="1" dirty="0"/>
              <a:t>Competencias personales</a:t>
            </a:r>
          </a:p>
        </p:txBody>
      </p:sp>
      <p:sp>
        <p:nvSpPr>
          <p:cNvPr id="4" name="Título 1">
            <a:extLst>
              <a:ext uri="{FF2B5EF4-FFF2-40B4-BE49-F238E27FC236}">
                <a16:creationId xmlns:a16="http://schemas.microsoft.com/office/drawing/2014/main" id="{CF927E4D-156B-4E1F-9BB8-ED7863B76CFE}"/>
              </a:ext>
            </a:extLst>
          </p:cNvPr>
          <p:cNvSpPr>
            <a:spLocks noGrp="1"/>
          </p:cNvSpPr>
          <p:nvPr>
            <p:ph type="ctrTitle"/>
          </p:nvPr>
        </p:nvSpPr>
        <p:spPr>
          <a:xfrm>
            <a:off x="470516" y="-174737"/>
            <a:ext cx="10333607" cy="1124648"/>
          </a:xfrm>
        </p:spPr>
        <p:txBody>
          <a:bodyPr>
            <a:normAutofit/>
          </a:bodyPr>
          <a:lstStyle/>
          <a:p>
            <a:pPr algn="ctr"/>
            <a:r>
              <a:rPr lang="es-MX" sz="5400" b="1" dirty="0"/>
              <a:t>“Partes del Curriculum Vitae”</a:t>
            </a:r>
          </a:p>
        </p:txBody>
      </p:sp>
      <p:pic>
        <p:nvPicPr>
          <p:cNvPr id="2" name="Imagen 1">
            <a:extLst>
              <a:ext uri="{FF2B5EF4-FFF2-40B4-BE49-F238E27FC236}">
                <a16:creationId xmlns:a16="http://schemas.microsoft.com/office/drawing/2014/main" id="{02D72BEE-964B-413F-9584-66A3A453470C}"/>
              </a:ext>
            </a:extLst>
          </p:cNvPr>
          <p:cNvPicPr>
            <a:picLocks noChangeAspect="1"/>
          </p:cNvPicPr>
          <p:nvPr/>
        </p:nvPicPr>
        <p:blipFill>
          <a:blip r:embed="rId2"/>
          <a:stretch>
            <a:fillRect/>
          </a:stretch>
        </p:blipFill>
        <p:spPr>
          <a:xfrm>
            <a:off x="5886265" y="2710527"/>
            <a:ext cx="5562969" cy="3708646"/>
          </a:xfrm>
          <a:prstGeom prst="rect">
            <a:avLst/>
          </a:prstGeom>
        </p:spPr>
      </p:pic>
    </p:spTree>
    <p:extLst>
      <p:ext uri="{BB962C8B-B14F-4D97-AF65-F5344CB8AC3E}">
        <p14:creationId xmlns:p14="http://schemas.microsoft.com/office/powerpoint/2010/main" val="9199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D3AC1-5831-4B36-A041-762D27BB3D3A}"/>
              </a:ext>
            </a:extLst>
          </p:cNvPr>
          <p:cNvSpPr>
            <a:spLocks noGrp="1"/>
          </p:cNvSpPr>
          <p:nvPr>
            <p:ph type="title"/>
          </p:nvPr>
        </p:nvSpPr>
        <p:spPr>
          <a:xfrm>
            <a:off x="874220" y="-154288"/>
            <a:ext cx="9404723" cy="1400530"/>
          </a:xfrm>
        </p:spPr>
        <p:txBody>
          <a:bodyPr/>
          <a:lstStyle/>
          <a:p>
            <a:pPr algn="ctr"/>
            <a:r>
              <a:rPr lang="es-MX" b="1" dirty="0"/>
              <a:t>“Características de un </a:t>
            </a:r>
            <a:br>
              <a:rPr lang="es-MX" b="1" dirty="0"/>
            </a:br>
            <a:r>
              <a:rPr lang="es-MX" b="1" dirty="0"/>
              <a:t>Curriculum Vitae”</a:t>
            </a:r>
          </a:p>
        </p:txBody>
      </p:sp>
      <p:sp>
        <p:nvSpPr>
          <p:cNvPr id="3" name="Marcador de contenido 2">
            <a:extLst>
              <a:ext uri="{FF2B5EF4-FFF2-40B4-BE49-F238E27FC236}">
                <a16:creationId xmlns:a16="http://schemas.microsoft.com/office/drawing/2014/main" id="{BFD29103-12A0-4D61-AB59-B695C50107DA}"/>
              </a:ext>
            </a:extLst>
          </p:cNvPr>
          <p:cNvSpPr>
            <a:spLocks noGrp="1"/>
          </p:cNvSpPr>
          <p:nvPr>
            <p:ph idx="1"/>
          </p:nvPr>
        </p:nvSpPr>
        <p:spPr>
          <a:xfrm>
            <a:off x="393337" y="1317263"/>
            <a:ext cx="11405325" cy="3485556"/>
          </a:xfrm>
        </p:spPr>
        <p:txBody>
          <a:bodyPr/>
          <a:lstStyle/>
          <a:p>
            <a:pPr algn="just"/>
            <a:r>
              <a:rPr lang="es-MX" b="1" dirty="0"/>
              <a:t>Debe ser una presentación ordenada, clara, concisa y visual, de tal manera que el reclutador al ver el CV quede impactado y le cause buena impresión.</a:t>
            </a:r>
          </a:p>
          <a:p>
            <a:pPr algn="just"/>
            <a:r>
              <a:rPr lang="es-MX" b="1" dirty="0"/>
              <a:t>Debe resultar atractivo y original, así llamará la atención al reclutador.</a:t>
            </a:r>
          </a:p>
          <a:p>
            <a:pPr algn="just"/>
            <a:r>
              <a:rPr lang="es-MX" b="1" dirty="0"/>
              <a:t>Si el CV no está ordenado de una manera clara, causará confusión al reclutador y no se incluirá en el proceso de selección.</a:t>
            </a:r>
          </a:p>
          <a:p>
            <a:pPr algn="just"/>
            <a:r>
              <a:rPr lang="es-MX" b="1" dirty="0"/>
              <a:t>No debe de sobrepasar las 3 cuartillas como máximo y 1 como mínimo.</a:t>
            </a:r>
          </a:p>
          <a:p>
            <a:pPr marL="0" indent="0" algn="just">
              <a:buNone/>
            </a:pPr>
            <a:endParaRPr lang="es-MX" b="1" dirty="0"/>
          </a:p>
          <a:p>
            <a:pPr marL="0" indent="0" algn="just">
              <a:buNone/>
            </a:pPr>
            <a:r>
              <a:rPr lang="es-MX" b="1" i="1" dirty="0"/>
              <a:t>Nota. Un CV no va a determinar quién es el candidato estrella al que van a contratar, pero sí es la primera prueba que hay que pasar en el proceso de selección.</a:t>
            </a:r>
          </a:p>
        </p:txBody>
      </p:sp>
      <p:pic>
        <p:nvPicPr>
          <p:cNvPr id="4" name="Imagen 3">
            <a:extLst>
              <a:ext uri="{FF2B5EF4-FFF2-40B4-BE49-F238E27FC236}">
                <a16:creationId xmlns:a16="http://schemas.microsoft.com/office/drawing/2014/main" id="{B5CC7BB6-6EE0-4019-AACA-D5FA26386E4D}"/>
              </a:ext>
            </a:extLst>
          </p:cNvPr>
          <p:cNvPicPr>
            <a:picLocks noChangeAspect="1"/>
          </p:cNvPicPr>
          <p:nvPr/>
        </p:nvPicPr>
        <p:blipFill>
          <a:blip r:embed="rId2"/>
          <a:stretch>
            <a:fillRect/>
          </a:stretch>
        </p:blipFill>
        <p:spPr>
          <a:xfrm>
            <a:off x="3923929" y="4873840"/>
            <a:ext cx="3604334" cy="1845349"/>
          </a:xfrm>
          <a:prstGeom prst="rect">
            <a:avLst/>
          </a:prstGeom>
        </p:spPr>
      </p:pic>
    </p:spTree>
    <p:extLst>
      <p:ext uri="{BB962C8B-B14F-4D97-AF65-F5344CB8AC3E}">
        <p14:creationId xmlns:p14="http://schemas.microsoft.com/office/powerpoint/2010/main" val="92351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circle(in)">
                                      <p:cBhvr>
                                        <p:cTn id="20" dur="2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circle(in)">
                                      <p:cBhvr>
                                        <p:cTn id="25" dur="20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circle(in)">
                                      <p:cBhvr>
                                        <p:cTn id="30" dur="2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circle(in)">
                                      <p:cBhvr>
                                        <p:cTn id="35" dur="2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circle(in)">
                                      <p:cBhvr>
                                        <p:cTn id="4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B95403-9DDD-42DB-84F0-71A27F09DA07}"/>
              </a:ext>
            </a:extLst>
          </p:cNvPr>
          <p:cNvSpPr>
            <a:spLocks noGrp="1"/>
          </p:cNvSpPr>
          <p:nvPr>
            <p:ph type="ctrTitle"/>
          </p:nvPr>
        </p:nvSpPr>
        <p:spPr>
          <a:xfrm>
            <a:off x="0" y="0"/>
            <a:ext cx="10989698" cy="985421"/>
          </a:xfrm>
        </p:spPr>
        <p:txBody>
          <a:bodyPr>
            <a:normAutofit/>
          </a:bodyPr>
          <a:lstStyle/>
          <a:p>
            <a:pPr algn="ctr"/>
            <a:r>
              <a:rPr lang="es-MX" sz="5400" b="1" dirty="0"/>
              <a:t>“Entrevista de Trabajo”</a:t>
            </a:r>
          </a:p>
        </p:txBody>
      </p:sp>
      <p:sp>
        <p:nvSpPr>
          <p:cNvPr id="3" name="Subtítulo 2">
            <a:extLst>
              <a:ext uri="{FF2B5EF4-FFF2-40B4-BE49-F238E27FC236}">
                <a16:creationId xmlns:a16="http://schemas.microsoft.com/office/drawing/2014/main" id="{F2AA6652-649A-442A-824A-A29F320A0248}"/>
              </a:ext>
            </a:extLst>
          </p:cNvPr>
          <p:cNvSpPr>
            <a:spLocks noGrp="1"/>
          </p:cNvSpPr>
          <p:nvPr>
            <p:ph type="subTitle" idx="1"/>
          </p:nvPr>
        </p:nvSpPr>
        <p:spPr>
          <a:xfrm>
            <a:off x="261890" y="1118587"/>
            <a:ext cx="11159231" cy="3558012"/>
          </a:xfrm>
        </p:spPr>
        <p:txBody>
          <a:bodyPr numCol="1">
            <a:normAutofit fontScale="92500"/>
          </a:bodyPr>
          <a:lstStyle/>
          <a:p>
            <a:pPr algn="ctr"/>
            <a:r>
              <a:rPr lang="es-MX" b="1" dirty="0"/>
              <a:t>Es la técnica más utilizada en los procesos de selección de personal. Ante un puesto de trabajo vacante o de nueva creación, se establece el perfil del candidato y, posteriormente, a través de la entrevista, se elige a uno de los candidatos para cubrir el puesto determinado.</a:t>
            </a:r>
          </a:p>
          <a:p>
            <a:pPr algn="just"/>
            <a:endParaRPr lang="es-MX" b="1" dirty="0"/>
          </a:p>
          <a:p>
            <a:pPr algn="just"/>
            <a:r>
              <a:rPr lang="es-MX" b="1" dirty="0"/>
              <a:t>Presentación. Es el momento inicial, en el que se presenta al entrevistador y él te expone brevemente el puesto de trabajo.</a:t>
            </a:r>
          </a:p>
          <a:p>
            <a:pPr algn="just"/>
            <a:r>
              <a:rPr lang="es-MX" b="1" dirty="0"/>
              <a:t>Desarrollo. El reclutador quiere conocer los detalles de la formación, experiencia profesional, competencias, etc. Del entrevistado.</a:t>
            </a:r>
          </a:p>
          <a:p>
            <a:pPr algn="just"/>
            <a:r>
              <a:rPr lang="es-MX" b="1" dirty="0"/>
              <a:t>Cierre. Se despide al entrevistado, dando indicaciones por parte del entrevistador.</a:t>
            </a:r>
          </a:p>
        </p:txBody>
      </p:sp>
      <p:pic>
        <p:nvPicPr>
          <p:cNvPr id="5" name="Imagen 4">
            <a:extLst>
              <a:ext uri="{FF2B5EF4-FFF2-40B4-BE49-F238E27FC236}">
                <a16:creationId xmlns:a16="http://schemas.microsoft.com/office/drawing/2014/main" id="{A0C8C867-1B5C-47E8-8179-63C06EBC8123}"/>
              </a:ext>
            </a:extLst>
          </p:cNvPr>
          <p:cNvPicPr>
            <a:picLocks noChangeAspect="1"/>
          </p:cNvPicPr>
          <p:nvPr/>
        </p:nvPicPr>
        <p:blipFill>
          <a:blip r:embed="rId2"/>
          <a:stretch>
            <a:fillRect/>
          </a:stretch>
        </p:blipFill>
        <p:spPr>
          <a:xfrm>
            <a:off x="3781887" y="4676599"/>
            <a:ext cx="3827385" cy="2009377"/>
          </a:xfrm>
          <a:prstGeom prst="rect">
            <a:avLst/>
          </a:prstGeom>
        </p:spPr>
      </p:pic>
    </p:spTree>
    <p:extLst>
      <p:ext uri="{BB962C8B-B14F-4D97-AF65-F5344CB8AC3E}">
        <p14:creationId xmlns:p14="http://schemas.microsoft.com/office/powerpoint/2010/main" val="112585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398776-5312-4887-9EFB-9DE10604BDFC}"/>
              </a:ext>
            </a:extLst>
          </p:cNvPr>
          <p:cNvSpPr>
            <a:spLocks noGrp="1"/>
          </p:cNvSpPr>
          <p:nvPr>
            <p:ph type="title"/>
          </p:nvPr>
        </p:nvSpPr>
        <p:spPr>
          <a:xfrm>
            <a:off x="779276" y="70978"/>
            <a:ext cx="9404723" cy="1047608"/>
          </a:xfrm>
        </p:spPr>
        <p:txBody>
          <a:bodyPr/>
          <a:lstStyle/>
          <a:p>
            <a:pPr algn="ctr"/>
            <a:r>
              <a:rPr lang="es-MX" b="1" dirty="0"/>
              <a:t>“OBJETIVOS DEL ENTREVISTADOR”</a:t>
            </a:r>
          </a:p>
        </p:txBody>
      </p:sp>
      <p:sp>
        <p:nvSpPr>
          <p:cNvPr id="3" name="Marcador de contenido 2">
            <a:extLst>
              <a:ext uri="{FF2B5EF4-FFF2-40B4-BE49-F238E27FC236}">
                <a16:creationId xmlns:a16="http://schemas.microsoft.com/office/drawing/2014/main" id="{7B8E58DD-6175-4E7E-9C8A-B01D7B8CE7F2}"/>
              </a:ext>
            </a:extLst>
          </p:cNvPr>
          <p:cNvSpPr>
            <a:spLocks noGrp="1"/>
          </p:cNvSpPr>
          <p:nvPr>
            <p:ph idx="1"/>
          </p:nvPr>
        </p:nvSpPr>
        <p:spPr>
          <a:xfrm>
            <a:off x="347708" y="1189216"/>
            <a:ext cx="11496584" cy="3746767"/>
          </a:xfrm>
        </p:spPr>
        <p:txBody>
          <a:bodyPr>
            <a:normAutofit/>
          </a:bodyPr>
          <a:lstStyle/>
          <a:p>
            <a:pPr algn="ctr" rtl="0">
              <a:spcBef>
                <a:spcPts val="0"/>
              </a:spcBef>
              <a:spcAft>
                <a:spcPts val="500"/>
              </a:spcAft>
            </a:pPr>
            <a:r>
              <a:rPr lang="es-MX" sz="1800" b="1" i="0" u="none" strike="noStrike" dirty="0">
                <a:effectLst/>
                <a:latin typeface="Arial" panose="020B0604020202020204" pitchFamily="34" charset="0"/>
              </a:rPr>
              <a:t>El único y principal objetivo del entrevistador es seleccionar a la persona más adecuada para el</a:t>
            </a:r>
            <a:r>
              <a:rPr lang="es-MX" b="1" dirty="0"/>
              <a:t> </a:t>
            </a:r>
            <a:r>
              <a:rPr lang="es-MX" sz="1800" b="1" i="0" u="none" strike="noStrike" dirty="0">
                <a:effectLst/>
                <a:latin typeface="Arial" panose="020B0604020202020204" pitchFamily="34" charset="0"/>
              </a:rPr>
              <a:t>puesto solicitado.</a:t>
            </a:r>
            <a:endParaRPr lang="es-MX" b="1" dirty="0">
              <a:effectLst/>
            </a:endParaRPr>
          </a:p>
          <a:p>
            <a:pPr algn="ctr" rtl="0">
              <a:spcBef>
                <a:spcPts val="0"/>
              </a:spcBef>
              <a:spcAft>
                <a:spcPts val="500"/>
              </a:spcAft>
            </a:pPr>
            <a:r>
              <a:rPr lang="es-MX" sz="1800" b="1" i="0" u="none" strike="noStrike" dirty="0">
                <a:effectLst/>
                <a:latin typeface="Arial" panose="020B0604020202020204" pitchFamily="34" charset="0"/>
              </a:rPr>
              <a:t>Sirve para obtener detalles sobre la persona que no son posibles valorar en los papeles y documentos otorgados por los candidatos.</a:t>
            </a:r>
            <a:endParaRPr lang="es-MX" b="1" dirty="0">
              <a:effectLst/>
            </a:endParaRPr>
          </a:p>
          <a:p>
            <a:pPr algn="ctr" rtl="0">
              <a:spcBef>
                <a:spcPts val="0"/>
              </a:spcBef>
              <a:spcAft>
                <a:spcPts val="500"/>
              </a:spcAft>
            </a:pPr>
            <a:r>
              <a:rPr lang="es-MX" sz="1800" b="1" i="0" u="none" strike="noStrike" dirty="0">
                <a:effectLst/>
                <a:latin typeface="Arial" panose="020B0604020202020204" pitchFamily="34" charset="0"/>
              </a:rPr>
              <a:t>La entrevista proporciona al seleccionador la cantidad de información necesaria de los futuros empleados en cuanto a cualidades personales y profesionales para ver si éstos serán los candidatos idóneos para el puesto de trabajo.</a:t>
            </a:r>
            <a:endParaRPr lang="es-MX" b="1" dirty="0">
              <a:effectLst/>
            </a:endParaRPr>
          </a:p>
          <a:p>
            <a:pPr algn="ctr" rtl="0">
              <a:spcBef>
                <a:spcPts val="0"/>
              </a:spcBef>
              <a:spcAft>
                <a:spcPts val="500"/>
              </a:spcAft>
            </a:pPr>
            <a:r>
              <a:rPr lang="es-MX" sz="1800" b="1" i="0" u="none" strike="noStrike" dirty="0">
                <a:effectLst/>
                <a:latin typeface="Arial" panose="020B0604020202020204" pitchFamily="34" charset="0"/>
              </a:rPr>
              <a:t>Por lo tanto, tiene la misma importancia que el Curriculum Vitae.</a:t>
            </a:r>
            <a:endParaRPr lang="es-MX" b="1" dirty="0">
              <a:effectLst/>
            </a:endParaRPr>
          </a:p>
          <a:p>
            <a:pPr algn="ctr" rtl="0">
              <a:spcBef>
                <a:spcPts val="0"/>
              </a:spcBef>
              <a:spcAft>
                <a:spcPts val="500"/>
              </a:spcAft>
            </a:pPr>
            <a:r>
              <a:rPr lang="es-MX" sz="1800" b="1" i="0" u="none" strike="noStrike" dirty="0">
                <a:effectLst/>
                <a:latin typeface="Arial" panose="020B0604020202020204" pitchFamily="34" charset="0"/>
              </a:rPr>
              <a:t>Valorarán la personalidad, la capacidad profesional y las habilidades sociales de los candidatos. Dentro de las habilidades sociales evaluaran la capacidad de comunicación y la capacidad de relación.</a:t>
            </a:r>
            <a:br>
              <a:rPr lang="es-MX" dirty="0"/>
            </a:br>
            <a:endParaRPr lang="es-MX" dirty="0"/>
          </a:p>
        </p:txBody>
      </p:sp>
      <p:pic>
        <p:nvPicPr>
          <p:cNvPr id="4" name="Imagen 3">
            <a:extLst>
              <a:ext uri="{FF2B5EF4-FFF2-40B4-BE49-F238E27FC236}">
                <a16:creationId xmlns:a16="http://schemas.microsoft.com/office/drawing/2014/main" id="{94E58DF2-7C05-4850-9B8B-5A29BCA3D628}"/>
              </a:ext>
            </a:extLst>
          </p:cNvPr>
          <p:cNvPicPr>
            <a:picLocks noChangeAspect="1"/>
          </p:cNvPicPr>
          <p:nvPr/>
        </p:nvPicPr>
        <p:blipFill>
          <a:blip r:embed="rId2"/>
          <a:stretch>
            <a:fillRect/>
          </a:stretch>
        </p:blipFill>
        <p:spPr>
          <a:xfrm>
            <a:off x="4301647" y="4597221"/>
            <a:ext cx="3819525" cy="2143125"/>
          </a:xfrm>
          <a:prstGeom prst="rect">
            <a:avLst/>
          </a:prstGeom>
        </p:spPr>
      </p:pic>
    </p:spTree>
    <p:extLst>
      <p:ext uri="{BB962C8B-B14F-4D97-AF65-F5344CB8AC3E}">
        <p14:creationId xmlns:p14="http://schemas.microsoft.com/office/powerpoint/2010/main" val="40623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D3AC1-5831-4B36-A041-762D27BB3D3A}"/>
              </a:ext>
            </a:extLst>
          </p:cNvPr>
          <p:cNvSpPr>
            <a:spLocks noGrp="1"/>
          </p:cNvSpPr>
          <p:nvPr>
            <p:ph type="title"/>
          </p:nvPr>
        </p:nvSpPr>
        <p:spPr>
          <a:xfrm>
            <a:off x="874220" y="138811"/>
            <a:ext cx="9404723" cy="828991"/>
          </a:xfrm>
        </p:spPr>
        <p:txBody>
          <a:bodyPr/>
          <a:lstStyle/>
          <a:p>
            <a:pPr algn="ctr"/>
            <a:r>
              <a:rPr lang="es-MX" b="1" dirty="0"/>
              <a:t>“TIPOS DE ENTREVISTA”</a:t>
            </a:r>
          </a:p>
        </p:txBody>
      </p:sp>
      <p:sp>
        <p:nvSpPr>
          <p:cNvPr id="3" name="Marcador de contenido 2">
            <a:extLst>
              <a:ext uri="{FF2B5EF4-FFF2-40B4-BE49-F238E27FC236}">
                <a16:creationId xmlns:a16="http://schemas.microsoft.com/office/drawing/2014/main" id="{BFD29103-12A0-4D61-AB59-B695C50107DA}"/>
              </a:ext>
            </a:extLst>
          </p:cNvPr>
          <p:cNvSpPr>
            <a:spLocks noGrp="1"/>
          </p:cNvSpPr>
          <p:nvPr>
            <p:ph idx="1"/>
          </p:nvPr>
        </p:nvSpPr>
        <p:spPr>
          <a:xfrm>
            <a:off x="286805" y="1178043"/>
            <a:ext cx="11405325" cy="3485556"/>
          </a:xfrm>
        </p:spPr>
        <p:txBody>
          <a:bodyPr>
            <a:normAutofit/>
          </a:bodyPr>
          <a:lstStyle/>
          <a:p>
            <a:pPr marL="0" indent="0" algn="just">
              <a:buNone/>
            </a:pPr>
            <a:r>
              <a:rPr lang="es-MX" b="1" dirty="0"/>
              <a:t>Entrevista Preliminar. Es una primera entrevista que sirve como primera toma de contacto entre entrevistador y entrevistado, y se realiza un repaso al Currículum Vitae. Se suele hacer este tipo de entrevista cuando se encuentra ante muchos candidatos para un único puesto. Con esta entrevista se podrán reducir el número de candidatos a un escaso 30%.</a:t>
            </a:r>
          </a:p>
          <a:p>
            <a:pPr marL="0" indent="0" algn="just">
              <a:buNone/>
            </a:pPr>
            <a:r>
              <a:rPr lang="es-MX" b="1" dirty="0"/>
              <a:t>Entrevista en Profundidad. Es más larga y elaborada, y con ella se consigue valorar a los diferentes candidatos que se entrevistan, para luego compararlos y llegar a la conclusión de cuál es el mejor candidato a optar al puesto de trabajo. Está destinada a comprobar los conocimientos técnicos y profesionales de la persona en concreto, y se pone manifiesto el grado de especialización y la puesta al día del candidato.</a:t>
            </a:r>
          </a:p>
          <a:p>
            <a:pPr marL="0" indent="0" algn="just">
              <a:buNone/>
            </a:pPr>
            <a:endParaRPr lang="es-MX" b="1" i="1" dirty="0"/>
          </a:p>
        </p:txBody>
      </p:sp>
      <p:pic>
        <p:nvPicPr>
          <p:cNvPr id="5" name="Imagen 4">
            <a:extLst>
              <a:ext uri="{FF2B5EF4-FFF2-40B4-BE49-F238E27FC236}">
                <a16:creationId xmlns:a16="http://schemas.microsoft.com/office/drawing/2014/main" id="{B12CCFAC-67AC-4F7D-B80C-ACEC5DE55439}"/>
              </a:ext>
            </a:extLst>
          </p:cNvPr>
          <p:cNvPicPr>
            <a:picLocks noChangeAspect="1"/>
          </p:cNvPicPr>
          <p:nvPr/>
        </p:nvPicPr>
        <p:blipFill>
          <a:blip r:embed="rId2"/>
          <a:stretch>
            <a:fillRect/>
          </a:stretch>
        </p:blipFill>
        <p:spPr>
          <a:xfrm>
            <a:off x="1997476" y="4271553"/>
            <a:ext cx="7557856" cy="2207362"/>
          </a:xfrm>
          <a:prstGeom prst="rect">
            <a:avLst/>
          </a:prstGeom>
        </p:spPr>
      </p:pic>
    </p:spTree>
    <p:extLst>
      <p:ext uri="{BB962C8B-B14F-4D97-AF65-F5344CB8AC3E}">
        <p14:creationId xmlns:p14="http://schemas.microsoft.com/office/powerpoint/2010/main" val="99066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docProps/app.xml><?xml version="1.0" encoding="utf-8"?>
<Properties xmlns="http://schemas.openxmlformats.org/officeDocument/2006/extended-properties" xmlns:vt="http://schemas.openxmlformats.org/officeDocument/2006/docPropsVTypes">
  <Template>Ion</Template>
  <TotalTime>207</TotalTime>
  <Words>985</Words>
  <Application>Microsoft Office PowerPoint</Application>
  <PresentationFormat>Panorámica</PresentationFormat>
  <Paragraphs>61</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Century Gothic</vt:lpstr>
      <vt:lpstr>Wingdings</vt:lpstr>
      <vt:lpstr>Wingdings 3</vt:lpstr>
      <vt:lpstr>Ion</vt:lpstr>
      <vt:lpstr>“Reclutamiento de Personal”</vt:lpstr>
      <vt:lpstr>“Selección de personal”</vt:lpstr>
      <vt:lpstr>“Fuentes de Reclutamiento”</vt:lpstr>
      <vt:lpstr>“Formas de selección de personal”</vt:lpstr>
      <vt:lpstr>“Partes del Curriculum Vitae”</vt:lpstr>
      <vt:lpstr>“Características de un  Curriculum Vitae”</vt:lpstr>
      <vt:lpstr>“Entrevista de Trabajo”</vt:lpstr>
      <vt:lpstr>“OBJETIVOS DEL ENTREVISTADOR”</vt:lpstr>
      <vt:lpstr>“TIPOS DE ENTREVISTA”</vt:lpstr>
      <vt:lpstr>Presentación de PowerPoint</vt:lpstr>
      <vt:lpstr>“DIVERSIDAD EN LA ENTREVISTA”</vt:lpstr>
      <vt:lpstr>“RECLUTAMIENTO EXTERNO E INTERNO”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“Administración y Recursos Humanos”</dc:title>
  <dc:creator>oswaldo contreras</dc:creator>
  <cp:lastModifiedBy>oswaldo contreras</cp:lastModifiedBy>
  <cp:revision>10</cp:revision>
  <dcterms:created xsi:type="dcterms:W3CDTF">2022-09-12T14:47:58Z</dcterms:created>
  <dcterms:modified xsi:type="dcterms:W3CDTF">2022-09-21T04:22:24Z</dcterms:modified>
</cp:coreProperties>
</file>