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76" r:id="rId4"/>
    <p:sldId id="277" r:id="rId5"/>
    <p:sldId id="278" r:id="rId6"/>
    <p:sldId id="279" r:id="rId7"/>
    <p:sldId id="280" r:id="rId8"/>
    <p:sldId id="281" r:id="rId9"/>
    <p:sldId id="282" r:id="rId10"/>
    <p:sldId id="275" r:id="rId11"/>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6600CC"/>
    <a:srgbClr val="66FFFF"/>
    <a:srgbClr val="0000CC"/>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41" autoAdjust="0"/>
    <p:restoredTop sz="94660"/>
  </p:normalViewPr>
  <p:slideViewPr>
    <p:cSldViewPr snapToGrid="0">
      <p:cViewPr varScale="1">
        <p:scale>
          <a:sx n="74" d="100"/>
          <a:sy n="74" d="100"/>
        </p:scale>
        <p:origin x="55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p:cNvSpPr>
            <a:spLocks noGrp="1"/>
          </p:cNvSpPr>
          <p:nvPr>
            <p:ph type="dt" sz="half" idx="10"/>
          </p:nvPr>
        </p:nvSpPr>
        <p:spPr/>
        <p:txBody>
          <a:bodyPr/>
          <a:lstStyle/>
          <a:p>
            <a:fld id="{CC58AD51-2261-43B7-BFA8-86C8A12BBA42}" type="datetimeFigureOut">
              <a:rPr lang="es-MX" smtClean="0"/>
              <a:t>24/10/2022</a:t>
            </a:fld>
            <a:endParaRPr lang="es-MX" dirty="0"/>
          </a:p>
        </p:txBody>
      </p:sp>
      <p:sp>
        <p:nvSpPr>
          <p:cNvPr id="5" name="Marcador de pie de página 4"/>
          <p:cNvSpPr>
            <a:spLocks noGrp="1"/>
          </p:cNvSpPr>
          <p:nvPr>
            <p:ph type="ftr" sz="quarter" idx="11"/>
          </p:nvPr>
        </p:nvSpPr>
        <p:spPr/>
        <p:txBody>
          <a:bodyPr/>
          <a:lstStyle/>
          <a:p>
            <a:endParaRPr lang="es-MX" dirty="0"/>
          </a:p>
        </p:txBody>
      </p:sp>
      <p:sp>
        <p:nvSpPr>
          <p:cNvPr id="6" name="Marcador de número de diapositiva 5"/>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555692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C58AD51-2261-43B7-BFA8-86C8A12BBA42}" type="datetimeFigureOut">
              <a:rPr lang="es-MX" smtClean="0"/>
              <a:t>24/10/2022</a:t>
            </a:fld>
            <a:endParaRPr lang="es-MX" dirty="0"/>
          </a:p>
        </p:txBody>
      </p:sp>
      <p:sp>
        <p:nvSpPr>
          <p:cNvPr id="5" name="Marcador de pie de página 4"/>
          <p:cNvSpPr>
            <a:spLocks noGrp="1"/>
          </p:cNvSpPr>
          <p:nvPr>
            <p:ph type="ftr" sz="quarter" idx="11"/>
          </p:nvPr>
        </p:nvSpPr>
        <p:spPr/>
        <p:txBody>
          <a:bodyPr/>
          <a:lstStyle/>
          <a:p>
            <a:endParaRPr lang="es-MX" dirty="0"/>
          </a:p>
        </p:txBody>
      </p:sp>
      <p:sp>
        <p:nvSpPr>
          <p:cNvPr id="6" name="Marcador de número de diapositiva 5"/>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3934671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C58AD51-2261-43B7-BFA8-86C8A12BBA42}" type="datetimeFigureOut">
              <a:rPr lang="es-MX" smtClean="0"/>
              <a:t>24/10/2022</a:t>
            </a:fld>
            <a:endParaRPr lang="es-MX" dirty="0"/>
          </a:p>
        </p:txBody>
      </p:sp>
      <p:sp>
        <p:nvSpPr>
          <p:cNvPr id="5" name="Marcador de pie de página 4"/>
          <p:cNvSpPr>
            <a:spLocks noGrp="1"/>
          </p:cNvSpPr>
          <p:nvPr>
            <p:ph type="ftr" sz="quarter" idx="11"/>
          </p:nvPr>
        </p:nvSpPr>
        <p:spPr/>
        <p:txBody>
          <a:bodyPr/>
          <a:lstStyle/>
          <a:p>
            <a:endParaRPr lang="es-MX" dirty="0"/>
          </a:p>
        </p:txBody>
      </p:sp>
      <p:sp>
        <p:nvSpPr>
          <p:cNvPr id="6" name="Marcador de número de diapositiva 5"/>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2807560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C58AD51-2261-43B7-BFA8-86C8A12BBA42}" type="datetimeFigureOut">
              <a:rPr lang="es-MX" smtClean="0"/>
              <a:t>24/10/2022</a:t>
            </a:fld>
            <a:endParaRPr lang="es-MX" dirty="0"/>
          </a:p>
        </p:txBody>
      </p:sp>
      <p:sp>
        <p:nvSpPr>
          <p:cNvPr id="5" name="Marcador de pie de página 4"/>
          <p:cNvSpPr>
            <a:spLocks noGrp="1"/>
          </p:cNvSpPr>
          <p:nvPr>
            <p:ph type="ftr" sz="quarter" idx="11"/>
          </p:nvPr>
        </p:nvSpPr>
        <p:spPr/>
        <p:txBody>
          <a:bodyPr/>
          <a:lstStyle/>
          <a:p>
            <a:endParaRPr lang="es-MX" dirty="0"/>
          </a:p>
        </p:txBody>
      </p:sp>
      <p:sp>
        <p:nvSpPr>
          <p:cNvPr id="6" name="Marcador de número de diapositiva 5"/>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1640274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CC58AD51-2261-43B7-BFA8-86C8A12BBA42}" type="datetimeFigureOut">
              <a:rPr lang="es-MX" smtClean="0"/>
              <a:t>24/10/2022</a:t>
            </a:fld>
            <a:endParaRPr lang="es-MX" dirty="0"/>
          </a:p>
        </p:txBody>
      </p:sp>
      <p:sp>
        <p:nvSpPr>
          <p:cNvPr id="5" name="Marcador de pie de página 4"/>
          <p:cNvSpPr>
            <a:spLocks noGrp="1"/>
          </p:cNvSpPr>
          <p:nvPr>
            <p:ph type="ftr" sz="quarter" idx="11"/>
          </p:nvPr>
        </p:nvSpPr>
        <p:spPr/>
        <p:txBody>
          <a:bodyPr/>
          <a:lstStyle/>
          <a:p>
            <a:endParaRPr lang="es-MX" dirty="0"/>
          </a:p>
        </p:txBody>
      </p:sp>
      <p:sp>
        <p:nvSpPr>
          <p:cNvPr id="6" name="Marcador de número de diapositiva 5"/>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94426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CC58AD51-2261-43B7-BFA8-86C8A12BBA42}" type="datetimeFigureOut">
              <a:rPr lang="es-MX" smtClean="0"/>
              <a:t>24/10/2022</a:t>
            </a:fld>
            <a:endParaRPr lang="es-MX" dirty="0"/>
          </a:p>
        </p:txBody>
      </p:sp>
      <p:sp>
        <p:nvSpPr>
          <p:cNvPr id="6" name="Marcador de pie de página 5"/>
          <p:cNvSpPr>
            <a:spLocks noGrp="1"/>
          </p:cNvSpPr>
          <p:nvPr>
            <p:ph type="ftr" sz="quarter" idx="11"/>
          </p:nvPr>
        </p:nvSpPr>
        <p:spPr/>
        <p:txBody>
          <a:bodyPr/>
          <a:lstStyle/>
          <a:p>
            <a:endParaRPr lang="es-MX" dirty="0"/>
          </a:p>
        </p:txBody>
      </p:sp>
      <p:sp>
        <p:nvSpPr>
          <p:cNvPr id="7" name="Marcador de número de diapositiva 6"/>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1593957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CC58AD51-2261-43B7-BFA8-86C8A12BBA42}" type="datetimeFigureOut">
              <a:rPr lang="es-MX" smtClean="0"/>
              <a:t>24/10/2022</a:t>
            </a:fld>
            <a:endParaRPr lang="es-MX" dirty="0"/>
          </a:p>
        </p:txBody>
      </p:sp>
      <p:sp>
        <p:nvSpPr>
          <p:cNvPr id="8" name="Marcador de pie de página 7"/>
          <p:cNvSpPr>
            <a:spLocks noGrp="1"/>
          </p:cNvSpPr>
          <p:nvPr>
            <p:ph type="ftr" sz="quarter" idx="11"/>
          </p:nvPr>
        </p:nvSpPr>
        <p:spPr/>
        <p:txBody>
          <a:bodyPr/>
          <a:lstStyle/>
          <a:p>
            <a:endParaRPr lang="es-MX" dirty="0"/>
          </a:p>
        </p:txBody>
      </p:sp>
      <p:sp>
        <p:nvSpPr>
          <p:cNvPr id="9" name="Marcador de número de diapositiva 8"/>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16093367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CC58AD51-2261-43B7-BFA8-86C8A12BBA42}" type="datetimeFigureOut">
              <a:rPr lang="es-MX" smtClean="0"/>
              <a:t>24/10/2022</a:t>
            </a:fld>
            <a:endParaRPr lang="es-MX" dirty="0"/>
          </a:p>
        </p:txBody>
      </p:sp>
      <p:sp>
        <p:nvSpPr>
          <p:cNvPr id="4" name="Marcador de pie de página 3"/>
          <p:cNvSpPr>
            <a:spLocks noGrp="1"/>
          </p:cNvSpPr>
          <p:nvPr>
            <p:ph type="ftr" sz="quarter" idx="11"/>
          </p:nvPr>
        </p:nvSpPr>
        <p:spPr/>
        <p:txBody>
          <a:bodyPr/>
          <a:lstStyle/>
          <a:p>
            <a:endParaRPr lang="es-MX" dirty="0"/>
          </a:p>
        </p:txBody>
      </p:sp>
      <p:sp>
        <p:nvSpPr>
          <p:cNvPr id="5" name="Marcador de número de diapositiva 4"/>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3366701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CC58AD51-2261-43B7-BFA8-86C8A12BBA42}" type="datetimeFigureOut">
              <a:rPr lang="es-MX" smtClean="0"/>
              <a:t>24/10/2022</a:t>
            </a:fld>
            <a:endParaRPr lang="es-MX" dirty="0"/>
          </a:p>
        </p:txBody>
      </p:sp>
      <p:sp>
        <p:nvSpPr>
          <p:cNvPr id="3" name="Marcador de pie de página 2"/>
          <p:cNvSpPr>
            <a:spLocks noGrp="1"/>
          </p:cNvSpPr>
          <p:nvPr>
            <p:ph type="ftr" sz="quarter" idx="11"/>
          </p:nvPr>
        </p:nvSpPr>
        <p:spPr/>
        <p:txBody>
          <a:bodyPr/>
          <a:lstStyle/>
          <a:p>
            <a:endParaRPr lang="es-MX" dirty="0"/>
          </a:p>
        </p:txBody>
      </p:sp>
      <p:sp>
        <p:nvSpPr>
          <p:cNvPr id="4" name="Marcador de número de diapositiva 3"/>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3772913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CC58AD51-2261-43B7-BFA8-86C8A12BBA42}" type="datetimeFigureOut">
              <a:rPr lang="es-MX" smtClean="0"/>
              <a:t>24/10/2022</a:t>
            </a:fld>
            <a:endParaRPr lang="es-MX" dirty="0"/>
          </a:p>
        </p:txBody>
      </p:sp>
      <p:sp>
        <p:nvSpPr>
          <p:cNvPr id="6" name="Marcador de pie de página 5"/>
          <p:cNvSpPr>
            <a:spLocks noGrp="1"/>
          </p:cNvSpPr>
          <p:nvPr>
            <p:ph type="ftr" sz="quarter" idx="11"/>
          </p:nvPr>
        </p:nvSpPr>
        <p:spPr/>
        <p:txBody>
          <a:bodyPr/>
          <a:lstStyle/>
          <a:p>
            <a:endParaRPr lang="es-MX" dirty="0"/>
          </a:p>
        </p:txBody>
      </p:sp>
      <p:sp>
        <p:nvSpPr>
          <p:cNvPr id="7" name="Marcador de número de diapositiva 6"/>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2665440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CC58AD51-2261-43B7-BFA8-86C8A12BBA42}" type="datetimeFigureOut">
              <a:rPr lang="es-MX" smtClean="0"/>
              <a:t>24/10/2022</a:t>
            </a:fld>
            <a:endParaRPr lang="es-MX" dirty="0"/>
          </a:p>
        </p:txBody>
      </p:sp>
      <p:sp>
        <p:nvSpPr>
          <p:cNvPr id="6" name="Marcador de pie de página 5"/>
          <p:cNvSpPr>
            <a:spLocks noGrp="1"/>
          </p:cNvSpPr>
          <p:nvPr>
            <p:ph type="ftr" sz="quarter" idx="11"/>
          </p:nvPr>
        </p:nvSpPr>
        <p:spPr/>
        <p:txBody>
          <a:bodyPr/>
          <a:lstStyle/>
          <a:p>
            <a:endParaRPr lang="es-MX" dirty="0"/>
          </a:p>
        </p:txBody>
      </p:sp>
      <p:sp>
        <p:nvSpPr>
          <p:cNvPr id="7" name="Marcador de número de diapositiva 6"/>
          <p:cNvSpPr>
            <a:spLocks noGrp="1"/>
          </p:cNvSpPr>
          <p:nvPr>
            <p:ph type="sldNum" sz="quarter" idx="12"/>
          </p:nvPr>
        </p:nvSpPr>
        <p:spPr/>
        <p:txBody>
          <a:bodyPr/>
          <a:lstStyle/>
          <a:p>
            <a:fld id="{556B9FE8-3E1B-4A60-A2A2-73A95FE49658}" type="slidenum">
              <a:rPr lang="es-MX" smtClean="0"/>
              <a:t>‹Nº›</a:t>
            </a:fld>
            <a:endParaRPr lang="es-MX" dirty="0"/>
          </a:p>
        </p:txBody>
      </p:sp>
    </p:spTree>
    <p:extLst>
      <p:ext uri="{BB962C8B-B14F-4D97-AF65-F5344CB8AC3E}">
        <p14:creationId xmlns:p14="http://schemas.microsoft.com/office/powerpoint/2010/main" val="240526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9000" b="-19000"/>
          </a:stretch>
        </a:blip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58AD51-2261-43B7-BFA8-86C8A12BBA42}" type="datetimeFigureOut">
              <a:rPr lang="es-MX" smtClean="0"/>
              <a:t>24/10/2022</a:t>
            </a:fld>
            <a:endParaRPr lang="es-MX" dirty="0"/>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dirty="0"/>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6B9FE8-3E1B-4A60-A2A2-73A95FE49658}" type="slidenum">
              <a:rPr lang="es-MX" smtClean="0"/>
              <a:t>‹Nº›</a:t>
            </a:fld>
            <a:endParaRPr lang="es-MX" dirty="0"/>
          </a:p>
        </p:txBody>
      </p:sp>
    </p:spTree>
    <p:extLst>
      <p:ext uri="{BB962C8B-B14F-4D97-AF65-F5344CB8AC3E}">
        <p14:creationId xmlns:p14="http://schemas.microsoft.com/office/powerpoint/2010/main" val="21551314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youtube.com/watch?v=Q-3vpEPQo-w"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9000" b="-19000"/>
          </a:stretch>
        </a:blip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1217521" y="1139686"/>
            <a:ext cx="9144000" cy="1240669"/>
          </a:xfrm>
        </p:spPr>
        <p:txBody>
          <a:bodyPr>
            <a:noAutofit/>
          </a:bodyPr>
          <a:lstStyle/>
          <a:p>
            <a:r>
              <a:rPr lang="es-ES" sz="6600" dirty="0" smtClean="0">
                <a:solidFill>
                  <a:schemeClr val="bg1"/>
                </a:solidFill>
                <a:latin typeface="Baskerville Old Face" panose="02020602080505020303" pitchFamily="18" charset="0"/>
              </a:rPr>
              <a:t>TEORÍA PEDAGÓGICA</a:t>
            </a:r>
            <a:endParaRPr lang="es-MX" sz="6600" dirty="0">
              <a:solidFill>
                <a:schemeClr val="bg1"/>
              </a:solidFill>
              <a:latin typeface="Baskerville Old Face" panose="02020602080505020303" pitchFamily="18" charset="0"/>
            </a:endParaRPr>
          </a:p>
        </p:txBody>
      </p:sp>
      <p:sp>
        <p:nvSpPr>
          <p:cNvPr id="3" name="Rectángulo 2"/>
          <p:cNvSpPr/>
          <p:nvPr/>
        </p:nvSpPr>
        <p:spPr>
          <a:xfrm>
            <a:off x="1169867" y="4891138"/>
            <a:ext cx="9068509" cy="1754326"/>
          </a:xfrm>
          <a:prstGeom prst="rect">
            <a:avLst/>
          </a:prstGeom>
          <a:noFill/>
        </p:spPr>
        <p:txBody>
          <a:bodyPr wrap="none" lIns="91440" tIns="45720" rIns="91440" bIns="45720">
            <a:spAutoFit/>
          </a:bodyPr>
          <a:lstStyle/>
          <a:p>
            <a:pPr algn="ctr"/>
            <a:r>
              <a:rPr lang="es-ES" sz="5400" b="1" spc="50" dirty="0" smtClean="0">
                <a:ln w="9525" cmpd="sng">
                  <a:solidFill>
                    <a:schemeClr val="accent1"/>
                  </a:solidFill>
                  <a:prstDash val="solid"/>
                </a:ln>
                <a:solidFill>
                  <a:srgbClr val="70AD47">
                    <a:tint val="1000"/>
                  </a:srgbClr>
                </a:solidFill>
                <a:effectLst>
                  <a:glow rad="38100">
                    <a:schemeClr val="accent1">
                      <a:alpha val="40000"/>
                    </a:schemeClr>
                  </a:glow>
                </a:effectLst>
                <a:latin typeface="Algerian" panose="04020705040A02060702" pitchFamily="82" charset="0"/>
              </a:rPr>
              <a:t>MTRA: DEYANIRA LIZBETH </a:t>
            </a:r>
          </a:p>
          <a:p>
            <a:pPr algn="ctr"/>
            <a:r>
              <a:rPr lang="es-ES" sz="5400" b="1" spc="50" dirty="0" smtClean="0">
                <a:ln w="9525" cmpd="sng">
                  <a:solidFill>
                    <a:schemeClr val="accent1"/>
                  </a:solidFill>
                  <a:prstDash val="solid"/>
                </a:ln>
                <a:solidFill>
                  <a:srgbClr val="70AD47">
                    <a:tint val="1000"/>
                  </a:srgbClr>
                </a:solidFill>
                <a:effectLst>
                  <a:glow rad="38100">
                    <a:schemeClr val="accent1">
                      <a:alpha val="40000"/>
                    </a:schemeClr>
                  </a:glow>
                </a:effectLst>
                <a:latin typeface="Algerian" panose="04020705040A02060702" pitchFamily="82" charset="0"/>
              </a:rPr>
              <a:t>QUEZADA GUTIÉRREZ</a:t>
            </a:r>
            <a:endParaRPr lang="es-ES" sz="5400" b="1" cap="none" spc="50" dirty="0">
              <a:ln w="9525" cmpd="sng">
                <a:solidFill>
                  <a:schemeClr val="accent1"/>
                </a:solidFill>
                <a:prstDash val="solid"/>
              </a:ln>
              <a:solidFill>
                <a:srgbClr val="70AD47">
                  <a:tint val="1000"/>
                </a:srgbClr>
              </a:solidFill>
              <a:effectLst>
                <a:glow rad="38100">
                  <a:schemeClr val="accent1">
                    <a:alpha val="40000"/>
                  </a:schemeClr>
                </a:glow>
              </a:effectLst>
              <a:latin typeface="Algerian" panose="04020705040A02060702" pitchFamily="82" charset="0"/>
            </a:endParaRPr>
          </a:p>
        </p:txBody>
      </p:sp>
    </p:spTree>
    <p:extLst>
      <p:ext uri="{BB962C8B-B14F-4D97-AF65-F5344CB8AC3E}">
        <p14:creationId xmlns:p14="http://schemas.microsoft.com/office/powerpoint/2010/main" val="42361541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ACTIVIDAD</a:t>
            </a:r>
            <a:endParaRPr lang="es-MX" dirty="0"/>
          </a:p>
        </p:txBody>
      </p:sp>
      <p:sp>
        <p:nvSpPr>
          <p:cNvPr id="3" name="Marcador de contenido 2"/>
          <p:cNvSpPr>
            <a:spLocks noGrp="1"/>
          </p:cNvSpPr>
          <p:nvPr>
            <p:ph idx="1"/>
          </p:nvPr>
        </p:nvSpPr>
        <p:spPr>
          <a:xfrm>
            <a:off x="838200" y="1825625"/>
            <a:ext cx="10515600" cy="1007727"/>
          </a:xfrm>
        </p:spPr>
        <p:txBody>
          <a:bodyPr/>
          <a:lstStyle/>
          <a:p>
            <a:r>
              <a:rPr lang="es-MX" dirty="0" smtClean="0"/>
              <a:t>Realiza un mapa mental del tema, rescatando lo más importante </a:t>
            </a:r>
            <a:endParaRPr lang="es-MX" dirty="0"/>
          </a:p>
        </p:txBody>
      </p:sp>
      <p:sp>
        <p:nvSpPr>
          <p:cNvPr id="4" name="Rectángulo 3"/>
          <p:cNvSpPr/>
          <p:nvPr/>
        </p:nvSpPr>
        <p:spPr>
          <a:xfrm>
            <a:off x="3608876" y="3244334"/>
            <a:ext cx="4974247" cy="646331"/>
          </a:xfrm>
          <a:prstGeom prst="rect">
            <a:avLst/>
          </a:prstGeom>
        </p:spPr>
        <p:txBody>
          <a:bodyPr wrap="none">
            <a:spAutoFit/>
          </a:bodyPr>
          <a:lstStyle/>
          <a:p>
            <a:r>
              <a:rPr lang="es-MX" dirty="0">
                <a:hlinkClick r:id="rId2"/>
              </a:rPr>
              <a:t>https://</a:t>
            </a:r>
            <a:r>
              <a:rPr lang="es-MX" dirty="0" smtClean="0">
                <a:hlinkClick r:id="rId2"/>
              </a:rPr>
              <a:t>www.youtube.com/watch?v=Q-3vpEPQo-w</a:t>
            </a:r>
            <a:endParaRPr lang="es-MX" dirty="0" smtClean="0"/>
          </a:p>
          <a:p>
            <a:endParaRPr lang="es-MX" dirty="0"/>
          </a:p>
        </p:txBody>
      </p:sp>
    </p:spTree>
    <p:extLst>
      <p:ext uri="{BB962C8B-B14F-4D97-AF65-F5344CB8AC3E}">
        <p14:creationId xmlns:p14="http://schemas.microsoft.com/office/powerpoint/2010/main" val="1946193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3510532" y="475376"/>
            <a:ext cx="4442113" cy="369332"/>
          </a:xfrm>
          <a:prstGeom prst="rect">
            <a:avLst/>
          </a:prstGeom>
        </p:spPr>
        <p:txBody>
          <a:bodyPr wrap="none">
            <a:spAutoFit/>
          </a:bodyPr>
          <a:lstStyle/>
          <a:p>
            <a:r>
              <a:rPr lang="es-MX" dirty="0" smtClean="0"/>
              <a:t> ESTRUCTURA DE LAS TEORÍAS PEDAGÓGICAS</a:t>
            </a:r>
            <a:endParaRPr lang="es-MX" dirty="0"/>
          </a:p>
        </p:txBody>
      </p:sp>
      <p:sp>
        <p:nvSpPr>
          <p:cNvPr id="5" name="Rectángulo 4"/>
          <p:cNvSpPr/>
          <p:nvPr/>
        </p:nvSpPr>
        <p:spPr>
          <a:xfrm>
            <a:off x="1051774" y="1389570"/>
            <a:ext cx="9959662" cy="2585323"/>
          </a:xfrm>
          <a:prstGeom prst="rect">
            <a:avLst/>
          </a:prstGeom>
        </p:spPr>
        <p:txBody>
          <a:bodyPr wrap="square">
            <a:spAutoFit/>
          </a:bodyPr>
          <a:lstStyle/>
          <a:p>
            <a:r>
              <a:rPr lang="es-MX" dirty="0"/>
              <a:t>Es fácil encontrar que distintos autores del campo coinciden en referir o analizar un conjunto de aspectos, que nosotros denominamos aquí elementos estructurales o estructura de las teorías pedagógicas. ya mencionamos que la pedagogía y la didáctica son ámbitos muy polémicos en los que se debate constantemente, pero aunque se polemiza y hay motivos de desacuerdos, son teorías que tienen muchas cosas en común. Se puede reconocer una determinada “arquitectura” en ellas, pues se construyen como resultado de la atención a los asuntos que les preocupan y por la manera que tienen de proponerlos, de tratarlos. Las teorías pedagógicas tienen estructuralmente planteamientos explícitos o a veces subyacentes, acerca de varias problemáticas, entre las principales están: el hombre, la sociedad, los conocimientos importantes, el desarrollo de los individuos, el aprendizaje y la enseñanza.</a:t>
            </a:r>
          </a:p>
        </p:txBody>
      </p:sp>
    </p:spTree>
    <p:extLst>
      <p:ext uri="{BB962C8B-B14F-4D97-AF65-F5344CB8AC3E}">
        <p14:creationId xmlns:p14="http://schemas.microsoft.com/office/powerpoint/2010/main" val="13674200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43943" y="197346"/>
            <a:ext cx="11230377" cy="4247317"/>
          </a:xfrm>
          <a:prstGeom prst="rect">
            <a:avLst/>
          </a:prstGeom>
        </p:spPr>
        <p:txBody>
          <a:bodyPr wrap="square">
            <a:spAutoFit/>
          </a:bodyPr>
          <a:lstStyle/>
          <a:p>
            <a:r>
              <a:rPr lang="es-MX" dirty="0" smtClean="0"/>
              <a:t> LA CONCEPCIÓN ANTROPOLÓGICA Y LAS TEORÍAS PEDAGÓGICAS </a:t>
            </a:r>
          </a:p>
          <a:p>
            <a:endParaRPr lang="es-MX" dirty="0"/>
          </a:p>
          <a:p>
            <a:endParaRPr lang="es-MX" dirty="0" smtClean="0"/>
          </a:p>
          <a:p>
            <a:r>
              <a:rPr lang="es-MX" dirty="0" smtClean="0"/>
              <a:t>Un </a:t>
            </a:r>
            <a:r>
              <a:rPr lang="es-MX" dirty="0"/>
              <a:t>componente estructural de las teorías pedagógicas es que presentan o promueven una concepción del hombre, es decir, tienen una visión antropológica. Las teorías pedagógicas explicitan claramente o en ocasiones movilizan de manera implícita una concepción humana. Entre las formas de describir al hombre podemos encontrar afirmaciones acerca de si es un ser activo o pasivo ante la realidad; un ser determinado por el medio, o un ser transformador del mismo. Éste es un debate típico en torno al que se encuentra una gran variedad de argumentos e intentos de comprensión. A partir de la manera como se conciba al hombre, se van estructurando un conjunto de acciones y propuestas educativas, con sugerencias sobre formas de relación entre los involucrados en la educación. Si se acepta que el hombre es un ser fundamentalmente pasivo, entonces se construye una propuesta educativa que le de forma, que lo active o que le proporcione incentivos para reaccionar. En cambio, si pensamos que es un ser activo, entonces tenemos que idear propuestas de enseñanza, formas educativas que respeten e impulsen, o en todo caso que canalicen sus acciones; son propuestas que dan juego precisamente a estas capacidades, a las actividades a las que espontáneamente se inclinan los hombres y las mujeres</a:t>
            </a:r>
          </a:p>
        </p:txBody>
      </p:sp>
    </p:spTree>
    <p:extLst>
      <p:ext uri="{BB962C8B-B14F-4D97-AF65-F5344CB8AC3E}">
        <p14:creationId xmlns:p14="http://schemas.microsoft.com/office/powerpoint/2010/main" val="14334889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92427" y="450761"/>
            <a:ext cx="8886423" cy="2031325"/>
          </a:xfrm>
          <a:prstGeom prst="rect">
            <a:avLst/>
          </a:prstGeom>
        </p:spPr>
        <p:txBody>
          <a:bodyPr wrap="square">
            <a:spAutoFit/>
          </a:bodyPr>
          <a:lstStyle/>
          <a:p>
            <a:r>
              <a:rPr lang="es-MX" dirty="0"/>
              <a:t>Otro rasgo que también se discute en torno a la concepción antropológica, es si el hombre de nuestra época es individualista, egoísta, o si es sociable por naturaleza. Hay pedagogías socializadoras y pedagogías individualistas, precisamente por el énfasis que ponen, ya sea en educar al individuo para que ayude y participe en los grupos y se incorpore a la colectividad, colaborando en las cosas de interés común, es decir, se concentran en educar al sujeto para que se oriente hacia los intereses colectivos, del grupo o clase social, o en educar al individuo para que cumpla y logre fundamentalmente sus intereses personales, individuales.</a:t>
            </a:r>
          </a:p>
        </p:txBody>
      </p:sp>
      <p:sp>
        <p:nvSpPr>
          <p:cNvPr id="3" name="Rectángulo 2"/>
          <p:cNvSpPr/>
          <p:nvPr/>
        </p:nvSpPr>
        <p:spPr>
          <a:xfrm>
            <a:off x="3344214" y="3730150"/>
            <a:ext cx="8542986" cy="1754326"/>
          </a:xfrm>
          <a:prstGeom prst="rect">
            <a:avLst/>
          </a:prstGeom>
        </p:spPr>
        <p:txBody>
          <a:bodyPr wrap="square">
            <a:spAutoFit/>
          </a:bodyPr>
          <a:lstStyle/>
          <a:p>
            <a:r>
              <a:rPr lang="es-MX" dirty="0"/>
              <a:t>Otro elemento inscrito en la concepción antropológica, es la cuestión acerca de si el hombre es “bueno” por naturaleza; un ser bondadoso, no corrupto, virtuoso, un ser que, dadas sus potencialidades positivas, solamente requiere desarrollarse para que florezcan sus virtudes, y habilidades. En este caso, la educación, solamente lo acompaña en el trayecto del desarrollo, cuidando de preservar su bondad natural, evitando las desviaciones. </a:t>
            </a:r>
          </a:p>
        </p:txBody>
      </p:sp>
    </p:spTree>
    <p:extLst>
      <p:ext uri="{BB962C8B-B14F-4D97-AF65-F5344CB8AC3E}">
        <p14:creationId xmlns:p14="http://schemas.microsoft.com/office/powerpoint/2010/main" val="1192074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171976" y="1095905"/>
            <a:ext cx="9890975" cy="3416320"/>
          </a:xfrm>
          <a:prstGeom prst="rect">
            <a:avLst/>
          </a:prstGeom>
        </p:spPr>
        <p:txBody>
          <a:bodyPr wrap="square">
            <a:spAutoFit/>
          </a:bodyPr>
          <a:lstStyle/>
          <a:p>
            <a:r>
              <a:rPr lang="es-MX" dirty="0"/>
              <a:t>En cambio, existen otros planteamientos que afirman que el hombre es imperfecto, que puede, por ejemplo, ser perverso, que  tiene tendencias naturales a la violencia, a la desintegración; esta concepción hace que la pedagogía no lo acompañe preservando sus características innatas, sino que por el contrario, busca eliminar los rasgos indeseables: su agresividad, su insociabilidad, sus perversiones e instintos. Es decir, se debate si el hombre está dotado de virtudes o de características indeseables; dotado de nacimiento con cualidades y tendencias que solamente hay que desarrollar; o bien, si es un ser carente de potencialidades reconocidas positivamente por los grupos sociales. </a:t>
            </a:r>
            <a:endParaRPr lang="es-MX" dirty="0" smtClean="0"/>
          </a:p>
          <a:p>
            <a:endParaRPr lang="es-MX" dirty="0"/>
          </a:p>
          <a:p>
            <a:r>
              <a:rPr lang="es-MX" dirty="0" smtClean="0"/>
              <a:t>Según </a:t>
            </a:r>
            <a:r>
              <a:rPr lang="es-MX" dirty="0"/>
              <a:t>se lo conciba, la acción de la escuela sería, primero eliminar lo indeseable, para imponerle o dotarle de esas habilidades y sentimientos, de esas virtudes que no tenía originalmente, o la otra opción, que consistiría en cuidar que se desplieguen adecuadamente sus dotes y, en la medida de lo posible, sin desviaciones u obstáculos.</a:t>
            </a:r>
          </a:p>
        </p:txBody>
      </p:sp>
    </p:spTree>
    <p:extLst>
      <p:ext uri="{BB962C8B-B14F-4D97-AF65-F5344CB8AC3E}">
        <p14:creationId xmlns:p14="http://schemas.microsoft.com/office/powerpoint/2010/main" val="17453446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73486" y="1385784"/>
            <a:ext cx="11603865" cy="3416320"/>
          </a:xfrm>
          <a:prstGeom prst="rect">
            <a:avLst/>
          </a:prstGeom>
        </p:spPr>
        <p:txBody>
          <a:bodyPr wrap="square">
            <a:spAutoFit/>
          </a:bodyPr>
          <a:lstStyle/>
          <a:p>
            <a:r>
              <a:rPr lang="es-MX" dirty="0"/>
              <a:t>También se discute dentro de esta problemática la relación que existe entre el hombre y la educación; si el carácter humano se logra por medio de la acción de la formación, o si la educación es producto, es consecuencia del grado de humanización del hombre. </a:t>
            </a:r>
            <a:endParaRPr lang="es-MX" dirty="0" smtClean="0"/>
          </a:p>
          <a:p>
            <a:endParaRPr lang="es-MX" dirty="0"/>
          </a:p>
          <a:p>
            <a:r>
              <a:rPr lang="es-MX" dirty="0" smtClean="0"/>
              <a:t>En </a:t>
            </a:r>
            <a:r>
              <a:rPr lang="es-MX" dirty="0"/>
              <a:t>fin, suele haber un conjunto amplio y complejo de ejes problemáticos relacionados con la concepción antropológica del ser al que se va a educar. Normalmente, este tipo de debates se pueden realizar a partir de los aportes de varias disciplinas humanas, por ejemplo, la antropología, las ciencias políticas, la historia, la psicología, el psicoanálisis. </a:t>
            </a:r>
            <a:endParaRPr lang="es-MX" dirty="0" smtClean="0"/>
          </a:p>
          <a:p>
            <a:endParaRPr lang="es-MX" dirty="0"/>
          </a:p>
          <a:p>
            <a:r>
              <a:rPr lang="es-MX" dirty="0" smtClean="0"/>
              <a:t>También </a:t>
            </a:r>
            <a:r>
              <a:rPr lang="es-MX" dirty="0"/>
              <a:t>los análisis pueden prosperar basándose en campos de conocimiento que no son propiamente del ámbito de las ciencias, como serían la filosofía, la religión o la moral, ya que ellos también tienen mucho qué decir acerca de qué es el hombre, cuál es su condición original, sus aspiraciones y finalidades en la vida, y a partir de estas consideraciones, hacer la o las propuestas pedagógicas pertinentes a la condición antropológica del educando</a:t>
            </a:r>
          </a:p>
        </p:txBody>
      </p:sp>
    </p:spTree>
    <p:extLst>
      <p:ext uri="{BB962C8B-B14F-4D97-AF65-F5344CB8AC3E}">
        <p14:creationId xmlns:p14="http://schemas.microsoft.com/office/powerpoint/2010/main" val="33266336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043189" y="1588677"/>
            <a:ext cx="9144000" cy="3416320"/>
          </a:xfrm>
          <a:prstGeom prst="rect">
            <a:avLst/>
          </a:prstGeom>
        </p:spPr>
        <p:txBody>
          <a:bodyPr wrap="square">
            <a:spAutoFit/>
          </a:bodyPr>
          <a:lstStyle/>
          <a:p>
            <a:r>
              <a:rPr lang="es-MX" dirty="0" smtClean="0"/>
              <a:t>LAS RELACIONES ENTRE LA EDUCACIÓN Y LA SOCIEDAD </a:t>
            </a:r>
          </a:p>
          <a:p>
            <a:endParaRPr lang="es-MX" dirty="0"/>
          </a:p>
          <a:p>
            <a:endParaRPr lang="es-MX" dirty="0" smtClean="0"/>
          </a:p>
          <a:p>
            <a:r>
              <a:rPr lang="es-MX" dirty="0" smtClean="0"/>
              <a:t>Otro </a:t>
            </a:r>
            <a:r>
              <a:rPr lang="es-MX" dirty="0"/>
              <a:t>elemento estructural de las teorías pedagógicas, es la manera de entender las relaciones entre la educación y la sociedad. Una teoría pedagógica hace planteamientos sobre para qué la educación, sobre las consecuencias del quehacer educativo en una sociedad. Dentro de esta problemática se ubica, por ejemplo, el debate acerca de si la educación debe adaptar a los hombres a las necesidades, a los requerimientos que impone la sociedad, los grupos o las clases en el seno de la misma. Por otro lado, hay planteamientos que se ubican en una posición radicalmente opuesta, es decir, proponen que la educación transforme directamente, o que ayude a transformar a la sociedad; más que adaptar al hombre a su medio social, la educación sería una empresa de transformación de la sociedad, o al menos, colaboraría para ello.</a:t>
            </a:r>
          </a:p>
        </p:txBody>
      </p:sp>
    </p:spTree>
    <p:extLst>
      <p:ext uri="{BB962C8B-B14F-4D97-AF65-F5344CB8AC3E}">
        <p14:creationId xmlns:p14="http://schemas.microsoft.com/office/powerpoint/2010/main" val="22125792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82579" y="1305342"/>
            <a:ext cx="10187189" cy="3416320"/>
          </a:xfrm>
          <a:prstGeom prst="rect">
            <a:avLst/>
          </a:prstGeom>
        </p:spPr>
        <p:txBody>
          <a:bodyPr wrap="square">
            <a:spAutoFit/>
          </a:bodyPr>
          <a:lstStyle/>
          <a:p>
            <a:r>
              <a:rPr lang="es-MX" dirty="0"/>
              <a:t>No sólo se discute el aporte de la escuela y la educación a la sociedad, también se cuestiona la relación inversa, es decir, los problemas y condiciones determinantes de orden social que impactan al ambiente de la escuela, la educación y la enseñanza. </a:t>
            </a:r>
            <a:endParaRPr lang="es-MX" dirty="0" smtClean="0"/>
          </a:p>
          <a:p>
            <a:endParaRPr lang="es-MX" dirty="0"/>
          </a:p>
          <a:p>
            <a:r>
              <a:rPr lang="es-MX" dirty="0" smtClean="0"/>
              <a:t>Quizá </a:t>
            </a:r>
            <a:r>
              <a:rPr lang="es-MX" dirty="0"/>
              <a:t>uno de los asuntos más acaloradamente debatidos es el de los valores que la sociedad impone a la escuela. Al respecto, se plantea que la educación reproduce la ideología, los intereses, las formas de comportamiento que resultan favorables a la conservación del orden social y que, finalmente, interesan a las clases dominantes económica y políticamente. </a:t>
            </a:r>
            <a:endParaRPr lang="es-MX" dirty="0" smtClean="0"/>
          </a:p>
          <a:p>
            <a:endParaRPr lang="es-MX" dirty="0"/>
          </a:p>
          <a:p>
            <a:r>
              <a:rPr lang="es-MX" dirty="0" smtClean="0"/>
              <a:t>También </a:t>
            </a:r>
            <a:r>
              <a:rPr lang="es-MX" dirty="0"/>
              <a:t>hay corrientes de pensamiento que ubican la tarea de la escuela como un medio para reproducir el orden existente, por el hecho de seleccionar y habilitar a los estudiantes para los puestos que ocuparán en el sistema productivo, económico y social en general. </a:t>
            </a:r>
          </a:p>
        </p:txBody>
      </p:sp>
    </p:spTree>
    <p:extLst>
      <p:ext uri="{BB962C8B-B14F-4D97-AF65-F5344CB8AC3E}">
        <p14:creationId xmlns:p14="http://schemas.microsoft.com/office/powerpoint/2010/main" val="4405673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120462" y="1166843"/>
            <a:ext cx="10470524" cy="3416320"/>
          </a:xfrm>
          <a:prstGeom prst="rect">
            <a:avLst/>
          </a:prstGeom>
        </p:spPr>
        <p:txBody>
          <a:bodyPr wrap="square">
            <a:spAutoFit/>
          </a:bodyPr>
          <a:lstStyle/>
          <a:p>
            <a:r>
              <a:rPr lang="es-MX" dirty="0"/>
              <a:t> El mecanismo de selección, consiste en favorecer u obstaculizar el avance, en la escala educativa, de determinados individuos y grupos sociales; el problema socio-político consiste en que los grupos y las clases sociales menos favorecidas avanzan menos y los estudiantes provenientes de sectores económico-sociales más fuertes avanzan más en la pirámide educativa. En ese sentido, hay correspondencia entre el avance en la escala educativa y el nivel social. </a:t>
            </a:r>
            <a:endParaRPr lang="es-MX" dirty="0" smtClean="0"/>
          </a:p>
          <a:p>
            <a:endParaRPr lang="es-MX" dirty="0"/>
          </a:p>
          <a:p>
            <a:endParaRPr lang="es-MX" dirty="0" smtClean="0"/>
          </a:p>
          <a:p>
            <a:r>
              <a:rPr lang="es-MX" dirty="0" smtClean="0"/>
              <a:t>Otros </a:t>
            </a:r>
            <a:r>
              <a:rPr lang="es-MX" dirty="0"/>
              <a:t>estudios no sólo señalan que la escuela colabora en la reproducción del estado de cosas por medio de los resultados del proceso educativo, sino que la educación misma, sus contenidos, sus formas de trato, sus relaciones cotidianas y el lenguaje utilizado en las diferentes actividades de la escuela es más próximo a las clases dominantes y por eso resulta favorable a ellos, mientras que para los sectores sociales marginados es un elemento adicional de exclusión que deben superar, además de las exigencias generales de la escolarización.</a:t>
            </a:r>
          </a:p>
        </p:txBody>
      </p:sp>
    </p:spTree>
    <p:extLst>
      <p:ext uri="{BB962C8B-B14F-4D97-AF65-F5344CB8AC3E}">
        <p14:creationId xmlns:p14="http://schemas.microsoft.com/office/powerpoint/2010/main" val="4206188660"/>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1405</TotalTime>
  <Words>1475</Words>
  <Application>Microsoft Office PowerPoint</Application>
  <PresentationFormat>Panorámica</PresentationFormat>
  <Paragraphs>35</Paragraphs>
  <Slides>10</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10</vt:i4>
      </vt:variant>
    </vt:vector>
  </HeadingPairs>
  <TitlesOfParts>
    <vt:vector size="16" baseType="lpstr">
      <vt:lpstr>Algerian</vt:lpstr>
      <vt:lpstr>Arial</vt:lpstr>
      <vt:lpstr>Baskerville Old Face</vt:lpstr>
      <vt:lpstr>Calibri</vt:lpstr>
      <vt:lpstr>Calibri Light</vt:lpstr>
      <vt:lpstr>Tema de Office</vt:lpstr>
      <vt:lpstr>TEORÍA PEDAGÓGICA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ACTIVIDAD</vt:lpstr>
    </vt:vector>
  </TitlesOfParts>
  <Company>Vermaris Corporation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lizbeth quezada</dc:creator>
  <cp:lastModifiedBy>Yaris</cp:lastModifiedBy>
  <cp:revision>202</cp:revision>
  <dcterms:created xsi:type="dcterms:W3CDTF">2020-05-14T14:52:52Z</dcterms:created>
  <dcterms:modified xsi:type="dcterms:W3CDTF">2022-10-24T22:45:39Z</dcterms:modified>
</cp:coreProperties>
</file>