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3" r:id="rId8"/>
    <p:sldId id="262" r:id="rId9"/>
    <p:sldId id="264"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AD244AB-6C5F-4DA0-9941-2419B6EC4C06}" type="datetimeFigureOut">
              <a:rPr lang="es-MX" smtClean="0"/>
              <a:t>31/01/2023</a:t>
            </a:fld>
            <a:endParaRPr lang="es-MX"/>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s-MX"/>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23C77471-1BDD-44DF-A821-9C44A9C5F44F}" type="slidenum">
              <a:rPr lang="es-MX" smtClean="0"/>
              <a:t>‹Nº›</a:t>
            </a:fld>
            <a:endParaRPr lang="es-MX"/>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20614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AD244AB-6C5F-4DA0-9941-2419B6EC4C06}" type="datetimeFigureOut">
              <a:rPr lang="es-MX" smtClean="0"/>
              <a:t>31/01/2023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796546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AD244AB-6C5F-4DA0-9941-2419B6EC4C06}" type="datetimeFigureOut">
              <a:rPr lang="es-MX" smtClean="0"/>
              <a:t>31/01/2023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2323388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AD244AB-6C5F-4DA0-9941-2419B6EC4C06}" type="datetimeFigureOut">
              <a:rPr lang="es-MX" smtClean="0"/>
              <a:t>31/01/2023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8673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AD244AB-6C5F-4DA0-9941-2419B6EC4C06}" type="datetimeFigureOut">
              <a:rPr lang="es-MX" smtClean="0"/>
              <a:t>31/01/2023</a:t>
            </a:fld>
            <a:endParaRPr lang="es-MX"/>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23C77471-1BDD-44DF-A821-9C44A9C5F44F}" type="slidenum">
              <a:rPr lang="es-MX" smtClean="0"/>
              <a:t>‹Nº›</a:t>
            </a:fld>
            <a:endParaRPr lang="es-MX"/>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424506216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AD244AB-6C5F-4DA0-9941-2419B6EC4C06}" type="datetimeFigureOut">
              <a:rPr lang="es-MX" smtClean="0"/>
              <a:t>31/01/2023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20172771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AD244AB-6C5F-4DA0-9941-2419B6EC4C06}" type="datetimeFigureOut">
              <a:rPr lang="es-MX" smtClean="0"/>
              <a:t>31/01/2023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188290032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AD244AB-6C5F-4DA0-9941-2419B6EC4C06}" type="datetimeFigureOut">
              <a:rPr lang="es-MX" smtClean="0"/>
              <a:t>31/01/2023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2158946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D244AB-6C5F-4DA0-9941-2419B6EC4C06}" type="datetimeFigureOut">
              <a:rPr lang="es-MX" smtClean="0"/>
              <a:t>31/01/2023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2077960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051" y="6375679"/>
            <a:ext cx="1233355" cy="348462"/>
          </a:xfrm>
        </p:spPr>
        <p:txBody>
          <a:bodyPr/>
          <a:lstStyle/>
          <a:p>
            <a:fld id="{9AD244AB-6C5F-4DA0-9941-2419B6EC4C06}" type="datetimeFigureOut">
              <a:rPr lang="es-MX" smtClean="0"/>
              <a:t>31/01/2023</a:t>
            </a:fld>
            <a:endParaRPr lang="es-MX"/>
          </a:p>
        </p:txBody>
      </p:sp>
      <p:sp>
        <p:nvSpPr>
          <p:cNvPr id="6" name="Footer Placeholder 5"/>
          <p:cNvSpPr>
            <a:spLocks noGrp="1"/>
          </p:cNvSpPr>
          <p:nvPr>
            <p:ph type="ftr" sz="quarter" idx="11"/>
          </p:nvPr>
        </p:nvSpPr>
        <p:spPr>
          <a:xfrm>
            <a:off x="2103620" y="6375679"/>
            <a:ext cx="3482179" cy="345796"/>
          </a:xfrm>
        </p:spPr>
        <p:txBody>
          <a:bodyPr/>
          <a:lstStyle/>
          <a:p>
            <a:endParaRPr lang="es-MX"/>
          </a:p>
        </p:txBody>
      </p:sp>
      <p:sp>
        <p:nvSpPr>
          <p:cNvPr id="7" name="Slide Number Placeholder 6"/>
          <p:cNvSpPr>
            <a:spLocks noGrp="1"/>
          </p:cNvSpPr>
          <p:nvPr>
            <p:ph type="sldNum" sz="quarter" idx="12"/>
          </p:nvPr>
        </p:nvSpPr>
        <p:spPr>
          <a:xfrm>
            <a:off x="5691014" y="6375679"/>
            <a:ext cx="1232456" cy="345796"/>
          </a:xfrm>
        </p:spPr>
        <p:txBody>
          <a:bodyPr/>
          <a:lstStyle/>
          <a:p>
            <a:fld id="{23C77471-1BDD-44DF-A821-9C44A9C5F44F}" type="slidenum">
              <a:rPr lang="es-MX" smtClean="0"/>
              <a:t>‹Nº›</a:t>
            </a:fld>
            <a:endParaRPr lang="es-MX"/>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01727932"/>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950" y="6375679"/>
            <a:ext cx="1232456" cy="348462"/>
          </a:xfrm>
        </p:spPr>
        <p:txBody>
          <a:bodyPr/>
          <a:lstStyle/>
          <a:p>
            <a:fld id="{9AD244AB-6C5F-4DA0-9941-2419B6EC4C06}" type="datetimeFigureOut">
              <a:rPr lang="es-MX" smtClean="0"/>
              <a:t>31/01/2023</a:t>
            </a:fld>
            <a:endParaRPr lang="es-MX"/>
          </a:p>
        </p:txBody>
      </p:sp>
      <p:sp>
        <p:nvSpPr>
          <p:cNvPr id="6" name="Footer Placeholder 5"/>
          <p:cNvSpPr>
            <a:spLocks noGrp="1"/>
          </p:cNvSpPr>
          <p:nvPr>
            <p:ph type="ftr" sz="quarter" idx="11"/>
          </p:nvPr>
        </p:nvSpPr>
        <p:spPr>
          <a:xfrm>
            <a:off x="2103621" y="6375679"/>
            <a:ext cx="3482178" cy="345796"/>
          </a:xfrm>
        </p:spPr>
        <p:txBody>
          <a:bodyPr/>
          <a:lstStyle/>
          <a:p>
            <a:endParaRPr lang="es-MX"/>
          </a:p>
        </p:txBody>
      </p:sp>
      <p:sp>
        <p:nvSpPr>
          <p:cNvPr id="7" name="Slide Number Placeholder 6"/>
          <p:cNvSpPr>
            <a:spLocks noGrp="1"/>
          </p:cNvSpPr>
          <p:nvPr>
            <p:ph type="sldNum" sz="quarter" idx="12"/>
          </p:nvPr>
        </p:nvSpPr>
        <p:spPr>
          <a:xfrm>
            <a:off x="5687568" y="6375679"/>
            <a:ext cx="1234440" cy="345796"/>
          </a:xfrm>
        </p:spPr>
        <p:txBody>
          <a:bodyPr/>
          <a:lstStyle/>
          <a:p>
            <a:fld id="{23C77471-1BDD-44DF-A821-9C44A9C5F44F}" type="slidenum">
              <a:rPr lang="es-MX" smtClean="0"/>
              <a:t>‹Nº›</a:t>
            </a:fld>
            <a:endParaRPr lang="es-MX"/>
          </a:p>
        </p:txBody>
      </p:sp>
    </p:spTree>
    <p:extLst>
      <p:ext uri="{BB962C8B-B14F-4D97-AF65-F5344CB8AC3E}">
        <p14:creationId xmlns:p14="http://schemas.microsoft.com/office/powerpoint/2010/main" val="2143015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AD244AB-6C5F-4DA0-9941-2419B6EC4C06}" type="datetimeFigureOut">
              <a:rPr lang="es-MX" smtClean="0"/>
              <a:t>31/01/2023</a:t>
            </a:fld>
            <a:endParaRPr lang="es-MX"/>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s-MX"/>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23C77471-1BDD-44DF-A821-9C44A9C5F44F}" type="slidenum">
              <a:rPr lang="es-MX" smtClean="0"/>
              <a:t>‹Nº›</a:t>
            </a:fld>
            <a:endParaRPr lang="es-MX"/>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634510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reproduccionasistida.org/cuando-se-produce-la-ovulacion/" TargetMode="External"/><Relationship Id="rId2" Type="http://schemas.openxmlformats.org/officeDocument/2006/relationships/hyperlink" Target="https://www.reproduccionasistida.org/fases-del-ciclo-menstrual/"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reproduccionasistida.org/infertilidad-y-enfermedades-de-transmision-sexua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reproduccionasistida.org/diu-dispositivo-intrauterin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reproduccionasistida.org/endometrio/" TargetMode="External"/><Relationship Id="rId2" Type="http://schemas.openxmlformats.org/officeDocument/2006/relationships/hyperlink" Target="https://www.reproduccionasistida.org/hormonas-sexuales/" TargetMode="External"/><Relationship Id="rId1" Type="http://schemas.openxmlformats.org/officeDocument/2006/relationships/slideLayout" Target="../slideLayouts/slideLayout2.xml"/><Relationship Id="rId4" Type="http://schemas.openxmlformats.org/officeDocument/2006/relationships/hyperlink" Target="https://www.reproduccionasistida.org/implantacion-embrionari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reproduccionasistida.org/enfermedad-inflamatoria-pelvica/" TargetMode="External"/><Relationship Id="rId2" Type="http://schemas.openxmlformats.org/officeDocument/2006/relationships/hyperlink" Target="https://www.reproduccionasistida.org/pildora-anticonceptiv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96A4B7-556F-84AF-723A-B065BB8B325F}"/>
              </a:ext>
            </a:extLst>
          </p:cNvPr>
          <p:cNvSpPr>
            <a:spLocks noGrp="1"/>
          </p:cNvSpPr>
          <p:nvPr>
            <p:ph type="title"/>
          </p:nvPr>
        </p:nvSpPr>
        <p:spPr>
          <a:xfrm>
            <a:off x="1451579" y="804519"/>
            <a:ext cx="9706751" cy="5132455"/>
          </a:xfrm>
        </p:spPr>
        <p:txBody>
          <a:bodyPr>
            <a:normAutofit/>
          </a:bodyPr>
          <a:lstStyle/>
          <a:p>
            <a:r>
              <a:rPr lang="es-MX" sz="6600" dirty="0">
                <a:latin typeface="Bauhaus 93" panose="04030905020B02020C02" pitchFamily="82" charset="0"/>
              </a:rPr>
              <a:t>Métodos Anticonceptivos y su eficacia </a:t>
            </a:r>
          </a:p>
        </p:txBody>
      </p:sp>
    </p:spTree>
    <p:extLst>
      <p:ext uri="{BB962C8B-B14F-4D97-AF65-F5344CB8AC3E}">
        <p14:creationId xmlns:p14="http://schemas.microsoft.com/office/powerpoint/2010/main" val="1248133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603781-3285-01F0-B480-A7761E205A5B}"/>
              </a:ext>
            </a:extLst>
          </p:cNvPr>
          <p:cNvSpPr>
            <a:spLocks noGrp="1"/>
          </p:cNvSpPr>
          <p:nvPr>
            <p:ph type="title"/>
          </p:nvPr>
        </p:nvSpPr>
        <p:spPr>
          <a:xfrm>
            <a:off x="1251678" y="382385"/>
            <a:ext cx="10178322" cy="5779876"/>
          </a:xfrm>
        </p:spPr>
        <p:txBody>
          <a:bodyPr>
            <a:normAutofit/>
          </a:bodyPr>
          <a:lstStyle/>
          <a:p>
            <a:r>
              <a:rPr lang="es-MX" sz="2000" b="0" i="0" dirty="0">
                <a:solidFill>
                  <a:srgbClr val="333333"/>
                </a:solidFill>
                <a:effectLst/>
                <a:latin typeface="PT Sans" panose="020B0503020203020204" pitchFamily="34" charset="0"/>
              </a:rPr>
              <a:t>Este tipo de anticonceptivos consisten en una inyección de hormonas </a:t>
            </a:r>
            <a:r>
              <a:rPr lang="es-MX" sz="2000" b="1" i="0" dirty="0">
                <a:solidFill>
                  <a:srgbClr val="333333"/>
                </a:solidFill>
                <a:effectLst/>
                <a:latin typeface="PT Sans" panose="020B0503020203020204" pitchFamily="34" charset="0"/>
              </a:rPr>
              <a:t>por vía intramuscular</a:t>
            </a:r>
            <a:r>
              <a:rPr lang="es-MX" sz="2000" b="0" i="0" dirty="0">
                <a:solidFill>
                  <a:srgbClr val="333333"/>
                </a:solidFill>
                <a:effectLst/>
                <a:latin typeface="PT Sans" panose="020B0503020203020204" pitchFamily="34" charset="0"/>
              </a:rPr>
              <a:t>. Su duración es de un mes o tres meses en función de la dosis hormonal y tiene una eficacia muy elevada, del 99%.</a:t>
            </a:r>
            <a:br>
              <a:rPr lang="es-MX" sz="2000" b="0" i="0" dirty="0">
                <a:solidFill>
                  <a:srgbClr val="333333"/>
                </a:solidFill>
                <a:effectLst/>
                <a:latin typeface="PT Sans" panose="020B0503020203020204" pitchFamily="34" charset="0"/>
              </a:rPr>
            </a:br>
            <a:r>
              <a:rPr lang="es-MX" sz="2000" b="0" i="0" dirty="0">
                <a:solidFill>
                  <a:srgbClr val="333333"/>
                </a:solidFill>
                <a:effectLst/>
                <a:latin typeface="PT Sans" panose="020B0503020203020204" pitchFamily="34" charset="0"/>
              </a:rPr>
              <a:t>La principal ventaja de los anticonceptivos inyectables es que elimina el riesgo de olvido en comparación con las pastillas anticonceptivas diarias. Además, la inyección anticonceptiva reduce el acné, los dolores menstruales, el sangrado de la regla, etc.</a:t>
            </a:r>
            <a:br>
              <a:rPr lang="es-MX" sz="2000" b="0" i="0" dirty="0">
                <a:solidFill>
                  <a:srgbClr val="333333"/>
                </a:solidFill>
                <a:effectLst/>
                <a:latin typeface="PT Sans" panose="020B0503020203020204" pitchFamily="34" charset="0"/>
              </a:rPr>
            </a:br>
            <a:r>
              <a:rPr lang="es-MX" sz="2000" b="0" i="0" dirty="0">
                <a:solidFill>
                  <a:srgbClr val="333333"/>
                </a:solidFill>
                <a:effectLst/>
                <a:latin typeface="PT Sans" panose="020B0503020203020204" pitchFamily="34" charset="0"/>
              </a:rPr>
              <a:t>A pesar de ello, este método anticonceptivo puede tener varios </a:t>
            </a:r>
            <a:r>
              <a:rPr lang="es-MX" sz="2000" b="1" i="0" dirty="0">
                <a:solidFill>
                  <a:srgbClr val="333333"/>
                </a:solidFill>
                <a:effectLst/>
                <a:latin typeface="PT Sans" panose="020B0503020203020204" pitchFamily="34" charset="0"/>
              </a:rPr>
              <a:t>efectos secundarios</a:t>
            </a:r>
            <a:r>
              <a:rPr lang="es-MX" sz="2000" b="0" i="0" dirty="0">
                <a:solidFill>
                  <a:srgbClr val="333333"/>
                </a:solidFill>
                <a:effectLst/>
                <a:latin typeface="PT Sans" panose="020B0503020203020204" pitchFamily="34" charset="0"/>
              </a:rPr>
              <a:t>: sangrado irregular, dolores de cabeza, náuseas, manchas en la piel, aumento de peso o sensibilidad en los senos.</a:t>
            </a:r>
            <a:br>
              <a:rPr lang="es-MX" sz="2000" b="0" i="0" dirty="0">
                <a:solidFill>
                  <a:srgbClr val="333333"/>
                </a:solidFill>
                <a:effectLst/>
                <a:latin typeface="PT Sans" panose="020B0503020203020204" pitchFamily="34" charset="0"/>
              </a:rPr>
            </a:br>
            <a:r>
              <a:rPr lang="es-MX" sz="2000" b="0" i="0" dirty="0">
                <a:solidFill>
                  <a:srgbClr val="333333"/>
                </a:solidFill>
                <a:effectLst/>
                <a:latin typeface="PT Sans" panose="020B0503020203020204" pitchFamily="34" charset="0"/>
              </a:rPr>
              <a:t>Además, la inyección anticonceptiva no previene de las ETS, requiere un control médico y, en caso de abandono por deseo de embarazo, la ovulación puede tardar un tiempo en restablecerse.</a:t>
            </a:r>
            <a:br>
              <a:rPr lang="es-MX" sz="2000" b="0" i="0" dirty="0">
                <a:solidFill>
                  <a:srgbClr val="333333"/>
                </a:solidFill>
                <a:effectLst/>
                <a:latin typeface="PT Sans" panose="020B0503020203020204" pitchFamily="34" charset="0"/>
              </a:rPr>
            </a:br>
            <a:endParaRPr lang="es-MX" sz="2000" dirty="0"/>
          </a:p>
        </p:txBody>
      </p:sp>
    </p:spTree>
    <p:extLst>
      <p:ext uri="{BB962C8B-B14F-4D97-AF65-F5344CB8AC3E}">
        <p14:creationId xmlns:p14="http://schemas.microsoft.com/office/powerpoint/2010/main" val="2589012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1CFF92-5512-E23D-3303-49E3D46EF3E5}"/>
              </a:ext>
            </a:extLst>
          </p:cNvPr>
          <p:cNvSpPr>
            <a:spLocks noGrp="1"/>
          </p:cNvSpPr>
          <p:nvPr>
            <p:ph type="ctrTitle"/>
          </p:nvPr>
        </p:nvSpPr>
        <p:spPr>
          <a:xfrm>
            <a:off x="1078523" y="1098388"/>
            <a:ext cx="10146068" cy="731492"/>
          </a:xfrm>
        </p:spPr>
        <p:txBody>
          <a:bodyPr>
            <a:normAutofit fontScale="90000"/>
          </a:bodyPr>
          <a:lstStyle/>
          <a:p>
            <a:r>
              <a:rPr lang="es-MX" sz="3100" b="1" i="0" dirty="0">
                <a:solidFill>
                  <a:srgbClr val="181B22"/>
                </a:solidFill>
                <a:effectLst/>
                <a:latin typeface="PT Sans" panose="020B0604020202020204" pitchFamily="34" charset="0"/>
              </a:rPr>
              <a:t>¿Cómo se clasifican los métodos anticonceptivos?</a:t>
            </a:r>
            <a:br>
              <a:rPr lang="es-MX" b="1" i="0" dirty="0">
                <a:solidFill>
                  <a:srgbClr val="181B22"/>
                </a:solidFill>
                <a:effectLst/>
                <a:latin typeface="PT Sans" panose="020B0604020202020204" pitchFamily="34" charset="0"/>
              </a:rPr>
            </a:br>
            <a:endParaRPr lang="es-MX" dirty="0"/>
          </a:p>
        </p:txBody>
      </p:sp>
      <p:sp>
        <p:nvSpPr>
          <p:cNvPr id="5" name="Subtítulo 4">
            <a:extLst>
              <a:ext uri="{FF2B5EF4-FFF2-40B4-BE49-F238E27FC236}">
                <a16:creationId xmlns:a16="http://schemas.microsoft.com/office/drawing/2014/main" id="{AC264285-6F67-1872-20A6-0C0A631B987E}"/>
              </a:ext>
            </a:extLst>
          </p:cNvPr>
          <p:cNvSpPr>
            <a:spLocks noGrp="1"/>
          </p:cNvSpPr>
          <p:nvPr>
            <p:ph type="subTitle" idx="1"/>
          </p:nvPr>
        </p:nvSpPr>
        <p:spPr>
          <a:xfrm>
            <a:off x="596347" y="1709530"/>
            <a:ext cx="11370365" cy="5011945"/>
          </a:xfrm>
        </p:spPr>
        <p:txBody>
          <a:bodyPr>
            <a:noAutofit/>
          </a:bodyPr>
          <a:lstStyle/>
          <a:p>
            <a:r>
              <a:rPr lang="es-MX" sz="1600" dirty="0">
                <a:latin typeface="Arial" panose="020B0604020202020204" pitchFamily="34" charset="0"/>
                <a:cs typeface="Arial" panose="020B0604020202020204" pitchFamily="34" charset="0"/>
              </a:rPr>
              <a:t>Existen multitud de formas de clasificar los </a:t>
            </a:r>
            <a:r>
              <a:rPr lang="es-MX" sz="1600" dirty="0" err="1">
                <a:latin typeface="Arial" panose="020B0604020202020204" pitchFamily="34" charset="0"/>
                <a:cs typeface="Arial" panose="020B0604020202020204" pitchFamily="34" charset="0"/>
              </a:rPr>
              <a:t>metodos</a:t>
            </a:r>
            <a:r>
              <a:rPr lang="es-MX" sz="1600" dirty="0">
                <a:latin typeface="Arial" panose="020B0604020202020204" pitchFamily="34" charset="0"/>
                <a:cs typeface="Arial" panose="020B0604020202020204" pitchFamily="34" charset="0"/>
              </a:rPr>
              <a:t> anticonceptivos. Por ejemplo, se pueden tener en cuenta los diferentes a los parámetros que se comentan a continuación:</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masculinos o femeninos</a:t>
            </a:r>
          </a:p>
          <a:p>
            <a:r>
              <a:rPr lang="es-MX" sz="1600" dirty="0">
                <a:latin typeface="Arial" panose="020B0604020202020204" pitchFamily="34" charset="0"/>
                <a:cs typeface="Arial" panose="020B0604020202020204" pitchFamily="34" charset="0"/>
              </a:rPr>
              <a:t>en función de si lo usa el hombre o la mujer.</a:t>
            </a:r>
          </a:p>
          <a:p>
            <a:r>
              <a:rPr lang="es-MX" sz="1600" dirty="0">
                <a:latin typeface="Arial" panose="020B0604020202020204" pitchFamily="34" charset="0"/>
                <a:cs typeface="Arial" panose="020B0604020202020204" pitchFamily="34" charset="0"/>
              </a:rPr>
              <a:t>Orales o no orales</a:t>
            </a:r>
          </a:p>
          <a:p>
            <a:r>
              <a:rPr lang="es-MX" sz="1600" dirty="0">
                <a:latin typeface="Arial" panose="020B0604020202020204" pitchFamily="34" charset="0"/>
                <a:cs typeface="Arial" panose="020B0604020202020204" pitchFamily="34" charset="0"/>
              </a:rPr>
              <a:t>hace referencia a si los anticonceptivos se toman en forma de pastillas o se colocan en otro lugar del cuerpo.</a:t>
            </a:r>
          </a:p>
          <a:p>
            <a:r>
              <a:rPr lang="es-MX" sz="1600" dirty="0">
                <a:latin typeface="Arial" panose="020B0604020202020204" pitchFamily="34" charset="0"/>
                <a:cs typeface="Arial" panose="020B0604020202020204" pitchFamily="34" charset="0"/>
              </a:rPr>
              <a:t>Hormonales o no hormonales</a:t>
            </a:r>
          </a:p>
          <a:p>
            <a:r>
              <a:rPr lang="es-MX" sz="1600" dirty="0">
                <a:latin typeface="Arial" panose="020B0604020202020204" pitchFamily="34" charset="0"/>
                <a:cs typeface="Arial" panose="020B0604020202020204" pitchFamily="34" charset="0"/>
              </a:rPr>
              <a:t>en base a si incluyen hormonas en su composición.</a:t>
            </a:r>
          </a:p>
          <a:p>
            <a:r>
              <a:rPr lang="es-MX" sz="1600" dirty="0">
                <a:latin typeface="Arial" panose="020B0604020202020204" pitchFamily="34" charset="0"/>
                <a:cs typeface="Arial" panose="020B0604020202020204" pitchFamily="34" charset="0"/>
              </a:rPr>
              <a:t>Temporales o permanentes</a:t>
            </a:r>
          </a:p>
          <a:p>
            <a:r>
              <a:rPr lang="es-MX" sz="1600" dirty="0">
                <a:latin typeface="Arial" panose="020B0604020202020204" pitchFamily="34" charset="0"/>
                <a:cs typeface="Arial" panose="020B0604020202020204" pitchFamily="34" charset="0"/>
              </a:rPr>
              <a:t>en función de la duración del método anticonceptivo.</a:t>
            </a:r>
          </a:p>
          <a:p>
            <a:r>
              <a:rPr lang="es-MX" sz="1600" dirty="0">
                <a:latin typeface="Arial" panose="020B0604020202020204" pitchFamily="34" charset="0"/>
                <a:cs typeface="Arial" panose="020B0604020202020204" pitchFamily="34" charset="0"/>
              </a:rPr>
              <a:t>Reversibles o irreversibles</a:t>
            </a:r>
          </a:p>
          <a:p>
            <a:r>
              <a:rPr lang="es-MX" sz="1600" dirty="0">
                <a:latin typeface="Arial" panose="020B0604020202020204" pitchFamily="34" charset="0"/>
                <a:cs typeface="Arial" panose="020B0604020202020204" pitchFamily="34" charset="0"/>
              </a:rPr>
              <a:t>hace referencia a la esterilización total del hombre o la mujer.</a:t>
            </a:r>
          </a:p>
        </p:txBody>
      </p:sp>
    </p:spTree>
    <p:extLst>
      <p:ext uri="{BB962C8B-B14F-4D97-AF65-F5344CB8AC3E}">
        <p14:creationId xmlns:p14="http://schemas.microsoft.com/office/powerpoint/2010/main" val="4231991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1EE323-F797-ED22-A214-43D2EA271F44}"/>
              </a:ext>
            </a:extLst>
          </p:cNvPr>
          <p:cNvSpPr>
            <a:spLocks noGrp="1"/>
          </p:cNvSpPr>
          <p:nvPr>
            <p:ph type="title"/>
          </p:nvPr>
        </p:nvSpPr>
        <p:spPr/>
        <p:txBody>
          <a:bodyPr>
            <a:normAutofit/>
          </a:bodyPr>
          <a:lstStyle/>
          <a:p>
            <a:br>
              <a:rPr lang="es-MX" b="1" i="0" dirty="0">
                <a:solidFill>
                  <a:srgbClr val="181B22"/>
                </a:solidFill>
                <a:effectLst/>
                <a:latin typeface="PT Sans" panose="020B0503020203020204" pitchFamily="34" charset="0"/>
              </a:rPr>
            </a:br>
            <a:r>
              <a:rPr lang="es-MX" sz="4800" b="1" i="0" dirty="0">
                <a:solidFill>
                  <a:srgbClr val="181B22"/>
                </a:solidFill>
                <a:effectLst/>
                <a:latin typeface="PT Sans" panose="020B0503020203020204" pitchFamily="34" charset="0"/>
              </a:rPr>
              <a:t>Anticoncepción natural</a:t>
            </a:r>
            <a:endParaRPr lang="es-MX" sz="4800" dirty="0"/>
          </a:p>
        </p:txBody>
      </p:sp>
      <p:sp>
        <p:nvSpPr>
          <p:cNvPr id="3" name="Subtítulo 2">
            <a:extLst>
              <a:ext uri="{FF2B5EF4-FFF2-40B4-BE49-F238E27FC236}">
                <a16:creationId xmlns:a16="http://schemas.microsoft.com/office/drawing/2014/main" id="{C106F272-8B9F-4E0C-B0A5-16A4B069D6D3}"/>
              </a:ext>
            </a:extLst>
          </p:cNvPr>
          <p:cNvSpPr>
            <a:spLocks noGrp="1"/>
          </p:cNvSpPr>
          <p:nvPr>
            <p:ph idx="1"/>
          </p:nvPr>
        </p:nvSpPr>
        <p:spPr/>
        <p:txBody>
          <a:bodyPr>
            <a:normAutofit/>
          </a:bodyPr>
          <a:lstStyle/>
          <a:p>
            <a:r>
              <a:rPr lang="es-MX" sz="1800" b="0" i="0" dirty="0">
                <a:solidFill>
                  <a:srgbClr val="333333"/>
                </a:solidFill>
                <a:effectLst/>
                <a:latin typeface="Arial" panose="020B0604020202020204" pitchFamily="34" charset="0"/>
                <a:cs typeface="Arial" panose="020B0604020202020204" pitchFamily="34" charset="0"/>
              </a:rPr>
              <a:t>Este mecanismo de acción de los anticonceptivos se basan en el control del </a:t>
            </a:r>
            <a:r>
              <a:rPr lang="es-MX" sz="1800" b="0" i="0" u="sng" dirty="0">
                <a:effectLst/>
                <a:latin typeface="Arial" panose="020B0604020202020204" pitchFamily="34" charset="0"/>
                <a:cs typeface="Arial" panose="020B0604020202020204" pitchFamily="34" charset="0"/>
                <a:hlinkClick r:id="rId2" tooltip="ciclo menstrual"/>
              </a:rPr>
              <a:t>ciclo menstrual</a:t>
            </a:r>
            <a:r>
              <a:rPr lang="es-MX" sz="1800" b="0" i="0" dirty="0">
                <a:solidFill>
                  <a:srgbClr val="333333"/>
                </a:solidFill>
                <a:effectLst/>
                <a:latin typeface="Arial" panose="020B0604020202020204" pitchFamily="34" charset="0"/>
                <a:cs typeface="Arial" panose="020B0604020202020204" pitchFamily="34" charset="0"/>
              </a:rPr>
              <a:t> para evitar mantener relaciones sexuales en los </a:t>
            </a:r>
            <a:r>
              <a:rPr lang="es-MX" sz="1800" b="1" i="0" dirty="0">
                <a:solidFill>
                  <a:srgbClr val="333333"/>
                </a:solidFill>
                <a:effectLst/>
                <a:latin typeface="Arial" panose="020B0604020202020204" pitchFamily="34" charset="0"/>
                <a:cs typeface="Arial" panose="020B0604020202020204" pitchFamily="34" charset="0"/>
              </a:rPr>
              <a:t>días fértiles</a:t>
            </a:r>
            <a:r>
              <a:rPr lang="es-MX" sz="1800" b="0" i="0" dirty="0">
                <a:solidFill>
                  <a:srgbClr val="333333"/>
                </a:solidFill>
                <a:effectLst/>
                <a:latin typeface="Arial" panose="020B0604020202020204" pitchFamily="34" charset="0"/>
                <a:cs typeface="Arial" panose="020B0604020202020204" pitchFamily="34" charset="0"/>
              </a:rPr>
              <a:t> de la mujer, que son aquellos en los que se produce la </a:t>
            </a:r>
            <a:r>
              <a:rPr lang="es-MX" sz="1800" b="0" i="0" u="sng" dirty="0">
                <a:effectLst/>
                <a:latin typeface="Arial" panose="020B0604020202020204" pitchFamily="34" charset="0"/>
                <a:cs typeface="Arial" panose="020B0604020202020204" pitchFamily="34" charset="0"/>
                <a:hlinkClick r:id="rId3" tooltip="ovulación"/>
              </a:rPr>
              <a:t>ovulación</a:t>
            </a:r>
            <a:r>
              <a:rPr lang="es-MX" sz="1800" b="0" i="0" dirty="0">
                <a:solidFill>
                  <a:srgbClr val="333333"/>
                </a:solidFill>
                <a:effectLst/>
                <a:latin typeface="Arial" panose="020B0604020202020204" pitchFamily="34" charset="0"/>
                <a:cs typeface="Arial" panose="020B0604020202020204" pitchFamily="34" charset="0"/>
              </a:rPr>
              <a:t>. Popularmente se conoce a este anticonceptivo natural como </a:t>
            </a:r>
            <a:r>
              <a:rPr lang="es-MX" sz="1800" b="0" i="1" dirty="0" err="1">
                <a:solidFill>
                  <a:srgbClr val="333333"/>
                </a:solidFill>
                <a:effectLst/>
                <a:latin typeface="Arial" panose="020B0604020202020204" pitchFamily="34" charset="0"/>
                <a:cs typeface="Arial" panose="020B0604020202020204" pitchFamily="34" charset="0"/>
              </a:rPr>
              <a:t>Ogino-knaus</a:t>
            </a:r>
            <a:r>
              <a:rPr lang="es-MX" b="0" i="0" dirty="0">
                <a:solidFill>
                  <a:srgbClr val="333333"/>
                </a:solidFill>
                <a:effectLst/>
                <a:latin typeface="PT Sans" panose="020B0503020203020204" pitchFamily="34" charset="0"/>
              </a:rPr>
              <a:t>.</a:t>
            </a:r>
          </a:p>
          <a:p>
            <a:r>
              <a:rPr lang="es-MX" dirty="0">
                <a:solidFill>
                  <a:srgbClr val="333333"/>
                </a:solidFill>
                <a:latin typeface="PT Sans" panose="020B0503020203020204" pitchFamily="34" charset="0"/>
              </a:rPr>
              <a:t>EFICACIA </a:t>
            </a:r>
            <a:endParaRPr lang="es-MX" b="0" i="0" dirty="0">
              <a:solidFill>
                <a:srgbClr val="333333"/>
              </a:solidFill>
              <a:effectLst/>
              <a:latin typeface="PT Sans" panose="020B0503020203020204" pitchFamily="34" charset="0"/>
            </a:endParaRPr>
          </a:p>
          <a:p>
            <a:endParaRPr lang="es-MX" dirty="0"/>
          </a:p>
        </p:txBody>
      </p:sp>
      <p:pic>
        <p:nvPicPr>
          <p:cNvPr id="3076" name="Picture 4" descr="Método Ogino-Knaus - Wikipedia, la enciclopedia libre">
            <a:extLst>
              <a:ext uri="{FF2B5EF4-FFF2-40B4-BE49-F238E27FC236}">
                <a16:creationId xmlns:a16="http://schemas.microsoft.com/office/drawing/2014/main" id="{2ADCE16A-9A1F-9860-FB08-84FED7E321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2948" y="3262948"/>
            <a:ext cx="5327374" cy="3212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03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D5148C-E2E3-35B3-76A2-B3449ABE1EFD}"/>
              </a:ext>
            </a:extLst>
          </p:cNvPr>
          <p:cNvSpPr>
            <a:spLocks noGrp="1"/>
          </p:cNvSpPr>
          <p:nvPr>
            <p:ph type="title"/>
          </p:nvPr>
        </p:nvSpPr>
        <p:spPr>
          <a:xfrm>
            <a:off x="1251678" y="382385"/>
            <a:ext cx="10178322" cy="1419911"/>
          </a:xfrm>
        </p:spPr>
        <p:txBody>
          <a:bodyPr/>
          <a:lstStyle/>
          <a:p>
            <a:r>
              <a:rPr lang="es-MX" dirty="0"/>
              <a:t>Coito INTERRUPIDO </a:t>
            </a:r>
          </a:p>
        </p:txBody>
      </p:sp>
      <p:sp>
        <p:nvSpPr>
          <p:cNvPr id="5" name="Marcador de contenido 4">
            <a:extLst>
              <a:ext uri="{FF2B5EF4-FFF2-40B4-BE49-F238E27FC236}">
                <a16:creationId xmlns:a16="http://schemas.microsoft.com/office/drawing/2014/main" id="{77801BC6-D2A5-E6EC-9824-52F275B05FBA}"/>
              </a:ext>
            </a:extLst>
          </p:cNvPr>
          <p:cNvSpPr>
            <a:spLocks noGrp="1"/>
          </p:cNvSpPr>
          <p:nvPr>
            <p:ph idx="1"/>
          </p:nvPr>
        </p:nvSpPr>
        <p:spPr>
          <a:xfrm>
            <a:off x="1251678" y="1457739"/>
            <a:ext cx="10052426" cy="5017876"/>
          </a:xfrm>
        </p:spPr>
        <p:txBody>
          <a:bodyPr>
            <a:normAutofit/>
          </a:bodyPr>
          <a:lstStyle/>
          <a:p>
            <a:pPr>
              <a:lnSpc>
                <a:spcPct val="107000"/>
              </a:lnSpc>
              <a:spcAft>
                <a:spcPts val="800"/>
              </a:spcAft>
            </a:pPr>
            <a:r>
              <a:rPr lang="es-MX"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También existe como método natural el </a:t>
            </a:r>
            <a:r>
              <a:rPr lang="es-MX"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coito interrumpido</a:t>
            </a:r>
            <a:r>
              <a:rPr lang="es-MX"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coloquialmente conocido como </a:t>
            </a:r>
            <a:r>
              <a:rPr lang="es-MX" sz="1800" i="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marcha atrás</a:t>
            </a:r>
            <a:r>
              <a:rPr lang="es-MX"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En este caso, hay que evitar la eyaculación dentro de la vagina, aunque no la penetración previa.</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ventajas y desventajas de los métodos anticonceptivos naturales son los siguientes:</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Ventajas</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hay efectos secundarios, el coste es nulo y pueden usarse durante el embarazo y la lactancia.</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Inconvenientes</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son métodos seguros. Su eficacia anticonceptiva no supera el 75% y, además, no protege frente a las </a:t>
            </a:r>
            <a:r>
              <a:rPr lang="es-MX" sz="1800" u="sng"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2" tooltip="enfermedades de transmisión sexual"/>
              </a:rPr>
              <a:t>enfermedades de transmisión sexual</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pic>
        <p:nvPicPr>
          <p:cNvPr id="4105" name="Picture 9" descr="Método del Retiro – Método de Coito Interrumpido">
            <a:extLst>
              <a:ext uri="{FF2B5EF4-FFF2-40B4-BE49-F238E27FC236}">
                <a16:creationId xmlns:a16="http://schemas.microsoft.com/office/drawing/2014/main" id="{2C94D24B-3CC3-14CE-1080-8ED559C256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731" y="4557783"/>
            <a:ext cx="5125278" cy="1803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86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EEA48F-E4B6-37B0-ECD0-F4DD5260831F}"/>
              </a:ext>
            </a:extLst>
          </p:cNvPr>
          <p:cNvSpPr>
            <a:spLocks noGrp="1"/>
          </p:cNvSpPr>
          <p:nvPr>
            <p:ph type="title"/>
          </p:nvPr>
        </p:nvSpPr>
        <p:spPr/>
        <p:txBody>
          <a:bodyPr/>
          <a:lstStyle/>
          <a:p>
            <a:r>
              <a:rPr lang="es-MX" b="1" i="0" dirty="0">
                <a:solidFill>
                  <a:srgbClr val="181B22"/>
                </a:solidFill>
                <a:effectLst/>
                <a:latin typeface="PT Sans" panose="020B0503020203020204" pitchFamily="34" charset="0"/>
              </a:rPr>
              <a:t>Métodos barrera</a:t>
            </a:r>
            <a:br>
              <a:rPr lang="es-MX" b="1" i="0" dirty="0">
                <a:solidFill>
                  <a:srgbClr val="181B22"/>
                </a:solidFill>
                <a:effectLst/>
                <a:latin typeface="PT Sans" panose="020B0503020203020204" pitchFamily="34" charset="0"/>
              </a:rPr>
            </a:br>
            <a:endParaRPr lang="es-MX" dirty="0"/>
          </a:p>
        </p:txBody>
      </p:sp>
      <p:sp>
        <p:nvSpPr>
          <p:cNvPr id="3" name="Marcador de contenido 2">
            <a:extLst>
              <a:ext uri="{FF2B5EF4-FFF2-40B4-BE49-F238E27FC236}">
                <a16:creationId xmlns:a16="http://schemas.microsoft.com/office/drawing/2014/main" id="{847426A2-1347-5918-AF80-ABA6ED30119A}"/>
              </a:ext>
            </a:extLst>
          </p:cNvPr>
          <p:cNvSpPr>
            <a:spLocks noGrp="1"/>
          </p:cNvSpPr>
          <p:nvPr>
            <p:ph idx="1"/>
          </p:nvPr>
        </p:nvSpPr>
        <p:spPr/>
        <p:txBody>
          <a:bodyPr>
            <a:normAutofit fontScale="77500" lnSpcReduction="20000"/>
          </a:bodyPr>
          <a:lstStyle/>
          <a:p>
            <a:pPr algn="just">
              <a:lnSpc>
                <a:spcPct val="107000"/>
              </a:lnSpc>
              <a:spcAft>
                <a:spcPts val="800"/>
              </a:spcAft>
            </a:pPr>
            <a:r>
              <a:rPr lang="es-MX" sz="2100"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Se trata de anticonceptivos que </a:t>
            </a:r>
            <a:r>
              <a:rPr lang="es-MX" sz="2100" b="1"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evitan la llegada de los espermatozoides</a:t>
            </a:r>
            <a:r>
              <a:rPr lang="es-MX" sz="2100"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 al óvulo de forma física.</a:t>
            </a:r>
            <a:endParaRPr lang="es-MX" sz="21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2100"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El más conocido de todos es el preservativo de uso masculino. No obstante, existen otros métodos anticonceptivos de barrera:</a:t>
            </a:r>
            <a:endParaRPr lang="es-MX" sz="21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2100" b="1"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Preservativo masculino</a:t>
            </a:r>
            <a:endParaRPr lang="es-MX"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s-MX" sz="2100"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también llamado </a:t>
            </a:r>
            <a:r>
              <a:rPr lang="es-MX" sz="2100" i="1"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profiláctico o condón</a:t>
            </a:r>
            <a:r>
              <a:rPr lang="es-MX" sz="2100"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 Este método anticonceptivo tiene forma de funda y se coloca alrededor del pene. Generalmente, el preservativo está hecho de látex y viene lubricado con espermicidas. Al colocarse alrededor del pene, el semen se queda atrapado en su interior después de la eyaculación. Su efectividad es del 97</a:t>
            </a:r>
            <a:endParaRPr lang="es-MX" sz="21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2100" b="1"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Preservativo femenino</a:t>
            </a:r>
            <a:endParaRPr lang="es-MX"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s-MX" sz="2100"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es similar al condón masculino, pero con un anillo rígido ancho para evitar que resbale por el orificio vaginal. </a:t>
            </a:r>
            <a:endParaRPr lang="es-MX" sz="2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434383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B2FEBA-BDAA-D8DF-668F-BFD399A5A240}"/>
              </a:ext>
            </a:extLst>
          </p:cNvPr>
          <p:cNvSpPr>
            <a:spLocks noGrp="1"/>
          </p:cNvSpPr>
          <p:nvPr>
            <p:ph type="title"/>
          </p:nvPr>
        </p:nvSpPr>
        <p:spPr/>
        <p:txBody>
          <a:bodyPr/>
          <a:lstStyle/>
          <a:p>
            <a:r>
              <a:rPr lang="es-MX" dirty="0" err="1"/>
              <a:t>Metodo</a:t>
            </a:r>
            <a:r>
              <a:rPr lang="es-MX" dirty="0"/>
              <a:t> de barrera</a:t>
            </a:r>
          </a:p>
        </p:txBody>
      </p:sp>
      <p:sp>
        <p:nvSpPr>
          <p:cNvPr id="3" name="Marcador de contenido 2">
            <a:extLst>
              <a:ext uri="{FF2B5EF4-FFF2-40B4-BE49-F238E27FC236}">
                <a16:creationId xmlns:a16="http://schemas.microsoft.com/office/drawing/2014/main" id="{F93FD15C-F602-1E90-AE50-F430135F74A3}"/>
              </a:ext>
            </a:extLst>
          </p:cNvPr>
          <p:cNvSpPr>
            <a:spLocks noGrp="1"/>
          </p:cNvSpPr>
          <p:nvPr>
            <p:ph idx="1"/>
          </p:nvPr>
        </p:nvSpPr>
        <p:spPr/>
        <p:txBody>
          <a:bodyPr>
            <a:normAutofit fontScale="85000" lnSpcReduction="10000"/>
          </a:bodyPr>
          <a:lstStyle/>
          <a:p>
            <a:pPr algn="just">
              <a:lnSpc>
                <a:spcPct val="107000"/>
              </a:lnSpc>
              <a:spcAft>
                <a:spcPts val="800"/>
              </a:spcAft>
            </a:pPr>
            <a:r>
              <a:rPr lang="es-MX" b="1" i="1" u="sng"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Diafragma</a:t>
            </a:r>
            <a:endParaRPr lang="es-MX"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s-MX" b="1" i="1" u="sng"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es un capuchón de goma que se coloca en la vagina y obstruye el orificio del cuello del útero, evitando así el paso de los espermatozoides. Su efectividad es del 95%, </a:t>
            </a:r>
            <a:endParaRPr lang="es-MX"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s-MX" b="1" i="1" u="sng"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es como una espuma de poliuretano que se coloca en la entrada del cérvix y que absorbe el semen y libera espermicida. Su efectividad varía del 70 al 90%, pero puede producir irritación vaginal.</a:t>
            </a:r>
            <a:endParaRPr lang="es-MX"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b="1" i="1" u="sng" kern="0" dirty="0">
                <a:solidFill>
                  <a:srgbClr val="0000FF"/>
                </a:solidFill>
                <a:effectLst/>
                <a:latin typeface="PT Sans" panose="020B0503020203020204" pitchFamily="34" charset="0"/>
                <a:ea typeface="Times New Roman" panose="02020603050405020304" pitchFamily="18" charset="0"/>
                <a:cs typeface="Times New Roman" panose="02020603050405020304" pitchFamily="18" charset="0"/>
                <a:hlinkClick r:id="rId2" tooltip="Dispositivo intrauterino"/>
              </a:rPr>
              <a:t>Dispositivo intrauterino</a:t>
            </a:r>
            <a:r>
              <a:rPr lang="es-MX" b="1" i="1" u="sng"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 (DIU)</a:t>
            </a:r>
            <a:endParaRPr lang="es-MX"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s-MX" b="1" i="1" u="sng" kern="0" dirty="0">
                <a:solidFill>
                  <a:srgbClr val="333333"/>
                </a:solidFill>
                <a:effectLst/>
                <a:latin typeface="PT Sans" panose="020B0503020203020204" pitchFamily="34" charset="0"/>
                <a:ea typeface="Times New Roman" panose="02020603050405020304" pitchFamily="18" charset="0"/>
                <a:cs typeface="Times New Roman" panose="02020603050405020304" pitchFamily="18" charset="0"/>
              </a:rPr>
              <a:t>también conocido como T de cobre. El ginecólogo coloca el DIU en el interior del útero, tiene una efectividad del 95% y es de carácter permanente. El DIU de cobre es más económico </a:t>
            </a:r>
            <a:endParaRPr lang="es-MX"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s-MX" dirty="0"/>
          </a:p>
        </p:txBody>
      </p:sp>
    </p:spTree>
    <p:extLst>
      <p:ext uri="{BB962C8B-B14F-4D97-AF65-F5344CB8AC3E}">
        <p14:creationId xmlns:p14="http://schemas.microsoft.com/office/powerpoint/2010/main" val="2116078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s métodos anticonceptivos: tipos, eficacia, riesgos y precios">
            <a:extLst>
              <a:ext uri="{FF2B5EF4-FFF2-40B4-BE49-F238E27FC236}">
                <a16:creationId xmlns:a16="http://schemas.microsoft.com/office/drawing/2014/main" id="{8475567D-C202-7D1E-13F7-631AD877EE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925" y="291548"/>
            <a:ext cx="10965005" cy="6268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801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37CA9C-CC44-1937-4999-A9EF09C74371}"/>
              </a:ext>
            </a:extLst>
          </p:cNvPr>
          <p:cNvSpPr>
            <a:spLocks noGrp="1"/>
          </p:cNvSpPr>
          <p:nvPr>
            <p:ph type="title"/>
          </p:nvPr>
        </p:nvSpPr>
        <p:spPr/>
        <p:txBody>
          <a:bodyPr>
            <a:normAutofit fontScale="90000"/>
          </a:bodyPr>
          <a:lstStyle/>
          <a:p>
            <a:r>
              <a:rPr lang="es-MX" b="1" i="0" dirty="0">
                <a:solidFill>
                  <a:srgbClr val="181B22"/>
                </a:solidFill>
                <a:effectLst/>
                <a:latin typeface="PT Sans" panose="020B0503020203020204" pitchFamily="34" charset="0"/>
              </a:rPr>
              <a:t>Anticonceptivos hormonales</a:t>
            </a:r>
            <a:br>
              <a:rPr lang="es-MX" b="1" i="0" dirty="0">
                <a:solidFill>
                  <a:srgbClr val="181B22"/>
                </a:solidFill>
                <a:effectLst/>
                <a:latin typeface="PT Sans" panose="020B0503020203020204" pitchFamily="34" charset="0"/>
              </a:rPr>
            </a:br>
            <a:br>
              <a:rPr lang="es-MX" b="0" i="0" dirty="0">
                <a:solidFill>
                  <a:srgbClr val="333333"/>
                </a:solidFill>
                <a:effectLst/>
                <a:latin typeface="PT Sans" panose="020B0503020203020204" pitchFamily="34" charset="0"/>
              </a:rPr>
            </a:br>
            <a:endParaRPr lang="es-MX" dirty="0"/>
          </a:p>
        </p:txBody>
      </p:sp>
      <p:sp>
        <p:nvSpPr>
          <p:cNvPr id="3" name="Marcador de contenido 2">
            <a:extLst>
              <a:ext uri="{FF2B5EF4-FFF2-40B4-BE49-F238E27FC236}">
                <a16:creationId xmlns:a16="http://schemas.microsoft.com/office/drawing/2014/main" id="{F83D1B69-7DDF-03F2-94EB-8820E7718461}"/>
              </a:ext>
            </a:extLst>
          </p:cNvPr>
          <p:cNvSpPr>
            <a:spLocks noGrp="1"/>
          </p:cNvSpPr>
          <p:nvPr>
            <p:ph idx="1"/>
          </p:nvPr>
        </p:nvSpPr>
        <p:spPr>
          <a:xfrm>
            <a:off x="1251678" y="1351723"/>
            <a:ext cx="10178322" cy="4527870"/>
          </a:xfrm>
        </p:spPr>
        <p:txBody>
          <a:bodyPr/>
          <a:lstStyle/>
          <a:p>
            <a:r>
              <a:rPr lang="es-MX" sz="2000" b="0" i="0" dirty="0">
                <a:solidFill>
                  <a:srgbClr val="333333"/>
                </a:solidFill>
                <a:effectLst/>
                <a:latin typeface="PT Sans" panose="020B0503020203020204" pitchFamily="34" charset="0"/>
              </a:rPr>
              <a:t>Estos son los métodos anticonceptivos más utilizados en la mujer. Los anticonceptivos hormonales se componen de versiones sintéticas de las </a:t>
            </a:r>
            <a:r>
              <a:rPr lang="es-MX" sz="2000" b="1" i="0" u="sng" dirty="0">
                <a:solidFill>
                  <a:srgbClr val="333333"/>
                </a:solidFill>
                <a:effectLst/>
                <a:latin typeface="PT Sans" panose="020B0503020203020204" pitchFamily="34" charset="0"/>
                <a:hlinkClick r:id="rId2" tooltip="hormonas sexuales"/>
              </a:rPr>
              <a:t>hormonas sexuales</a:t>
            </a:r>
            <a:r>
              <a:rPr lang="es-MX" sz="2000" b="1" i="0" dirty="0">
                <a:solidFill>
                  <a:srgbClr val="333333"/>
                </a:solidFill>
                <a:effectLst/>
                <a:latin typeface="PT Sans" panose="020B0503020203020204" pitchFamily="34" charset="0"/>
              </a:rPr>
              <a:t> femeninas</a:t>
            </a:r>
            <a:r>
              <a:rPr lang="es-MX" sz="2000" b="0" i="0" dirty="0">
                <a:solidFill>
                  <a:srgbClr val="333333"/>
                </a:solidFill>
                <a:effectLst/>
                <a:latin typeface="PT Sans" panose="020B0503020203020204" pitchFamily="34" charset="0"/>
              </a:rPr>
              <a:t>, normalmente de estrógenos y la progesterona.</a:t>
            </a:r>
          </a:p>
          <a:p>
            <a:r>
              <a:rPr lang="es-MX" b="0" i="0" dirty="0">
                <a:solidFill>
                  <a:srgbClr val="333333"/>
                </a:solidFill>
                <a:effectLst/>
                <a:latin typeface="PT Sans" panose="020B0503020203020204" pitchFamily="34" charset="0"/>
              </a:rPr>
              <a:t>Su mecanismo de acción consiste en alterar los niveles hormonales naturales en la mujer para </a:t>
            </a:r>
            <a:r>
              <a:rPr lang="es-MX" b="1" i="0" dirty="0">
                <a:solidFill>
                  <a:srgbClr val="333333"/>
                </a:solidFill>
                <a:effectLst/>
                <a:latin typeface="PT Sans" panose="020B0503020203020204" pitchFamily="34" charset="0"/>
              </a:rPr>
              <a:t>impedir </a:t>
            </a:r>
            <a:r>
              <a:rPr lang="es-MX" b="0" i="0" dirty="0">
                <a:solidFill>
                  <a:srgbClr val="333333"/>
                </a:solidFill>
                <a:effectLst/>
                <a:latin typeface="PT Sans" panose="020B0503020203020204" pitchFamily="34" charset="0"/>
              </a:rPr>
              <a:t>que tenga lugar la </a:t>
            </a:r>
            <a:r>
              <a:rPr lang="es-MX" b="1" i="0" dirty="0">
                <a:solidFill>
                  <a:srgbClr val="333333"/>
                </a:solidFill>
                <a:effectLst/>
                <a:latin typeface="PT Sans" panose="020B0503020203020204" pitchFamily="34" charset="0"/>
              </a:rPr>
              <a:t>ovulación </a:t>
            </a:r>
            <a:r>
              <a:rPr lang="es-MX" b="0" i="0" dirty="0">
                <a:solidFill>
                  <a:srgbClr val="333333"/>
                </a:solidFill>
                <a:effectLst/>
                <a:latin typeface="PT Sans" panose="020B0503020203020204" pitchFamily="34" charset="0"/>
              </a:rPr>
              <a:t>y así no haya posibilidad de fecundación por parte del esperma. Además, los anticonceptivos hormonales también alteran el </a:t>
            </a:r>
            <a:r>
              <a:rPr lang="es-MX" b="0" i="0" u="sng" dirty="0">
                <a:effectLst/>
                <a:latin typeface="PT Sans" panose="020B0503020203020204" pitchFamily="34" charset="0"/>
                <a:hlinkClick r:id="rId3" tooltip="endometrio"/>
              </a:rPr>
              <a:t>endometrio</a:t>
            </a:r>
            <a:r>
              <a:rPr lang="es-MX" b="0" i="0" dirty="0">
                <a:solidFill>
                  <a:srgbClr val="333333"/>
                </a:solidFill>
                <a:effectLst/>
                <a:latin typeface="PT Sans" panose="020B0503020203020204" pitchFamily="34" charset="0"/>
              </a:rPr>
              <a:t> y el moco cervical, y evitan que el útero se prepare para la </a:t>
            </a:r>
            <a:r>
              <a:rPr lang="es-MX" b="0" i="0" u="sng" dirty="0">
                <a:effectLst/>
                <a:latin typeface="PT Sans" panose="020B0503020203020204" pitchFamily="34" charset="0"/>
                <a:hlinkClick r:id="rId4" tooltip="implantación embrionaria"/>
              </a:rPr>
              <a:t>implantación embrionaria</a:t>
            </a:r>
            <a:r>
              <a:rPr lang="es-MX" b="0" i="0" dirty="0">
                <a:solidFill>
                  <a:srgbClr val="333333"/>
                </a:solidFill>
                <a:effectLst/>
                <a:latin typeface="PT Sans" panose="020B0503020203020204" pitchFamily="34" charset="0"/>
              </a:rPr>
              <a:t>.</a:t>
            </a:r>
            <a:endParaRPr lang="es-MX" dirty="0"/>
          </a:p>
        </p:txBody>
      </p:sp>
    </p:spTree>
    <p:extLst>
      <p:ext uri="{BB962C8B-B14F-4D97-AF65-F5344CB8AC3E}">
        <p14:creationId xmlns:p14="http://schemas.microsoft.com/office/powerpoint/2010/main" val="498892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947636-F861-4563-ABBB-E797BD48003A}"/>
              </a:ext>
            </a:extLst>
          </p:cNvPr>
          <p:cNvSpPr>
            <a:spLocks noGrp="1"/>
          </p:cNvSpPr>
          <p:nvPr>
            <p:ph type="title"/>
          </p:nvPr>
        </p:nvSpPr>
        <p:spPr/>
        <p:txBody>
          <a:bodyPr>
            <a:normAutofit fontScale="90000"/>
          </a:bodyPr>
          <a:lstStyle/>
          <a:p>
            <a:r>
              <a:rPr lang="es-MX" b="1" i="0" dirty="0">
                <a:solidFill>
                  <a:srgbClr val="181B22"/>
                </a:solidFill>
                <a:effectLst/>
                <a:latin typeface="PT Sans" panose="020B0503020203020204" pitchFamily="34" charset="0"/>
              </a:rPr>
              <a:t>Pastillas o píldoras anticonceptivos y inyectables </a:t>
            </a:r>
            <a:br>
              <a:rPr lang="es-MX" b="1" i="0" dirty="0">
                <a:solidFill>
                  <a:srgbClr val="181B22"/>
                </a:solidFill>
                <a:effectLst/>
                <a:latin typeface="PT Sans" panose="020B0503020203020204" pitchFamily="34" charset="0"/>
              </a:rPr>
            </a:br>
            <a:endParaRPr lang="es-MX" dirty="0"/>
          </a:p>
        </p:txBody>
      </p:sp>
      <p:sp>
        <p:nvSpPr>
          <p:cNvPr id="3" name="Marcador de contenido 2">
            <a:extLst>
              <a:ext uri="{FF2B5EF4-FFF2-40B4-BE49-F238E27FC236}">
                <a16:creationId xmlns:a16="http://schemas.microsoft.com/office/drawing/2014/main" id="{543D8575-BF3E-5BD0-C1A6-5AEE8556E293}"/>
              </a:ext>
            </a:extLst>
          </p:cNvPr>
          <p:cNvSpPr>
            <a:spLocks noGrp="1"/>
          </p:cNvSpPr>
          <p:nvPr>
            <p:ph idx="1"/>
          </p:nvPr>
        </p:nvSpPr>
        <p:spPr/>
        <p:txBody>
          <a:bodyPr>
            <a:normAutofit lnSpcReduction="10000"/>
          </a:bodyPr>
          <a:lstStyle/>
          <a:p>
            <a:r>
              <a:rPr lang="es-MX" b="0" i="0" dirty="0">
                <a:solidFill>
                  <a:srgbClr val="333333"/>
                </a:solidFill>
                <a:effectLst/>
                <a:latin typeface="PT Sans" panose="020B0503020203020204" pitchFamily="34" charset="0"/>
              </a:rPr>
              <a:t>Se trata de un anticonceptivo en forma de pastillas que deben tomarse diariamente </a:t>
            </a:r>
            <a:r>
              <a:rPr lang="es-MX" b="1" i="0" dirty="0">
                <a:solidFill>
                  <a:srgbClr val="333333"/>
                </a:solidFill>
                <a:effectLst/>
                <a:latin typeface="PT Sans" panose="020B0503020203020204" pitchFamily="34" charset="0"/>
              </a:rPr>
              <a:t>por vía oral</a:t>
            </a:r>
            <a:r>
              <a:rPr lang="es-MX" b="0" i="0" dirty="0">
                <a:solidFill>
                  <a:srgbClr val="333333"/>
                </a:solidFill>
                <a:effectLst/>
                <a:latin typeface="PT Sans" panose="020B0503020203020204" pitchFamily="34" charset="0"/>
              </a:rPr>
              <a:t>.</a:t>
            </a:r>
            <a:br>
              <a:rPr lang="es-MX" b="0" i="0" dirty="0">
                <a:solidFill>
                  <a:srgbClr val="333333"/>
                </a:solidFill>
                <a:effectLst/>
                <a:latin typeface="PT Sans" panose="020B0503020203020204" pitchFamily="34" charset="0"/>
              </a:rPr>
            </a:br>
            <a:r>
              <a:rPr lang="es-MX" b="0" i="0" dirty="0">
                <a:solidFill>
                  <a:srgbClr val="333333"/>
                </a:solidFill>
                <a:effectLst/>
                <a:latin typeface="PT Sans" panose="020B0503020203020204" pitchFamily="34" charset="0"/>
              </a:rPr>
              <a:t>Las </a:t>
            </a:r>
            <a:r>
              <a:rPr lang="es-MX" b="0" i="0" u="sng" dirty="0">
                <a:solidFill>
                  <a:srgbClr val="333333"/>
                </a:solidFill>
                <a:effectLst/>
                <a:latin typeface="PT Sans" panose="020B0503020203020204" pitchFamily="34" charset="0"/>
                <a:hlinkClick r:id="rId2" tooltip="píldoras anticonceptivas"/>
              </a:rPr>
              <a:t>píldoras anticonceptivas</a:t>
            </a:r>
            <a:r>
              <a:rPr lang="es-MX" b="0" i="0" dirty="0">
                <a:solidFill>
                  <a:srgbClr val="333333"/>
                </a:solidFill>
                <a:effectLst/>
                <a:latin typeface="PT Sans" panose="020B0503020203020204" pitchFamily="34" charset="0"/>
              </a:rPr>
              <a:t> se componen de estrógenos y gestágenos principalmente. Entre sus </a:t>
            </a:r>
            <a:r>
              <a:rPr lang="es-MX" b="1" i="0" dirty="0">
                <a:solidFill>
                  <a:srgbClr val="333333"/>
                </a:solidFill>
                <a:effectLst/>
                <a:latin typeface="PT Sans" panose="020B0503020203020204" pitchFamily="34" charset="0"/>
              </a:rPr>
              <a:t>ventajas</a:t>
            </a:r>
            <a:r>
              <a:rPr lang="es-MX" b="0" i="0" dirty="0">
                <a:solidFill>
                  <a:srgbClr val="333333"/>
                </a:solidFill>
                <a:effectLst/>
                <a:latin typeface="PT Sans" panose="020B0503020203020204" pitchFamily="34" charset="0"/>
              </a:rPr>
              <a:t> se encuentran las siguientes:</a:t>
            </a:r>
            <a:br>
              <a:rPr lang="es-MX" b="0" i="0" dirty="0">
                <a:solidFill>
                  <a:srgbClr val="333333"/>
                </a:solidFill>
                <a:effectLst/>
                <a:latin typeface="PT Sans" panose="020B0503020203020204" pitchFamily="34" charset="0"/>
              </a:rPr>
            </a:br>
            <a:r>
              <a:rPr lang="es-MX" b="0" i="0" dirty="0">
                <a:solidFill>
                  <a:srgbClr val="333333"/>
                </a:solidFill>
                <a:effectLst/>
                <a:latin typeface="PT Sans" panose="020B0503020203020204" pitchFamily="34" charset="0"/>
              </a:rPr>
              <a:t>Reducen el sangrado y el dolor menstrual.</a:t>
            </a:r>
            <a:br>
              <a:rPr lang="es-MX" b="0" i="0" dirty="0">
                <a:solidFill>
                  <a:srgbClr val="333333"/>
                </a:solidFill>
                <a:effectLst/>
                <a:latin typeface="PT Sans" panose="020B0503020203020204" pitchFamily="34" charset="0"/>
              </a:rPr>
            </a:br>
            <a:r>
              <a:rPr lang="es-MX" b="0" i="0" dirty="0">
                <a:solidFill>
                  <a:srgbClr val="333333"/>
                </a:solidFill>
                <a:effectLst/>
                <a:latin typeface="PT Sans" panose="020B0503020203020204" pitchFamily="34" charset="0"/>
              </a:rPr>
              <a:t>Previenen la anemia.</a:t>
            </a:r>
            <a:br>
              <a:rPr lang="es-MX" b="0" i="0" dirty="0">
                <a:solidFill>
                  <a:srgbClr val="333333"/>
                </a:solidFill>
                <a:effectLst/>
                <a:latin typeface="PT Sans" panose="020B0503020203020204" pitchFamily="34" charset="0"/>
              </a:rPr>
            </a:br>
            <a:r>
              <a:rPr lang="es-MX" b="0" i="0" dirty="0">
                <a:solidFill>
                  <a:srgbClr val="333333"/>
                </a:solidFill>
                <a:effectLst/>
                <a:latin typeface="PT Sans" panose="020B0503020203020204" pitchFamily="34" charset="0"/>
              </a:rPr>
              <a:t>Regulan el ciclo menstrual.</a:t>
            </a:r>
            <a:br>
              <a:rPr lang="es-MX" b="0" i="0" dirty="0">
                <a:solidFill>
                  <a:srgbClr val="333333"/>
                </a:solidFill>
                <a:effectLst/>
                <a:latin typeface="PT Sans" panose="020B0503020203020204" pitchFamily="34" charset="0"/>
              </a:rPr>
            </a:br>
            <a:r>
              <a:rPr lang="es-MX" b="0" i="0" dirty="0">
                <a:solidFill>
                  <a:srgbClr val="333333"/>
                </a:solidFill>
                <a:effectLst/>
                <a:latin typeface="PT Sans" panose="020B0503020203020204" pitchFamily="34" charset="0"/>
              </a:rPr>
              <a:t>Protegen frente al cáncer de ovario y endometrio.</a:t>
            </a:r>
            <a:br>
              <a:rPr lang="es-MX" b="0" i="0" dirty="0">
                <a:solidFill>
                  <a:srgbClr val="333333"/>
                </a:solidFill>
                <a:effectLst/>
                <a:latin typeface="PT Sans" panose="020B0503020203020204" pitchFamily="34" charset="0"/>
              </a:rPr>
            </a:br>
            <a:r>
              <a:rPr lang="es-MX" b="0" i="0" dirty="0">
                <a:solidFill>
                  <a:srgbClr val="333333"/>
                </a:solidFill>
                <a:effectLst/>
                <a:latin typeface="PT Sans" panose="020B0503020203020204" pitchFamily="34" charset="0"/>
              </a:rPr>
              <a:t>Reducen el riesgo de </a:t>
            </a:r>
            <a:r>
              <a:rPr lang="es-MX" b="0" i="0" u="sng" dirty="0">
                <a:solidFill>
                  <a:srgbClr val="333333"/>
                </a:solidFill>
                <a:effectLst/>
                <a:latin typeface="PT Sans" panose="020B0503020203020204" pitchFamily="34" charset="0"/>
                <a:hlinkClick r:id="rId3"/>
              </a:rPr>
              <a:t>Enfermedad Inflamatoria Pélvica</a:t>
            </a:r>
            <a:r>
              <a:rPr lang="es-MX" b="0" i="0" dirty="0">
                <a:solidFill>
                  <a:srgbClr val="333333"/>
                </a:solidFill>
                <a:effectLst/>
                <a:latin typeface="PT Sans" panose="020B0503020203020204" pitchFamily="34" charset="0"/>
              </a:rPr>
              <a:t>.</a:t>
            </a:r>
            <a:br>
              <a:rPr lang="es-MX" b="0" i="0" dirty="0">
                <a:solidFill>
                  <a:srgbClr val="333333"/>
                </a:solidFill>
                <a:effectLst/>
                <a:latin typeface="PT Sans" panose="020B0503020203020204" pitchFamily="34" charset="0"/>
              </a:rPr>
            </a:br>
            <a:r>
              <a:rPr lang="es-MX" b="0" i="0" dirty="0">
                <a:solidFill>
                  <a:srgbClr val="333333"/>
                </a:solidFill>
                <a:effectLst/>
                <a:latin typeface="PT Sans" panose="020B0503020203020204" pitchFamily="34" charset="0"/>
              </a:rPr>
              <a:t>Reducen el acné.</a:t>
            </a:r>
            <a:br>
              <a:rPr lang="es-MX" b="0" i="0" dirty="0">
                <a:solidFill>
                  <a:srgbClr val="333333"/>
                </a:solidFill>
                <a:effectLst/>
                <a:latin typeface="PT Sans" panose="020B0503020203020204" pitchFamily="34" charset="0"/>
              </a:rPr>
            </a:br>
            <a:endParaRPr lang="es-MX" dirty="0"/>
          </a:p>
        </p:txBody>
      </p:sp>
    </p:spTree>
    <p:extLst>
      <p:ext uri="{BB962C8B-B14F-4D97-AF65-F5344CB8AC3E}">
        <p14:creationId xmlns:p14="http://schemas.microsoft.com/office/powerpoint/2010/main" val="1892852967"/>
      </p:ext>
    </p:extLst>
  </p:cSld>
  <p:clrMapOvr>
    <a:masterClrMapping/>
  </p:clrMapOvr>
</p:sld>
</file>

<file path=ppt/theme/theme1.xml><?xml version="1.0" encoding="utf-8"?>
<a:theme xmlns:a="http://schemas.openxmlformats.org/drawingml/2006/main" name="Distintivo">
  <a:themeElements>
    <a:clrScheme name="Distintivo">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Distintivo">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stintiv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Distintivo</Template>
  <TotalTime>42</TotalTime>
  <Words>859</Words>
  <Application>Microsoft Office PowerPoint</Application>
  <PresentationFormat>Panorámica</PresentationFormat>
  <Paragraphs>44</Paragraphs>
  <Slides>10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Arial</vt:lpstr>
      <vt:lpstr>Bauhaus 93</vt:lpstr>
      <vt:lpstr>Calibri</vt:lpstr>
      <vt:lpstr>Gill Sans MT</vt:lpstr>
      <vt:lpstr>Impact</vt:lpstr>
      <vt:lpstr>PT Sans</vt:lpstr>
      <vt:lpstr>Distintivo</vt:lpstr>
      <vt:lpstr>Métodos Anticonceptivos y su eficacia </vt:lpstr>
      <vt:lpstr>¿Cómo se clasifican los métodos anticonceptivos? </vt:lpstr>
      <vt:lpstr> Anticoncepción natural</vt:lpstr>
      <vt:lpstr>Coito INTERRUPIDO </vt:lpstr>
      <vt:lpstr>Métodos barrera </vt:lpstr>
      <vt:lpstr>Metodo de barrera</vt:lpstr>
      <vt:lpstr>Presentación de PowerPoint</vt:lpstr>
      <vt:lpstr>Anticonceptivos hormonales  </vt:lpstr>
      <vt:lpstr>Pastillas o píldoras anticonceptivos y inyectables  </vt:lpstr>
      <vt:lpstr>Este tipo de anticonceptivos consisten en una inyección de hormonas por vía intramuscular. Su duración es de un mes o tres meses en función de la dosis hormonal y tiene una eficacia muy elevada, del 99%. La principal ventaja de los anticonceptivos inyectables es que elimina el riesgo de olvido en comparación con las pastillas anticonceptivas diarias. Además, la inyección anticonceptiva reduce el acné, los dolores menstruales, el sangrado de la regla, etc. A pesar de ello, este método anticonceptivo puede tener varios efectos secundarios: sangrado irregular, dolores de cabeza, náuseas, manchas en la piel, aumento de peso o sensibilidad en los senos. Además, la inyección anticonceptiva no previene de las ETS, requiere un control médico y, en caso de abandono por deseo de embarazo, la ovulación puede tardar un tiempo en restablecerse.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Métodos Anticonceptivos y su eficacia </dc:title>
  <dc:creator>Cesar Rivera</dc:creator>
  <cp:lastModifiedBy>Cesar Rivera</cp:lastModifiedBy>
  <cp:revision>1</cp:revision>
  <dcterms:created xsi:type="dcterms:W3CDTF">2023-02-01T00:55:23Z</dcterms:created>
  <dcterms:modified xsi:type="dcterms:W3CDTF">2023-02-01T01:37:57Z</dcterms:modified>
</cp:coreProperties>
</file>