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6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2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2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10334BF-0422-4A9A-BE46-AEB8C348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8F2823-0279-49D8-928D-754B2225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E45E95-311C-41C7-A882-6E43F080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7299D5D-ECC5-41EB-B830-C3A35FB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8C91735-5EFE-44D1-8CC6-FDF0D11B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33F926C-2613-475D-AEE4-CD7D87D3B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C88ABE-6568-4495-940C-5BE0096CF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530" y="73934"/>
            <a:ext cx="6997148" cy="23876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FFFFFF"/>
                </a:solidFill>
              </a:rPr>
              <a:t>“Servicio al cliente y calidad total en los servicios médicos”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58FB46-3AF7-4E20-967B-464409613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280" y="2720858"/>
            <a:ext cx="6695648" cy="296341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s-ES" sz="2200" b="1" dirty="0">
                <a:solidFill>
                  <a:srgbClr val="FFFFFF"/>
                </a:solidFill>
              </a:rPr>
              <a:t>Habilidades en el servicio y atención al cliente.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s-ES" sz="2200" b="1" dirty="0">
                <a:solidFill>
                  <a:srgbClr val="FFFFFF"/>
                </a:solidFill>
              </a:rPr>
              <a:t>Liderazgo y equipos de servicio al cliente.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s-ES" sz="2200" b="1" dirty="0">
                <a:solidFill>
                  <a:srgbClr val="FFFFFF"/>
                </a:solidFill>
              </a:rPr>
              <a:t>Solución a incidentes y  manejo de clientes molestos.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s-ES" sz="2200" b="1" dirty="0">
                <a:solidFill>
                  <a:srgbClr val="FFFFFF"/>
                </a:solidFill>
              </a:rPr>
              <a:t>Servicio a clientes por medios digitales.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FD32A06-E9FE-4F5A-88A6-84905A72C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5675" y="0"/>
            <a:ext cx="4883277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 descr="Líneas y puntos de alambre conectados">
            <a:extLst>
              <a:ext uri="{FF2B5EF4-FFF2-40B4-BE49-F238E27FC236}">
                <a16:creationId xmlns:a16="http://schemas.microsoft.com/office/drawing/2014/main" id="{E64D8C55-D673-C6CA-0027-0FD44EBAD4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7563" r="24906" b="-2"/>
          <a:stretch/>
        </p:blipFill>
        <p:spPr>
          <a:xfrm>
            <a:off x="7305675" y="-3319"/>
            <a:ext cx="488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8EB53-D28A-4583-93AF-09DE4F2BD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9025"/>
            <a:ext cx="9144000" cy="1021176"/>
          </a:xfrm>
        </p:spPr>
        <p:txBody>
          <a:bodyPr/>
          <a:lstStyle/>
          <a:p>
            <a:r>
              <a:rPr lang="es-ES" b="1" dirty="0"/>
              <a:t>Actividad Lúdica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F349A0B-288C-450E-900B-B26C24B3E393}"/>
              </a:ext>
            </a:extLst>
          </p:cNvPr>
          <p:cNvSpPr txBox="1">
            <a:spLocks/>
          </p:cNvSpPr>
          <p:nvPr/>
        </p:nvSpPr>
        <p:spPr>
          <a:xfrm>
            <a:off x="1524000" y="1804851"/>
            <a:ext cx="9144000" cy="1021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kern="120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s-ES" b="1" dirty="0"/>
              <a:t>Adivina ¿Qué es?...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2F09BB-E6B8-4634-B358-6C625738E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356" y="3271364"/>
            <a:ext cx="5315778" cy="30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7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93A56-6471-4679-92CC-E93C90EF3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571"/>
            <a:ext cx="9144000" cy="899621"/>
          </a:xfrm>
        </p:spPr>
        <p:txBody>
          <a:bodyPr/>
          <a:lstStyle/>
          <a:p>
            <a:r>
              <a:rPr lang="es-ES" b="1" dirty="0"/>
              <a:t>“Resiliencia”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12A6D5-E001-4E2A-BE30-A3726BF27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670" y="1468192"/>
            <a:ext cx="10856890" cy="3412901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ES" b="1" dirty="0"/>
              <a:t>Proceso de adaptarse bien a la adversidad, el trauma, la tragedia, las amenazas o fuentes significativas de estrés’. </a:t>
            </a:r>
            <a:r>
              <a:rPr lang="es-ES" sz="1400" i="1" dirty="0"/>
              <a:t>Asociación Americana de Psicología (APA)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ES" b="1" dirty="0"/>
              <a:t>Se trata de un término que ha cobrado gran popularidad en los últimos años, de manera que todos están familiarizados con él.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ES" b="1" dirty="0"/>
              <a:t>La resiliencia es un proceso más complejo de lo que se piensa. Factores biológicos, sociales, culturales y psicológicos interactúan para mediar en las respuestas de los sujetos al trauma.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6A0576-1ED2-4866-9F3F-5448BFF15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36" y="4753596"/>
            <a:ext cx="3525077" cy="19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F7925-1B85-4642-85FD-A8ADC9344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3006"/>
            <a:ext cx="9144000" cy="891968"/>
          </a:xfrm>
        </p:spPr>
        <p:txBody>
          <a:bodyPr/>
          <a:lstStyle/>
          <a:p>
            <a:r>
              <a:rPr lang="es-ES" dirty="0"/>
              <a:t>“Tipos de resiliencias”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9706F9-BF60-47F7-885A-B0DC716CA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365" y="1571903"/>
            <a:ext cx="10787269" cy="2523019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b="1" dirty="0"/>
              <a:t>Resiliencia psicológica. Alude a la capacidad de mental de adaptarse o en todo caso resistir a los desafíos y a la adversidad.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b="1" dirty="0"/>
              <a:t>Resiliencia emocional. Se refiere a la capacidad para conectar, comprender y organizar las emociones y los sentimientos en un contexto de trauma, crisis, problemas o estrés.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72ED2E-44F6-4478-9A30-232EAE2D8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3" r="21718"/>
          <a:stretch/>
        </p:blipFill>
        <p:spPr>
          <a:xfrm>
            <a:off x="4784034" y="3892448"/>
            <a:ext cx="2968487" cy="25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91F4CDB-B981-4241-A479-70310602F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861" y="713063"/>
            <a:ext cx="10853530" cy="3209580"/>
          </a:xfrm>
        </p:spPr>
        <p:txBody>
          <a:bodyPr>
            <a:normAutofit/>
          </a:bodyPr>
          <a:lstStyle/>
          <a:p>
            <a:pPr algn="just"/>
            <a:r>
              <a:rPr lang="es-ES" b="1" dirty="0"/>
              <a:t>Resiliencia Física. Alude a la fortaleza y a la resistencia para adaptarse a los desafíos de la vida. Se traduce entonces en las capacidades y habilidades para operar y recuperarse de enfermedades, accidentes y demás.</a:t>
            </a:r>
          </a:p>
          <a:p>
            <a:pPr algn="just"/>
            <a:r>
              <a:rPr lang="es-ES" b="1" dirty="0"/>
              <a:t>Resiliencia comunitaria. habilidades, estrategias y capacidades de un grupo para responder y adaptarse a situaciones que lo impactan negativamente.</a:t>
            </a:r>
          </a:p>
          <a:p>
            <a:pPr algn="just"/>
            <a:endParaRPr lang="es-ES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748CFE7-3C07-443F-957E-75E5F98AE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8" y="3535432"/>
            <a:ext cx="4317984" cy="270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30A6F-4F4A-452A-81E4-EC02AF6B5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7838"/>
            <a:ext cx="9144000" cy="873884"/>
          </a:xfrm>
        </p:spPr>
        <p:txBody>
          <a:bodyPr/>
          <a:lstStyle/>
          <a:p>
            <a:r>
              <a:rPr lang="es-ES" b="1" dirty="0"/>
              <a:t>“Asertividad”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CC7B25-B614-4699-9D81-64EE29F33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260" y="1364975"/>
            <a:ext cx="10535478" cy="3074504"/>
          </a:xfrm>
        </p:spPr>
        <p:txBody>
          <a:bodyPr>
            <a:normAutofit fontScale="92500"/>
          </a:bodyPr>
          <a:lstStyle/>
          <a:p>
            <a:pPr algn="just"/>
            <a:r>
              <a:rPr lang="es-ES" b="1" dirty="0"/>
              <a:t>La asertividad es una característica de nuestra forma de ser que nos permite expresar nuestras emociones libremente y sin alterarnos y defender nuestros derechos, gustos e intereses, de manera directa, sencilla, adecuada, sin agredir a otros y sin consentir que nos agredan.</a:t>
            </a:r>
          </a:p>
          <a:p>
            <a:pPr algn="just"/>
            <a:r>
              <a:rPr lang="es-ES" b="1" dirty="0"/>
              <a:t>Una persona asertiva tiene un equilibrio natural que le permite socializarse de forma fluida y sana, sin inclinarse ni a la pasividad ni a la agresividad, pensando, actuando y comunicándose de forma adecuada y adaptativa.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343A4E-D26B-40BA-BE8D-E11CECF06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015" y="4393924"/>
            <a:ext cx="3515967" cy="234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8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F3947-ACC9-4044-B618-6C4F07FC2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5772"/>
            <a:ext cx="9144000" cy="905219"/>
          </a:xfrm>
        </p:spPr>
        <p:txBody>
          <a:bodyPr/>
          <a:lstStyle/>
          <a:p>
            <a:r>
              <a:rPr lang="es-ES" b="1" dirty="0"/>
              <a:t>“Beneficios de la asertividad”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96B3F6-A407-4C83-979E-8A90A8260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842" y="1600960"/>
            <a:ext cx="7235688" cy="4691268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b="1" dirty="0"/>
              <a:t>La asertividad ayuda al autoestima propia, nuestra seguridad y el respeto por nosotros mismos crezca y se afiance.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b="1" dirty="0"/>
              <a:t>Propicia relaciones más sanas, funcionales y auténticas.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b="1" dirty="0"/>
              <a:t>Nos aleja de los chantajes y manipulaciones de las otras personas.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b="1" dirty="0"/>
              <a:t>Nos posibilita generar alternativas para lograr acuerdos a la hora de resolver cualquier conflicto.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3BFCC8-C126-4E94-BBF4-3E30DF7E3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41" y="3429000"/>
            <a:ext cx="3663517" cy="22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E957E-E65B-48AF-A20B-B1A3E37F2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33250"/>
            <a:ext cx="9144000" cy="1021176"/>
          </a:xfrm>
        </p:spPr>
        <p:txBody>
          <a:bodyPr/>
          <a:lstStyle/>
          <a:p>
            <a:r>
              <a:rPr lang="es-ES" b="1" dirty="0"/>
              <a:t>“Trabajo en equipo”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69D4A7-969B-4723-B76F-50B56B1FF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503" y="1667220"/>
            <a:ext cx="10614991" cy="376617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b="1" dirty="0"/>
              <a:t>Personas con habilidades complementarias que están comprometidas con un propósito, un conjunto de metas de desempeño y un enfoque común, por los cuales se hacen mutuamente responsables.</a:t>
            </a:r>
          </a:p>
          <a:p>
            <a:pPr algn="just"/>
            <a:endParaRPr lang="es-ES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Conocimientos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Habilidades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Aptitudes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Actitudes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B97EF3-B506-4E2F-B1C7-86ABBA35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482" y="3011142"/>
            <a:ext cx="5290517" cy="304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8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05855-A5D4-4CB1-B204-549023B79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48" y="552519"/>
            <a:ext cx="11105322" cy="79920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“Características del trabajo en equipo”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8EC625-ADE0-4E23-A696-6B75C4068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122" y="1506158"/>
            <a:ext cx="10707756" cy="3845684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Existe la presencia de un líder, que guía y conduce el equipo, pero no lo controla. El rol de liderazgo es compartido.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Las reuniones son debates abiertos donde los miembros colaboran en las soluciones de problemas.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Clara cohesión, espíritu colectivo concentrado en las tareas y satisfacción por la calidad de sus procesos de trabajo.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El trabajo se discute, se realiza en conjunto y reina la cooperación entre los miembros. Todos son el “motor” del equipo.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BF990B-E054-41DB-990E-DF588F1F9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661" y="5212471"/>
            <a:ext cx="2610678" cy="15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3929E3-D190-448B-956F-14F32293A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364" y="739567"/>
            <a:ext cx="10760765" cy="3779424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Los integrantes tienen responsabilidad por ellos mismos al igual que por el equipo.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El desempeño se mide de manera directa, por medio de la evaluación de los productos del trabajo colectivo.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Innovación constante: Se mejoran los procedimientos existentes o se inventan nuevos. Se busca obtener los mismos resultados o mejores con menos recursos.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Entre todos se logra una integración armónica de las funciones y actividades a desarrollar.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7906B3-3F3F-434B-AB9B-40915AE6B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575" y="4233734"/>
            <a:ext cx="2728691" cy="25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9262D-0D19-4FEC-AC9B-CD6BDBA76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87" y="565772"/>
            <a:ext cx="11039061" cy="865464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“Actividad de Evaluación por módulo”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178228-A915-4854-9BEA-05DE93141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617" y="1451352"/>
            <a:ext cx="10575236" cy="484087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b="1" dirty="0"/>
              <a:t>Unidad 4. Servicio al cliente por medios digitales. 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Desarrollo. Crear una clínica/hospital con atención a las personas según su etapa de vida, incluyendo lo siguiente.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Nombre de la clínica/hospital.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Logotipo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Descripción de su servicio.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Información específica.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Página en redes sociales (Teléfonos, Chat, Correo, Promocionales, Chat WhatsApp).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Diversidad de redes sociales (Facebook, Tiktok e Instagram)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Imágenes, testimonios, links, videos, tutoriales, blogs.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46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63EA8-F86D-4448-AA45-B7846B279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1660"/>
            <a:ext cx="9144000" cy="1298713"/>
          </a:xfrm>
        </p:spPr>
        <p:txBody>
          <a:bodyPr>
            <a:normAutofit fontScale="90000"/>
          </a:bodyPr>
          <a:lstStyle/>
          <a:p>
            <a:r>
              <a:rPr lang="es-ES" dirty="0"/>
              <a:t>“Habilidades en el servicio y atención al cliente.</a:t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05FB06-ECA2-4C06-B0A0-129FAEF11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2591" y="2122386"/>
            <a:ext cx="6506818" cy="4150484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Gestión emocional</a:t>
            </a:r>
          </a:p>
          <a:p>
            <a:endParaRPr lang="es-ES" b="1" dirty="0"/>
          </a:p>
          <a:p>
            <a:r>
              <a:rPr lang="es-ES" b="1" dirty="0"/>
              <a:t>Emociones</a:t>
            </a:r>
          </a:p>
          <a:p>
            <a:r>
              <a:rPr lang="es-ES" b="1" dirty="0"/>
              <a:t>Sentimientos </a:t>
            </a:r>
          </a:p>
          <a:p>
            <a:r>
              <a:rPr lang="es-ES" b="1" dirty="0"/>
              <a:t>Pasiones </a:t>
            </a:r>
          </a:p>
          <a:p>
            <a:r>
              <a:rPr lang="es-ES" b="1" dirty="0"/>
              <a:t>Necesidades </a:t>
            </a:r>
          </a:p>
          <a:p>
            <a:r>
              <a:rPr lang="es-ES" b="1" dirty="0"/>
              <a:t>Deseos </a:t>
            </a:r>
          </a:p>
          <a:p>
            <a:r>
              <a:rPr lang="es-ES" b="1" dirty="0"/>
              <a:t>Personalidad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416BEF-0B99-40FB-A07A-6797CE344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58796"/>
            <a:ext cx="2292626" cy="27155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F3D8C71-5B59-4EE9-B009-3E1C3238C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376" y="2777956"/>
            <a:ext cx="2751480" cy="292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5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4DF78-322C-40F1-9040-A9B2DF015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5983"/>
            <a:ext cx="9144000" cy="912535"/>
          </a:xfrm>
        </p:spPr>
        <p:txBody>
          <a:bodyPr>
            <a:normAutofit/>
          </a:bodyPr>
          <a:lstStyle/>
          <a:p>
            <a:r>
              <a:rPr lang="es-ES" dirty="0"/>
              <a:t>“Reacciones emocionales”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B0FA82-6BAF-4488-88A9-04E7EDC6E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592" y="1871936"/>
            <a:ext cx="7156173" cy="4481789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es-ES" b="1" dirty="0"/>
              <a:t>Las diversas emociones y sentimientos que las personas trabajadoras están experimentando son reacciones esperables en tiempos y momentos difíciles.</a:t>
            </a:r>
          </a:p>
          <a:p>
            <a:pPr algn="just">
              <a:spcBef>
                <a:spcPts val="0"/>
              </a:spcBef>
            </a:pPr>
            <a:endParaRPr lang="es-ES" b="1" dirty="0"/>
          </a:p>
          <a:p>
            <a:pPr algn="just">
              <a:spcBef>
                <a:spcPts val="0"/>
              </a:spcBef>
            </a:pPr>
            <a:r>
              <a:rPr lang="es-ES" b="1" dirty="0"/>
              <a:t>Son respuestas que aunque incómodas, son respuestas derivadas a la situación de crisis.</a:t>
            </a:r>
          </a:p>
          <a:p>
            <a:pPr algn="just">
              <a:spcBef>
                <a:spcPts val="0"/>
              </a:spcBef>
            </a:pPr>
            <a:endParaRPr lang="es-ES" b="1" dirty="0"/>
          </a:p>
          <a:p>
            <a:pPr algn="just">
              <a:spcBef>
                <a:spcPts val="0"/>
              </a:spcBef>
            </a:pPr>
            <a:r>
              <a:rPr lang="es-ES" b="1" dirty="0"/>
              <a:t>Por lo tanto no se deben interpretar como una señal de debilidad o de “estar perdiendo la cabeza”.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106143-935D-4528-A592-720EA9A7E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043" y="3429000"/>
            <a:ext cx="3882886" cy="27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8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24183-3161-4C25-9BAF-FF642CFB8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547"/>
            <a:ext cx="9144000" cy="1005301"/>
          </a:xfrm>
        </p:spPr>
        <p:txBody>
          <a:bodyPr/>
          <a:lstStyle/>
          <a:p>
            <a:r>
              <a:rPr lang="es-ES" b="1" dirty="0"/>
              <a:t>“Educación emocional”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713FB3-9E23-4AC5-B2F4-E70554C08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121" y="1534699"/>
            <a:ext cx="10614991" cy="4455284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s-ES" b="1" dirty="0"/>
              <a:t>Es la importancia de saber controlar las emociones, de manera adecuada, en el momento y tiempo exacto, que nos permite desarrollar conocimientos y habilidades sobre las propias emociones.</a:t>
            </a:r>
          </a:p>
          <a:p>
            <a:pPr algn="just">
              <a:spcBef>
                <a:spcPts val="0"/>
              </a:spcBef>
            </a:pPr>
            <a:endParaRPr lang="es-ES" b="1" dirty="0"/>
          </a:p>
          <a:p>
            <a:pPr algn="just">
              <a:spcBef>
                <a:spcPts val="0"/>
              </a:spcBef>
            </a:pPr>
            <a:r>
              <a:rPr lang="es-ES" b="1" dirty="0"/>
              <a:t>Tienen el objetivo de que las personas puedan afrontar mejor los retos que se plantean en la vida cotidiana. </a:t>
            </a:r>
          </a:p>
          <a:p>
            <a:pPr algn="just">
              <a:spcBef>
                <a:spcPts val="0"/>
              </a:spcBef>
            </a:pPr>
            <a:endParaRPr lang="es-ES" b="1" dirty="0"/>
          </a:p>
          <a:p>
            <a:pPr algn="just">
              <a:spcBef>
                <a:spcPts val="0"/>
              </a:spcBef>
            </a:pPr>
            <a:r>
              <a:rPr lang="es-ES" b="1" dirty="0"/>
              <a:t>Todo ello tiene como finalidad aumentar el bienestar personal y social.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D5C9C1-F1F2-48C6-9FC7-A3FF811C6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808" y="4951344"/>
            <a:ext cx="385638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C1EC0-1AD8-4C0F-869F-8E9BEB259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5772"/>
            <a:ext cx="9144000" cy="1104001"/>
          </a:xfrm>
        </p:spPr>
        <p:txBody>
          <a:bodyPr/>
          <a:lstStyle/>
          <a:p>
            <a:r>
              <a:rPr lang="es-ES" b="1" dirty="0"/>
              <a:t>Autorregulación emocional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3BC1F5-19D6-4B2C-A40B-7A9769407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982" y="2005152"/>
            <a:ext cx="10880035" cy="3074503"/>
          </a:xfrm>
        </p:spPr>
        <p:txBody>
          <a:bodyPr/>
          <a:lstStyle/>
          <a:p>
            <a:pPr algn="just"/>
            <a:r>
              <a:rPr lang="es-ES" b="1" dirty="0"/>
              <a:t>Es la capacidad para manejar las emociones de forma apropiada. Supone tomar conciencia de la relación entre emoción, cognición y comportamiento; tener buenas estrategias de afrontamiento; capacidad para autogenerarse emociones positivas.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405FC7-A406-403F-872A-FC4ABC742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890" y="3812898"/>
            <a:ext cx="4132217" cy="24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9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E116B-18A2-4AAB-9985-C608818E0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156" y="515731"/>
            <a:ext cx="10051774" cy="1655762"/>
          </a:xfrm>
        </p:spPr>
        <p:txBody>
          <a:bodyPr/>
          <a:lstStyle/>
          <a:p>
            <a:r>
              <a:rPr lang="es-ES" b="1" dirty="0"/>
              <a:t>“Acciones para mantener</a:t>
            </a:r>
            <a:br>
              <a:rPr lang="es-ES" b="1" dirty="0"/>
            </a:br>
            <a:r>
              <a:rPr lang="es-ES" b="1" dirty="0"/>
              <a:t>la salud mental y emocional”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702291-F085-4171-8D79-670B77197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331" y="2327965"/>
            <a:ext cx="11184834" cy="4014303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b="1" dirty="0"/>
              <a:t>Percibir, comprender, aceptar y gestionar las emociones.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b="1" dirty="0"/>
              <a:t>Identificar los eventos, situaciones, personas y conductas que detonan la emoción.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b="1" dirty="0"/>
              <a:t>Tomar un espacio de tiempo para practicar la </a:t>
            </a:r>
            <a:r>
              <a:rPr lang="es-ES" b="1" dirty="0" err="1"/>
              <a:t>auto-observación</a:t>
            </a:r>
            <a:r>
              <a:rPr lang="es-ES" b="1" dirty="0"/>
              <a:t>, el autoanálisis, la autoevaluación y la autorreflexión como medios para el autoconocimiento o conciencia de sí mismo, se puede apoyar en un cuaderno para tomar notas.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b="1" dirty="0"/>
              <a:t>Expresar las emociones es saludable, ayuda a reducir el estrés ya que nos sentimos liberados y sacamos todas las “emociones negativas” de nuestro cuerpo, lo que mejora nuestro bienestar.</a:t>
            </a:r>
          </a:p>
        </p:txBody>
      </p:sp>
    </p:spTree>
    <p:extLst>
      <p:ext uri="{BB962C8B-B14F-4D97-AF65-F5344CB8AC3E}">
        <p14:creationId xmlns:p14="http://schemas.microsoft.com/office/powerpoint/2010/main" val="408823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D077D-F97B-466F-AC4C-96A3B3BA1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121" y="334962"/>
            <a:ext cx="9144000" cy="1053203"/>
          </a:xfrm>
        </p:spPr>
        <p:txBody>
          <a:bodyPr/>
          <a:lstStyle/>
          <a:p>
            <a:r>
              <a:rPr lang="es-ES" dirty="0"/>
              <a:t>“Empatía emocional”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594CE8-1D87-4EE8-BC6E-A908EC47C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130" y="1600200"/>
            <a:ext cx="10561983" cy="2997545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b="1" dirty="0"/>
              <a:t>Es el sentimiento de identificación con alguien o la capacidad de identificarse con alguien y compartir sus sentimientos.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b="1" dirty="0"/>
              <a:t>Además, es uno de los requisitos de la inteligencia emocional y está relacionada con la compresión, el apoyo y la escucha activa.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b="1" dirty="0"/>
              <a:t>Es la capacidad para entender los sentimientos y las emociones de una persona incluso cuando lo está pasando mal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293BBD-CDE9-435A-8F41-14B7B6AFC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196" y="4346318"/>
            <a:ext cx="4343607" cy="23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9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9D445-4357-43BC-B5A5-D11A301FD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939" y="499510"/>
            <a:ext cx="9607826" cy="1607586"/>
          </a:xfrm>
        </p:spPr>
        <p:txBody>
          <a:bodyPr/>
          <a:lstStyle/>
          <a:p>
            <a:r>
              <a:rPr lang="es-ES" b="1" dirty="0"/>
              <a:t>“Características de la empatía emocional”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7F37FE-6199-4FC6-B86E-6694C0A82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05" y="2141744"/>
            <a:ext cx="6944140" cy="4216746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Sensibilidad y sentir lo que otros sienten.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Les gusta escuchar.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No son extremistas.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Son respetuosas y tolerantes.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Entienden la comunicación no verbal.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Creen en la bondad de las personas.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Hablan con cuidado.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/>
              <a:t>Entienden que cada persona es diferente.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15E94F-97CE-454C-891C-81AA81D9D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191" y="3429000"/>
            <a:ext cx="4439490" cy="25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6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FAD494-3EC2-485E-BFA8-555E15D5C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887" y="526015"/>
            <a:ext cx="10522226" cy="1501568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¿Cómo fomentar la empatía emocional?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F4641B-B8AF-4FC6-88F9-8229012FD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4835" y="2027583"/>
            <a:ext cx="5062330" cy="212034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b="1" dirty="0"/>
              <a:t>Desarrolla la escucha activa.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b="1" dirty="0"/>
              <a:t>Vive sin prejuicios.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b="1" dirty="0"/>
              <a:t>Sigue pautas saludables.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b="1" dirty="0"/>
              <a:t>Entenderse a sí mismo.</a:t>
            </a:r>
          </a:p>
          <a:p>
            <a:pPr algn="just"/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D1FE53-38D9-491F-B532-5E7FD6D16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782" y="4147930"/>
            <a:ext cx="4518991" cy="254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9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3191</TotalTime>
  <Words>1152</Words>
  <Application>Microsoft Office PowerPoint</Application>
  <PresentationFormat>Panorámica</PresentationFormat>
  <Paragraphs>97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Avenir Next LT Pro</vt:lpstr>
      <vt:lpstr>Sabon Next LT</vt:lpstr>
      <vt:lpstr>Wingdings</vt:lpstr>
      <vt:lpstr>LuminousVTI</vt:lpstr>
      <vt:lpstr>“Servicio al cliente y calidad total en los servicios médicos”</vt:lpstr>
      <vt:lpstr>“Habilidades en el servicio y atención al cliente. </vt:lpstr>
      <vt:lpstr>“Reacciones emocionales”</vt:lpstr>
      <vt:lpstr>“Educación emocional”</vt:lpstr>
      <vt:lpstr>Autorregulación emocional</vt:lpstr>
      <vt:lpstr>“Acciones para mantener la salud mental y emocional”</vt:lpstr>
      <vt:lpstr>“Empatía emocional”</vt:lpstr>
      <vt:lpstr>“Características de la empatía emocional”</vt:lpstr>
      <vt:lpstr>¿Cómo fomentar la empatía emocional?</vt:lpstr>
      <vt:lpstr>Actividad Lúdica </vt:lpstr>
      <vt:lpstr>“Resiliencia”</vt:lpstr>
      <vt:lpstr>“Tipos de resiliencias”</vt:lpstr>
      <vt:lpstr>Presentación de PowerPoint</vt:lpstr>
      <vt:lpstr>“Asertividad”</vt:lpstr>
      <vt:lpstr>“Beneficios de la asertividad”</vt:lpstr>
      <vt:lpstr>“Trabajo en equipo”</vt:lpstr>
      <vt:lpstr>“Características del trabajo en equipo”</vt:lpstr>
      <vt:lpstr>Presentación de PowerPoint</vt:lpstr>
      <vt:lpstr>“Actividad de Evaluación por módulo”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Joan Alfredo Gomez Barcenas</dc:creator>
  <cp:lastModifiedBy>oswaldo contreras</cp:lastModifiedBy>
  <cp:revision>52</cp:revision>
  <dcterms:created xsi:type="dcterms:W3CDTF">2022-08-01T19:22:01Z</dcterms:created>
  <dcterms:modified xsi:type="dcterms:W3CDTF">2023-01-07T01:41:33Z</dcterms:modified>
</cp:coreProperties>
</file>