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Sorts Mill Goudy" panose="020B0604020202020204" charset="0"/>
      <p:regular r:id="rId17"/>
      <p: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l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SzPts val="161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7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6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98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l título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SzPts val="161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147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126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98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98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contenido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marL="914400" lvl="1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marL="1371600" lvl="2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marL="1828800" lvl="3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marL="2286000" lvl="4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marL="2743200" lvl="5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marL="3200400" lvl="6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marL="3657600" lvl="7" indent="-308609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marL="4114800" lvl="8" indent="-308609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Sorts Mill Goudy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98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contenido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913795" y="2076450"/>
            <a:ext cx="4856841" cy="362267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marL="914400" lvl="1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marL="1371600" lvl="2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marL="1828800" lvl="3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marL="2286000" lvl="4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marL="2743200" lvl="5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marL="3200400" lvl="6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marL="3657600" lvl="7" indent="-308609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marL="4114800" lvl="8" indent="-308609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410716" y="2076451"/>
            <a:ext cx="4856841" cy="36226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marL="914400" lvl="1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marL="1371600" lvl="2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marL="1828800" lvl="3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marL="2286000" lvl="4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marL="2743200" lvl="5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marL="3200400" lvl="6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marL="3657600" lvl="7" indent="-308609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marL="4114800" lvl="8" indent="-308609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8" descr="Slate-V2-HD-compPhotoInse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13795" y="1734506"/>
            <a:ext cx="5029200" cy="4099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 descr="Slate-V2-HD-compPhotoInse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38357" y="1734506"/>
            <a:ext cx="5029200" cy="409995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Sorts Mill Goudy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sz="2400" b="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1046013" y="2702103"/>
            <a:ext cx="4764764" cy="304353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 sz="1800"/>
            </a:lvl1pPr>
            <a:lvl2pPr marL="914400" lvl="1" indent="-299719" algn="l">
              <a:spcBef>
                <a:spcPts val="600"/>
              </a:spcBef>
              <a:spcAft>
                <a:spcPts val="0"/>
              </a:spcAft>
              <a:buSzPts val="1120"/>
              <a:buChar char="🞚"/>
              <a:defRPr sz="1600"/>
            </a:lvl2pPr>
            <a:lvl3pPr marL="1371600" lvl="2" indent="-290830" algn="l">
              <a:spcBef>
                <a:spcPts val="600"/>
              </a:spcBef>
              <a:spcAft>
                <a:spcPts val="0"/>
              </a:spcAft>
              <a:buSzPts val="980"/>
              <a:buChar char="◈"/>
              <a:defRPr sz="1400"/>
            </a:lvl3pPr>
            <a:lvl4pPr marL="1828800" lvl="3" indent="-281939" algn="l">
              <a:spcBef>
                <a:spcPts val="600"/>
              </a:spcBef>
              <a:spcAft>
                <a:spcPts val="0"/>
              </a:spcAft>
              <a:buSzPts val="840"/>
              <a:buChar char="🞚"/>
              <a:defRPr sz="1200"/>
            </a:lvl4pPr>
            <a:lvl5pPr marL="2286000" lvl="4" indent="-281939" algn="l">
              <a:spcBef>
                <a:spcPts val="600"/>
              </a:spcBef>
              <a:spcAft>
                <a:spcPts val="0"/>
              </a:spcAft>
              <a:buSzPts val="840"/>
              <a:buChar char="◈"/>
              <a:defRPr sz="1200"/>
            </a:lvl5pPr>
            <a:lvl6pPr marL="2743200" lvl="5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marL="3200400" lvl="6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marL="3657600" lvl="7" indent="-308609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marL="4114800" lvl="8" indent="-308609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3"/>
          </p:nvPr>
        </p:nvSpPr>
        <p:spPr>
          <a:xfrm>
            <a:off x="6363166" y="1855152"/>
            <a:ext cx="4779582" cy="6924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sz="2400" b="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4"/>
          </p:nvPr>
        </p:nvSpPr>
        <p:spPr>
          <a:xfrm>
            <a:off x="6363167" y="2702103"/>
            <a:ext cx="4779581" cy="304353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 sz="1800"/>
            </a:lvl1pPr>
            <a:lvl2pPr marL="914400" lvl="1" indent="-299719" algn="l">
              <a:spcBef>
                <a:spcPts val="600"/>
              </a:spcBef>
              <a:spcAft>
                <a:spcPts val="0"/>
              </a:spcAft>
              <a:buSzPts val="1120"/>
              <a:buChar char="🞚"/>
              <a:defRPr sz="1600"/>
            </a:lvl2pPr>
            <a:lvl3pPr marL="1371600" lvl="2" indent="-290830" algn="l">
              <a:spcBef>
                <a:spcPts val="600"/>
              </a:spcBef>
              <a:spcAft>
                <a:spcPts val="0"/>
              </a:spcAft>
              <a:buSzPts val="980"/>
              <a:buChar char="◈"/>
              <a:defRPr sz="1400"/>
            </a:lvl3pPr>
            <a:lvl4pPr marL="1828800" lvl="3" indent="-281939" algn="l">
              <a:spcBef>
                <a:spcPts val="600"/>
              </a:spcBef>
              <a:spcAft>
                <a:spcPts val="0"/>
              </a:spcAft>
              <a:buSzPts val="840"/>
              <a:buChar char="🞚"/>
              <a:defRPr sz="1200"/>
            </a:lvl4pPr>
            <a:lvl5pPr marL="2286000" lvl="4" indent="-281939" algn="l">
              <a:spcBef>
                <a:spcPts val="600"/>
              </a:spcBef>
              <a:spcAft>
                <a:spcPts val="0"/>
              </a:spcAft>
              <a:buSzPts val="840"/>
              <a:buChar char="◈"/>
              <a:defRPr sz="1200"/>
            </a:lvl5pPr>
            <a:lvl6pPr marL="2743200" lvl="5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marL="3200400" lvl="6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marL="3657600" lvl="7" indent="-308609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marL="4114800" lvl="8" indent="-308609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Sorts Mill Goudy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4855633" y="609600"/>
            <a:ext cx="6411924" cy="508000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10000"/>
              </a:lnSpc>
              <a:spcBef>
                <a:spcPts val="360"/>
              </a:spcBef>
              <a:spcAft>
                <a:spcPts val="0"/>
              </a:spcAft>
              <a:buSzPts val="1260"/>
              <a:buChar char="◈"/>
              <a:defRPr/>
            </a:lvl1pPr>
            <a:lvl2pPr marL="914400" lvl="1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2pPr>
            <a:lvl3pPr marL="1371600" lvl="2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3pPr>
            <a:lvl4pPr marL="1828800" lvl="3" indent="-308610" algn="l">
              <a:spcBef>
                <a:spcPts val="600"/>
              </a:spcBef>
              <a:spcAft>
                <a:spcPts val="0"/>
              </a:spcAft>
              <a:buSzPts val="1260"/>
              <a:buChar char="🞚"/>
              <a:defRPr/>
            </a:lvl4pPr>
            <a:lvl5pPr marL="2286000" lvl="4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5pPr>
            <a:lvl6pPr marL="2743200" lvl="5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6pPr>
            <a:lvl7pPr marL="3200400" lvl="6" indent="-308610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7pPr>
            <a:lvl8pPr marL="3657600" lvl="7" indent="-308609" algn="l">
              <a:spcBef>
                <a:spcPts val="600"/>
              </a:spcBef>
              <a:spcAft>
                <a:spcPts val="0"/>
              </a:spcAft>
              <a:buSzPts val="1260"/>
              <a:buChar char="◈"/>
              <a:defRPr/>
            </a:lvl8pPr>
            <a:lvl9pPr marL="4114800" lvl="8" indent="-308609" algn="l">
              <a:spcBef>
                <a:spcPts val="600"/>
              </a:spcBef>
              <a:spcAft>
                <a:spcPts val="600"/>
              </a:spcAft>
              <a:buSzPts val="1260"/>
              <a:buChar char="◈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2"/>
          </p:nvPr>
        </p:nvSpPr>
        <p:spPr>
          <a:xfrm>
            <a:off x="913795" y="2673351"/>
            <a:ext cx="3706889" cy="30162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leyenda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2" descr="Slate-V2-HD-vertPhotoInse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3665" y="609600"/>
            <a:ext cx="3584166" cy="520483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Sorts Mill Goudy"/>
              <a:buNone/>
              <a:defRPr sz="32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>
            <a:spLocks noGrp="1"/>
          </p:cNvSpPr>
          <p:nvPr>
            <p:ph type="pic" idx="2"/>
          </p:nvPr>
        </p:nvSpPr>
        <p:spPr>
          <a:xfrm>
            <a:off x="7442551" y="763702"/>
            <a:ext cx="3275751" cy="4912822"/>
          </a:xfrm>
          <a:prstGeom prst="rect">
            <a:avLst/>
          </a:prstGeom>
          <a:noFill/>
          <a:ln>
            <a:noFill/>
          </a:ln>
          <a:effectLst>
            <a:outerShdw blurRad="38100" dist="25400" dir="4440000">
              <a:srgbClr val="000000">
                <a:alpha val="35686"/>
              </a:srgbClr>
            </a:outerShdw>
          </a:effectLst>
        </p:spPr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>
            <a:off x="1473698" y="2679699"/>
            <a:ext cx="4588094" cy="313569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panorámica con leyenda">
  <p:cSld name="Imagen panorámica con leyenda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 descr="Slate-V2-HD-panoPhotoInse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3883" y="547807"/>
            <a:ext cx="10141799" cy="381680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Sorts Mill Goudy"/>
              <a:buNone/>
              <a:defRPr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>
            <a:spLocks noGrp="1"/>
          </p:cNvSpPr>
          <p:nvPr>
            <p:ph type="pic" idx="2"/>
          </p:nvPr>
        </p:nvSpPr>
        <p:spPr>
          <a:xfrm>
            <a:off x="1169349" y="695009"/>
            <a:ext cx="9845346" cy="3525671"/>
          </a:xfrm>
          <a:prstGeom prst="rect">
            <a:avLst/>
          </a:prstGeom>
          <a:noFill/>
          <a:ln>
            <a:noFill/>
          </a:ln>
          <a:effectLst>
            <a:outerShdw blurRad="38100" dist="25400" dir="4440000">
              <a:srgbClr val="000000">
                <a:alpha val="35686"/>
              </a:srgbClr>
            </a:outerShdw>
          </a:effectLst>
        </p:spPr>
      </p:sp>
      <p:sp>
        <p:nvSpPr>
          <p:cNvPr id="91" name="Google Shape;91;p13"/>
          <p:cNvSpPr txBox="1">
            <a:spLocks noGrp="1"/>
          </p:cNvSpPr>
          <p:nvPr>
            <p:ph type="body" idx="1"/>
          </p:nvPr>
        </p:nvSpPr>
        <p:spPr>
          <a:xfrm>
            <a:off x="913795" y="5247728"/>
            <a:ext cx="10353762" cy="54347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leyenda">
  <p:cSld name="Título y leyenda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Sorts Mill Goudy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body" idx="1"/>
          </p:nvPr>
        </p:nvSpPr>
        <p:spPr>
          <a:xfrm>
            <a:off x="913794" y="4295180"/>
            <a:ext cx="10353763" cy="1501826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 con leyenda">
  <p:cSld name="Cita con leyenda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orts Mill Goudy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1"/>
          </p:nvPr>
        </p:nvSpPr>
        <p:spPr>
          <a:xfrm>
            <a:off x="1720644" y="3610032"/>
            <a:ext cx="8752299" cy="532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2"/>
          </p:nvPr>
        </p:nvSpPr>
        <p:spPr>
          <a:xfrm>
            <a:off x="913794" y="4304353"/>
            <a:ext cx="10353763" cy="1489496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Sorts Mill Goudy"/>
              <a:buNone/>
            </a:pPr>
            <a:r>
              <a:rPr lang="es-ES" sz="80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“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Sorts Mill Goudy"/>
              <a:buNone/>
            </a:pPr>
            <a:r>
              <a:rPr lang="es-ES" sz="80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jeta de nombre">
  <p:cSld name="Tarjeta de nombr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Sorts Mill Goudy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913784" y="4650556"/>
            <a:ext cx="10352199" cy="114064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980"/>
              <a:buNone/>
              <a:defRPr sz="14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700"/>
              <a:buNone/>
              <a:defRPr sz="1000"/>
            </a:lvl9pPr>
          </a:lstStyle>
          <a:p>
            <a:endParaRPr/>
          </a:p>
        </p:txBody>
      </p:sp>
      <p:sp>
        <p:nvSpPr>
          <p:cNvPr id="113" name="Google Shape;113;p16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6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 3">
  <p:cSld name="Columna 3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22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body" idx="2"/>
          </p:nvPr>
        </p:nvSpPr>
        <p:spPr>
          <a:xfrm>
            <a:off x="913795" y="2768112"/>
            <a:ext cx="3300984" cy="302308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body" idx="3"/>
          </p:nvPr>
        </p:nvSpPr>
        <p:spPr>
          <a:xfrm>
            <a:off x="4446711" y="1885949"/>
            <a:ext cx="3300984" cy="76478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22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4"/>
          </p:nvPr>
        </p:nvSpPr>
        <p:spPr>
          <a:xfrm>
            <a:off x="4441435" y="2768112"/>
            <a:ext cx="3300984" cy="302308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body" idx="5"/>
          </p:nvPr>
        </p:nvSpPr>
        <p:spPr>
          <a:xfrm>
            <a:off x="7966572" y="1885950"/>
            <a:ext cx="3300984" cy="76478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40"/>
              </a:spcBef>
              <a:spcAft>
                <a:spcPts val="0"/>
              </a:spcAft>
              <a:buSzPts val="1540"/>
              <a:buNone/>
              <a:defRPr sz="22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body" idx="6"/>
          </p:nvPr>
        </p:nvSpPr>
        <p:spPr>
          <a:xfrm>
            <a:off x="7966572" y="2768110"/>
            <a:ext cx="3300984" cy="302308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 de imagen 3">
  <p:cSld name="Columna de imagen 3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8" descr="Slate-V2-HD-3colPhotoInse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962" y="1818214"/>
            <a:ext cx="3339972" cy="184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 descr="Slate-V2-HD-3colPhotoInse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03800" y="1818214"/>
            <a:ext cx="3339972" cy="184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 descr="Slate-V2-HD-3colPhotoInse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36051" y="1818214"/>
            <a:ext cx="3339972" cy="18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33" name="Google Shape;133;p18"/>
          <p:cNvSpPr>
            <a:spLocks noGrp="1"/>
          </p:cNvSpPr>
          <p:nvPr>
            <p:ph type="pic" idx="2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38100" dist="25400" dir="4440000">
              <a:srgbClr val="000000">
                <a:alpha val="35686"/>
              </a:srgbClr>
            </a:outerShdw>
          </a:effectLst>
        </p:spPr>
      </p:sp>
      <p:sp>
        <p:nvSpPr>
          <p:cNvPr id="134" name="Google Shape;134;p18"/>
          <p:cNvSpPr txBox="1">
            <a:spLocks noGrp="1"/>
          </p:cNvSpPr>
          <p:nvPr>
            <p:ph type="body" idx="3"/>
          </p:nvPr>
        </p:nvSpPr>
        <p:spPr>
          <a:xfrm>
            <a:off x="913795" y="4572443"/>
            <a:ext cx="3300984" cy="121875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4"/>
          </p:nvPr>
        </p:nvSpPr>
        <p:spPr>
          <a:xfrm>
            <a:off x="4442788" y="3904106"/>
            <a:ext cx="3300984" cy="57626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36" name="Google Shape;136;p18"/>
          <p:cNvSpPr>
            <a:spLocks noGrp="1"/>
          </p:cNvSpPr>
          <p:nvPr>
            <p:ph type="pic" idx="5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38100" dist="25400" dir="4440000">
              <a:srgbClr val="000000">
                <a:alpha val="35686"/>
              </a:srgbClr>
            </a:outerShdw>
          </a:effectLst>
        </p:spPr>
      </p:sp>
      <p:sp>
        <p:nvSpPr>
          <p:cNvPr id="137" name="Google Shape;137;p18"/>
          <p:cNvSpPr txBox="1">
            <a:spLocks noGrp="1"/>
          </p:cNvSpPr>
          <p:nvPr>
            <p:ph type="body" idx="6"/>
          </p:nvPr>
        </p:nvSpPr>
        <p:spPr>
          <a:xfrm>
            <a:off x="4441435" y="4572442"/>
            <a:ext cx="3300984" cy="121875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38" name="Google Shape;138;p18"/>
          <p:cNvSpPr txBox="1">
            <a:spLocks noGrp="1"/>
          </p:cNvSpPr>
          <p:nvPr>
            <p:ph type="body" idx="7"/>
          </p:nvPr>
        </p:nvSpPr>
        <p:spPr>
          <a:xfrm>
            <a:off x="7966697" y="3904106"/>
            <a:ext cx="3300984" cy="57626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139" name="Google Shape;139;p18"/>
          <p:cNvSpPr>
            <a:spLocks noGrp="1"/>
          </p:cNvSpPr>
          <p:nvPr>
            <p:ph type="pic" idx="8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38100" dist="25400" dir="4440000">
              <a:srgbClr val="000000">
                <a:alpha val="35686"/>
              </a:srgbClr>
            </a:outerShdw>
          </a:effectLst>
        </p:spPr>
      </p:sp>
      <p:sp>
        <p:nvSpPr>
          <p:cNvPr id="140" name="Google Shape;140;p18"/>
          <p:cNvSpPr txBox="1">
            <a:spLocks noGrp="1"/>
          </p:cNvSpPr>
          <p:nvPr>
            <p:ph type="body" idx="9"/>
          </p:nvPr>
        </p:nvSpPr>
        <p:spPr>
          <a:xfrm>
            <a:off x="7966572" y="4572442"/>
            <a:ext cx="3300984" cy="1218758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Sorts Mill Goudy"/>
              <a:buNone/>
              <a:defRPr sz="46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835" algn="l" rtl="0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Clr>
                <a:schemeClr val="lt2"/>
              </a:buClr>
              <a:buSzPts val="1610"/>
              <a:buFont typeface="Noto Sans Symbols"/>
              <a:buChar char="◈"/>
              <a:defRPr sz="23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21944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70"/>
              <a:buFont typeface="Noto Sans Symbols"/>
              <a:buChar char="🞚"/>
              <a:defRPr sz="21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Noto Sans Symbols"/>
              <a:buChar char="◈"/>
              <a:defRPr sz="18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🞚"/>
              <a:defRPr sz="16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◈"/>
              <a:defRPr sz="16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29082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L="3200400" marR="0" lvl="6" indent="-29082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L="3657600" marR="0" lvl="7" indent="-29082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L="4114800" marR="0" lvl="8" indent="-290829" algn="l" rtl="0"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Sorts Mill Goudy"/>
              <a:buNone/>
              <a:defRPr sz="46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0835" algn="l" rtl="0">
              <a:lnSpc>
                <a:spcPct val="110000"/>
              </a:lnSpc>
              <a:spcBef>
                <a:spcPts val="460"/>
              </a:spcBef>
              <a:spcAft>
                <a:spcPts val="0"/>
              </a:spcAft>
              <a:buClr>
                <a:schemeClr val="lt2"/>
              </a:buClr>
              <a:buSzPts val="1610"/>
              <a:buFont typeface="Noto Sans Symbols"/>
              <a:buChar char="◈"/>
              <a:defRPr sz="23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21944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470"/>
              <a:buFont typeface="Noto Sans Symbols"/>
              <a:buChar char="🞚"/>
              <a:defRPr sz="21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260"/>
              <a:buFont typeface="Noto Sans Symbols"/>
              <a:buChar char="◈"/>
              <a:defRPr sz="18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🞚"/>
              <a:defRPr sz="16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120"/>
              <a:buFont typeface="Noto Sans Symbols"/>
              <a:buChar char="◈"/>
              <a:defRPr sz="16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29082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L="3200400" marR="0" lvl="6" indent="-29082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L="3657600" marR="0" lvl="7" indent="-290829" algn="l" rtl="0"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L="4114800" marR="0" lvl="8" indent="-290829" algn="l" rtl="0">
              <a:spcBef>
                <a:spcPts val="600"/>
              </a:spcBef>
              <a:spcAft>
                <a:spcPts val="600"/>
              </a:spcAft>
              <a:buClr>
                <a:schemeClr val="lt2"/>
              </a:buClr>
              <a:buSzPts val="980"/>
              <a:buFont typeface="Noto Sans Symbols"/>
              <a:buChar char="◈"/>
              <a:defRPr sz="1400" b="0" i="0" u="none" strike="noStrike" cap="none">
                <a:solidFill>
                  <a:schemeClr val="lt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0" marR="0" lvl="1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0" marR="0" lvl="2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0" marR="0" lvl="3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0" marR="0" lvl="4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0" marR="0" lvl="5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6pPr>
            <a:lvl7pPr marL="0" marR="0" lvl="6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7pPr>
            <a:lvl8pPr marL="0" marR="0" lvl="7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8pPr>
            <a:lvl9pPr marL="0" marR="0" lvl="8" indent="0" algn="r" rtl="0">
              <a:spcBef>
                <a:spcPts val="0"/>
              </a:spcBef>
              <a:buNone/>
              <a:defRPr sz="1100" b="0" i="0" u="none" strike="noStrike" cap="none">
                <a:solidFill>
                  <a:srgbClr val="F2F2F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7196"/>
            <a:ext cx="1219200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/>
          <p:nvPr/>
        </p:nvSpPr>
        <p:spPr>
          <a:xfrm rot="5400000">
            <a:off x="7131809" y="1385982"/>
            <a:ext cx="4031414" cy="4100418"/>
          </a:xfrm>
          <a:custGeom>
            <a:avLst/>
            <a:gdLst/>
            <a:ahLst/>
            <a:cxnLst/>
            <a:rect l="l" t="t" r="r" b="b"/>
            <a:pathLst>
              <a:path w="1601" h="696" extrusionOk="0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orts Mill Goudy"/>
              <a:buNone/>
            </a:pPr>
            <a:endParaRPr sz="1800" b="0" i="0" u="none" strike="noStrike" cap="none">
              <a:solidFill>
                <a:srgbClr val="FFFFFF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151" name="Google Shape;151;p19"/>
          <p:cNvSpPr txBox="1">
            <a:spLocks noGrp="1"/>
          </p:cNvSpPr>
          <p:nvPr>
            <p:ph type="ctrTitle"/>
          </p:nvPr>
        </p:nvSpPr>
        <p:spPr>
          <a:xfrm>
            <a:off x="7389962" y="1673524"/>
            <a:ext cx="3485073" cy="1323676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Sorts Mill Goudy"/>
              <a:buNone/>
            </a:pPr>
            <a:r>
              <a:rPr lang="es-ES" sz="4000" b="1"/>
              <a:t>“Sistemas de Capacitación”</a:t>
            </a:r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subTitle" idx="1"/>
          </p:nvPr>
        </p:nvSpPr>
        <p:spPr>
          <a:xfrm>
            <a:off x="7082289" y="4066876"/>
            <a:ext cx="4100418" cy="11176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70000"/>
              <a:buNone/>
            </a:pPr>
            <a:r>
              <a:rPr lang="es-ES" b="1" dirty="0"/>
              <a:t>Noviembre 2022</a:t>
            </a:r>
            <a:endParaRPr dirty="0"/>
          </a:p>
          <a:p>
            <a:pPr marL="0" lvl="0" indent="0" algn="r" rtl="0">
              <a:lnSpc>
                <a:spcPct val="110000"/>
              </a:lnSpc>
              <a:spcBef>
                <a:spcPts val="1025"/>
              </a:spcBef>
              <a:spcAft>
                <a:spcPts val="0"/>
              </a:spcAft>
              <a:buSzPct val="70000"/>
              <a:buNone/>
            </a:pPr>
            <a:r>
              <a:rPr lang="es-ES" sz="2300" b="1" dirty="0"/>
              <a:t>Dr. Joan Alfredo Gómez </a:t>
            </a:r>
            <a:r>
              <a:rPr lang="es-ES" sz="2300" b="1" dirty="0" err="1"/>
              <a:t>Barcernas</a:t>
            </a:r>
            <a:endParaRPr dirty="0"/>
          </a:p>
        </p:txBody>
      </p:sp>
      <p:pic>
        <p:nvPicPr>
          <p:cNvPr id="153" name="Google Shape;15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403" y="1083734"/>
            <a:ext cx="5681840" cy="5197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ctrTitle"/>
          </p:nvPr>
        </p:nvSpPr>
        <p:spPr>
          <a:xfrm>
            <a:off x="1370693" y="192990"/>
            <a:ext cx="9440034" cy="847534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</a:pPr>
            <a:r>
              <a:rPr lang="es-ES"/>
              <a:t>“Capacitación según autores”</a:t>
            </a:r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subTitle" idx="1"/>
          </p:nvPr>
        </p:nvSpPr>
        <p:spPr>
          <a:xfrm>
            <a:off x="236483" y="1203710"/>
            <a:ext cx="11666483" cy="508673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“Una función importante de la administración de recursos humanos, que consiste no solo en capacitación y desarrollo, sino también en actividades de planeación y desarrollo de carreras individuales y evaluación del desempeño” , </a:t>
            </a:r>
            <a:r>
              <a:rPr lang="es-ES" b="1" i="1"/>
              <a:t>Mondy, R &amp; Noe (2005).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endParaRPr b="1"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 “La capacitación constituye el núcleo de un esfuerzo continuo, diseñado para mejorar las competencias de las personas y, en consecuencia, el desempeño de la organización”, </a:t>
            </a:r>
            <a:r>
              <a:rPr lang="es-ES" b="1" i="1"/>
              <a:t>Chiavenato (2009).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endParaRPr b="1"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“Un sistema de formación es necesariamente complejo. Tiene que conciliar objetivos generales, necesidades propias de cada departamento y demandas individuales”, </a:t>
            </a:r>
            <a:r>
              <a:rPr lang="es-ES" b="1" i="1"/>
              <a:t>Louart (1994).</a:t>
            </a:r>
            <a:endParaRPr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>
            <a:spLocks noGrp="1"/>
          </p:cNvSpPr>
          <p:nvPr>
            <p:ph type="ctrTitle"/>
          </p:nvPr>
        </p:nvSpPr>
        <p:spPr>
          <a:xfrm>
            <a:off x="1375983" y="29637"/>
            <a:ext cx="9440034" cy="855125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</a:pPr>
            <a:r>
              <a:rPr lang="es-ES" b="1"/>
              <a:t>“Capacitación” </a:t>
            </a:r>
            <a:endParaRPr b="1"/>
          </a:p>
        </p:txBody>
      </p:sp>
      <p:sp>
        <p:nvSpPr>
          <p:cNvPr id="165" name="Google Shape;165;p21"/>
          <p:cNvSpPr txBox="1">
            <a:spLocks noGrp="1"/>
          </p:cNvSpPr>
          <p:nvPr>
            <p:ph type="subTitle" idx="1"/>
          </p:nvPr>
        </p:nvSpPr>
        <p:spPr>
          <a:xfrm>
            <a:off x="354693" y="884762"/>
            <a:ext cx="11482614" cy="514773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La Capacitación es un proceso que posibilita al capacitando la de ciertos conocimientos, capaces de modificar los comportamientos propios de las personas y de la organización a la que pertenecen.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La capacitación es una herramienta que posibilita el aprendizaje y por esto contribuye a la corrección de actitudes del personal en el puesto de trabajo. 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Los nuevos conocimientos implican siempre, nuevas responsabilidades en todas y cada una de las acciones inherentes al rol que desarrolla la persona en la organización.</a:t>
            </a:r>
            <a:endParaRPr b="1"/>
          </a:p>
        </p:txBody>
      </p:sp>
      <p:pic>
        <p:nvPicPr>
          <p:cNvPr id="166" name="Google Shape;16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0400" y="4144371"/>
            <a:ext cx="3489174" cy="2510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ctrTitle"/>
          </p:nvPr>
        </p:nvSpPr>
        <p:spPr>
          <a:xfrm>
            <a:off x="1370693" y="101600"/>
            <a:ext cx="9440034" cy="905926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</a:pPr>
            <a:r>
              <a:rPr lang="es-ES" b="1"/>
              <a:t>“Objetivos de la Capacitación”</a:t>
            </a:r>
            <a:endParaRPr b="1"/>
          </a:p>
        </p:txBody>
      </p:sp>
      <p:sp>
        <p:nvSpPr>
          <p:cNvPr id="172" name="Google Shape;172;p22"/>
          <p:cNvSpPr txBox="1">
            <a:spLocks noGrp="1"/>
          </p:cNvSpPr>
          <p:nvPr>
            <p:ph type="subTitle" idx="1"/>
          </p:nvPr>
        </p:nvSpPr>
        <p:spPr>
          <a:xfrm>
            <a:off x="346680" y="1199624"/>
            <a:ext cx="11498640" cy="338931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• Desarrollar el sentido de responsabilidad hacia la empresa a través de una mayor competitividad y conocimientos apropiados.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• Mantener a los ejecutivos y empleados permanentemente actualizados frente a los cambios científicos y tecnológicos que se generen proporcionándoles información sobre la aplicación de nueva tecnología.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• Lograr cambios en su comportamiento con el propósito de mejorar las relaciones interpersonales entre todos los miembros de la empresa.</a:t>
            </a:r>
            <a:endParaRPr b="1"/>
          </a:p>
        </p:txBody>
      </p:sp>
      <p:pic>
        <p:nvPicPr>
          <p:cNvPr id="173" name="Google Shape;17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459578" y="4077853"/>
            <a:ext cx="3769893" cy="2678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822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822"/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822"/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3"/>
          <p:cNvGrpSpPr/>
          <p:nvPr/>
        </p:nvGrpSpPr>
        <p:grpSpPr>
          <a:xfrm>
            <a:off x="2920799" y="211466"/>
            <a:ext cx="6350400" cy="6350400"/>
            <a:chOff x="888799" y="25199"/>
            <a:chExt cx="6350400" cy="6350400"/>
          </a:xfrm>
        </p:grpSpPr>
        <p:sp>
          <p:nvSpPr>
            <p:cNvPr id="179" name="Google Shape;179;p23"/>
            <p:cNvSpPr/>
            <p:nvPr/>
          </p:nvSpPr>
          <p:spPr>
            <a:xfrm>
              <a:off x="3182929" y="2319329"/>
              <a:ext cx="1762140" cy="1762140"/>
            </a:xfrm>
            <a:prstGeom prst="ellipse">
              <a:avLst/>
            </a:prstGeom>
            <a:gradFill>
              <a:gsLst>
                <a:gs pos="0">
                  <a:srgbClr val="F0AC53"/>
                </a:gs>
                <a:gs pos="100000">
                  <a:srgbClr val="D58C1C"/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3"/>
            <p:cNvSpPr txBox="1"/>
            <p:nvPr/>
          </p:nvSpPr>
          <p:spPr>
            <a:xfrm>
              <a:off x="3440988" y="2577388"/>
              <a:ext cx="1246022" cy="1246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25" tIns="11425" rIns="114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Sorts Mill Goudy"/>
                <a:buNone/>
              </a:pPr>
              <a:r>
                <a:rPr lang="es-ES" sz="1800" b="1" i="0" u="none" strike="noStrike" cap="none">
                  <a:solidFill>
                    <a:schemeClr val="lt1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Capacitación</a:t>
              </a:r>
              <a:endParaRPr sz="1800" b="1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81" name="Google Shape;181;p23"/>
            <p:cNvSpPr/>
            <p:nvPr/>
          </p:nvSpPr>
          <p:spPr>
            <a:xfrm rot="-5400000">
              <a:off x="3798005" y="2033822"/>
              <a:ext cx="531989" cy="3902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5875" cap="rnd" cmpd="sng">
              <a:solidFill>
                <a:srgbClr val="BE7F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3"/>
            <p:cNvSpPr txBox="1"/>
            <p:nvPr/>
          </p:nvSpPr>
          <p:spPr>
            <a:xfrm rot="-5400000">
              <a:off x="4050700" y="2040034"/>
              <a:ext cx="26599" cy="26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Sorts Mill Goudy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83" name="Google Shape;183;p23"/>
            <p:cNvSpPr/>
            <p:nvPr/>
          </p:nvSpPr>
          <p:spPr>
            <a:xfrm>
              <a:off x="3182929" y="25199"/>
              <a:ext cx="1762140" cy="1762140"/>
            </a:xfrm>
            <a:prstGeom prst="ellipse">
              <a:avLst/>
            </a:prstGeom>
            <a:gradFill>
              <a:gsLst>
                <a:gs pos="0">
                  <a:srgbClr val="F0AC53"/>
                </a:gs>
                <a:gs pos="100000">
                  <a:srgbClr val="D58C1C"/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3"/>
            <p:cNvSpPr txBox="1"/>
            <p:nvPr/>
          </p:nvSpPr>
          <p:spPr>
            <a:xfrm>
              <a:off x="3440988" y="283258"/>
              <a:ext cx="1246022" cy="1246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Sorts Mill Goudy"/>
                <a:buNone/>
              </a:pPr>
              <a:r>
                <a:rPr lang="es-ES" sz="1500" b="1" i="0" u="none" strike="noStrike" cap="none">
                  <a:solidFill>
                    <a:schemeClr val="lt1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Conocimientos </a:t>
              </a:r>
              <a:endParaRPr sz="1500" b="1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85" name="Google Shape;185;p23"/>
            <p:cNvSpPr/>
            <p:nvPr/>
          </p:nvSpPr>
          <p:spPr>
            <a:xfrm>
              <a:off x="4945070" y="3180887"/>
              <a:ext cx="531989" cy="3902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5875" cap="rnd" cmpd="sng">
              <a:solidFill>
                <a:srgbClr val="BE7F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3"/>
            <p:cNvSpPr txBox="1"/>
            <p:nvPr/>
          </p:nvSpPr>
          <p:spPr>
            <a:xfrm>
              <a:off x="5197765" y="3187099"/>
              <a:ext cx="26599" cy="26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Sorts Mill Goudy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87" name="Google Shape;187;p23"/>
            <p:cNvSpPr/>
            <p:nvPr/>
          </p:nvSpPr>
          <p:spPr>
            <a:xfrm>
              <a:off x="5477059" y="2319329"/>
              <a:ext cx="1762140" cy="1762140"/>
            </a:xfrm>
            <a:prstGeom prst="ellipse">
              <a:avLst/>
            </a:prstGeom>
            <a:gradFill>
              <a:gsLst>
                <a:gs pos="0">
                  <a:srgbClr val="F0AC53"/>
                </a:gs>
                <a:gs pos="100000">
                  <a:srgbClr val="D58C1C"/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3"/>
            <p:cNvSpPr txBox="1"/>
            <p:nvPr/>
          </p:nvSpPr>
          <p:spPr>
            <a:xfrm>
              <a:off x="5735118" y="2577388"/>
              <a:ext cx="1246022" cy="1246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Sorts Mill Goudy"/>
                <a:buNone/>
              </a:pPr>
              <a:r>
                <a:rPr lang="es-ES" sz="1500" b="1" i="0" u="none" strike="noStrike" cap="none">
                  <a:solidFill>
                    <a:schemeClr val="lt1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Habilidades</a:t>
              </a:r>
              <a:endParaRPr sz="1500" b="1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89" name="Google Shape;189;p23"/>
            <p:cNvSpPr/>
            <p:nvPr/>
          </p:nvSpPr>
          <p:spPr>
            <a:xfrm rot="5400000">
              <a:off x="3798005" y="4327952"/>
              <a:ext cx="531989" cy="3902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5875" cap="rnd" cmpd="sng">
              <a:solidFill>
                <a:srgbClr val="BE7F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3"/>
            <p:cNvSpPr txBox="1"/>
            <p:nvPr/>
          </p:nvSpPr>
          <p:spPr>
            <a:xfrm rot="5400000">
              <a:off x="4050700" y="4334164"/>
              <a:ext cx="26599" cy="26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Sorts Mill Goudy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91" name="Google Shape;191;p23"/>
            <p:cNvSpPr/>
            <p:nvPr/>
          </p:nvSpPr>
          <p:spPr>
            <a:xfrm>
              <a:off x="3182929" y="4613459"/>
              <a:ext cx="1762140" cy="1762140"/>
            </a:xfrm>
            <a:prstGeom prst="ellipse">
              <a:avLst/>
            </a:prstGeom>
            <a:gradFill>
              <a:gsLst>
                <a:gs pos="0">
                  <a:srgbClr val="F0AC53"/>
                </a:gs>
                <a:gs pos="100000">
                  <a:srgbClr val="D58C1C"/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3"/>
            <p:cNvSpPr txBox="1"/>
            <p:nvPr/>
          </p:nvSpPr>
          <p:spPr>
            <a:xfrm>
              <a:off x="3440988" y="4871518"/>
              <a:ext cx="1246022" cy="1246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Sorts Mill Goudy"/>
                <a:buNone/>
              </a:pPr>
              <a:r>
                <a:rPr lang="es-ES" sz="1500" b="1" i="0" u="none" strike="noStrike" cap="none">
                  <a:solidFill>
                    <a:schemeClr val="lt1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Destrezas y aptitudes</a:t>
              </a:r>
              <a:endParaRPr sz="1500" b="1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93" name="Google Shape;193;p23"/>
            <p:cNvSpPr/>
            <p:nvPr/>
          </p:nvSpPr>
          <p:spPr>
            <a:xfrm rot="10800000">
              <a:off x="2650940" y="3180887"/>
              <a:ext cx="531989" cy="3902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w="15875" cap="rnd" cmpd="sng">
              <a:solidFill>
                <a:srgbClr val="BE7F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3"/>
            <p:cNvSpPr txBox="1"/>
            <p:nvPr/>
          </p:nvSpPr>
          <p:spPr>
            <a:xfrm>
              <a:off x="2903635" y="3187099"/>
              <a:ext cx="26599" cy="26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00"/>
                <a:buFont typeface="Sorts Mill Goudy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888799" y="2319329"/>
              <a:ext cx="1762140" cy="1762140"/>
            </a:xfrm>
            <a:prstGeom prst="ellipse">
              <a:avLst/>
            </a:prstGeom>
            <a:gradFill>
              <a:gsLst>
                <a:gs pos="0">
                  <a:srgbClr val="F0AC53"/>
                </a:gs>
                <a:gs pos="100000">
                  <a:srgbClr val="D58C1C"/>
                </a:gs>
              </a:gsLst>
              <a:lin ang="5400000" scaled="0"/>
            </a:gradFill>
            <a:ln>
              <a:noFill/>
            </a:ln>
            <a:effectLst>
              <a:outerShdw blurRad="63500" dist="25400" dir="5400000" rotWithShape="0">
                <a:srgbClr val="000000">
                  <a:alpha val="6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3"/>
            <p:cNvSpPr txBox="1"/>
            <p:nvPr/>
          </p:nvSpPr>
          <p:spPr>
            <a:xfrm>
              <a:off x="1146858" y="2577388"/>
              <a:ext cx="1246022" cy="12460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" tIns="9525" rIns="9525" bIns="95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Sorts Mill Goudy"/>
                <a:buNone/>
              </a:pPr>
              <a:r>
                <a:rPr lang="es-ES" sz="1500" b="1" i="0" u="none" strike="noStrike" cap="none">
                  <a:solidFill>
                    <a:schemeClr val="lt1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Actitudes</a:t>
              </a:r>
              <a:endParaRPr sz="1500" b="1" i="0" u="none" strike="noStrike" cap="none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>
            <a:spLocks noGrp="1"/>
          </p:cNvSpPr>
          <p:nvPr>
            <p:ph type="ctrTitle"/>
          </p:nvPr>
        </p:nvSpPr>
        <p:spPr>
          <a:xfrm>
            <a:off x="1438426" y="76208"/>
            <a:ext cx="9440034" cy="888992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</a:pPr>
            <a:r>
              <a:rPr lang="es-ES" b="1"/>
              <a:t>“Beneficios de la capacitación”</a:t>
            </a:r>
            <a:endParaRPr b="1"/>
          </a:p>
        </p:txBody>
      </p:sp>
      <p:sp>
        <p:nvSpPr>
          <p:cNvPr id="202" name="Google Shape;202;p24"/>
          <p:cNvSpPr txBox="1">
            <a:spLocks noGrp="1"/>
          </p:cNvSpPr>
          <p:nvPr>
            <p:ph type="subTitle" idx="1"/>
          </p:nvPr>
        </p:nvSpPr>
        <p:spPr>
          <a:xfrm>
            <a:off x="169333" y="1117600"/>
            <a:ext cx="7841040" cy="54864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Ayuda al individuo para la toma de decisiones y la solución de problemas.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Alimenta la confianza, la posición asertiva y el desarrollo.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Contribuye positivamente en el manejo de conflictos y tensiones.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Forja líderes y mejora las aptitudes comunicativas.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Sube el nivel de satisfacción con el puesto.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Permite el logro de metas individuales.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Desarrolla un sentido de progreso en muchos campos.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⮚"/>
            </a:pPr>
            <a:r>
              <a:rPr lang="es-ES" b="1"/>
              <a:t>Elimina los temores a la incompetencia o la ignorancia individual.</a:t>
            </a:r>
            <a:endParaRPr b="1"/>
          </a:p>
        </p:txBody>
      </p:sp>
      <p:pic>
        <p:nvPicPr>
          <p:cNvPr id="203" name="Google Shape;20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13057" y="1340909"/>
            <a:ext cx="3709610" cy="4772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 txBox="1">
            <a:spLocks noGrp="1"/>
          </p:cNvSpPr>
          <p:nvPr>
            <p:ph type="ctrTitle"/>
          </p:nvPr>
        </p:nvSpPr>
        <p:spPr>
          <a:xfrm>
            <a:off x="1506160" y="0"/>
            <a:ext cx="9440034" cy="931333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</a:pPr>
            <a:r>
              <a:rPr lang="es-ES" b="1"/>
              <a:t>“DNC”</a:t>
            </a:r>
            <a:endParaRPr b="1"/>
          </a:p>
        </p:txBody>
      </p:sp>
      <p:sp>
        <p:nvSpPr>
          <p:cNvPr id="209" name="Google Shape;209;p25"/>
          <p:cNvSpPr txBox="1">
            <a:spLocks noGrp="1"/>
          </p:cNvSpPr>
          <p:nvPr>
            <p:ph type="subTitle" idx="1"/>
          </p:nvPr>
        </p:nvSpPr>
        <p:spPr>
          <a:xfrm>
            <a:off x="482600" y="931334"/>
            <a:ext cx="11226800" cy="309880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El Diagnóstico de Necesidades de Capacitación (DNC) es el proceso que orienta la estructuración y desarrollo de planes y programas para el establecimiento y fortalecimientos de conocimientos, habilidades o actitudes en los participantes de una organización, a fin de contribuir en el logro de los objetivos de la misma.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endParaRPr b="1"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Un reporte de DNC debe expresar en qué, a quién (es), cuánto y cuándo capacitar. </a:t>
            </a:r>
            <a:endParaRPr b="1"/>
          </a:p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7659" y="3854979"/>
            <a:ext cx="5099382" cy="2681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ctrTitle"/>
          </p:nvPr>
        </p:nvSpPr>
        <p:spPr>
          <a:xfrm>
            <a:off x="1375983" y="0"/>
            <a:ext cx="9440034" cy="922860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</a:pPr>
            <a:r>
              <a:rPr lang="es-ES" b="1"/>
              <a:t>¿Cuándo hacer un DNC?</a:t>
            </a:r>
            <a:endParaRPr b="1"/>
          </a:p>
        </p:txBody>
      </p:sp>
      <p:sp>
        <p:nvSpPr>
          <p:cNvPr id="216" name="Google Shape;216;p26"/>
          <p:cNvSpPr txBox="1">
            <a:spLocks noGrp="1"/>
          </p:cNvSpPr>
          <p:nvPr>
            <p:ph type="subTitle" idx="1"/>
          </p:nvPr>
        </p:nvSpPr>
        <p:spPr>
          <a:xfrm>
            <a:off x="490160" y="1352022"/>
            <a:ext cx="7163707" cy="4710111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10"/>
              <a:buFont typeface="Noto Sans Symbols"/>
              <a:buChar char="✔"/>
            </a:pPr>
            <a:r>
              <a:rPr lang="es-ES" b="1"/>
              <a:t>Problemas en la organización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✔"/>
            </a:pPr>
            <a:r>
              <a:rPr lang="es-ES" b="1"/>
              <a:t>Desviaciones en la productividad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✔"/>
            </a:pPr>
            <a:r>
              <a:rPr lang="es-ES" b="1"/>
              <a:t>Cambios culturales, en Políticas, Métodos o Técnicas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✔"/>
            </a:pPr>
            <a:r>
              <a:rPr lang="es-ES" b="1"/>
              <a:t>Baja o Alta de personal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✔"/>
            </a:pPr>
            <a:r>
              <a:rPr lang="es-ES" b="1"/>
              <a:t>Cambios de función o de puesto</a:t>
            </a:r>
            <a:endParaRPr/>
          </a:p>
          <a:p>
            <a:pPr marL="342900" lvl="0" indent="-34290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Font typeface="Noto Sans Symbols"/>
              <a:buChar char="✔"/>
            </a:pPr>
            <a:r>
              <a:rPr lang="es-ES" b="1"/>
              <a:t>Solicitudes del personal </a:t>
            </a:r>
            <a:endParaRPr b="1"/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1463" y="1100509"/>
            <a:ext cx="4344279" cy="5213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>
            <a:spLocks noGrp="1"/>
          </p:cNvSpPr>
          <p:nvPr>
            <p:ph type="ctrTitle"/>
          </p:nvPr>
        </p:nvSpPr>
        <p:spPr>
          <a:xfrm>
            <a:off x="1370693" y="211673"/>
            <a:ext cx="9440034" cy="905927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Sorts Mill Goudy"/>
              <a:buNone/>
            </a:pPr>
            <a:r>
              <a:rPr lang="es-ES" b="1"/>
              <a:t>“Momentos de un DNC”</a:t>
            </a:r>
            <a:endParaRPr b="1"/>
          </a:p>
        </p:txBody>
      </p:sp>
      <p:sp>
        <p:nvSpPr>
          <p:cNvPr id="223" name="Google Shape;223;p27"/>
          <p:cNvSpPr txBox="1">
            <a:spLocks noGrp="1"/>
          </p:cNvSpPr>
          <p:nvPr>
            <p:ph type="subTitle" idx="1"/>
          </p:nvPr>
        </p:nvSpPr>
        <p:spPr>
          <a:xfrm>
            <a:off x="372533" y="1419756"/>
            <a:ext cx="7382934" cy="4845577"/>
          </a:xfrm>
          <a:prstGeom prst="rect">
            <a:avLst/>
          </a:prstGeom>
          <a:noFill/>
          <a:ln>
            <a:noFill/>
          </a:ln>
          <a:effectLst>
            <a:outerShdw blurRad="254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Pasadas. Experiencias que han demostrado ser problemáticas y que hacen evidente el desarrollo del proceso de capacitación.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endParaRPr b="1"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Presentes. Las que se reflejan en el momento en que se efectúa el DNC.</a:t>
            </a:r>
            <a:endParaRPr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endParaRPr b="1"/>
          </a:p>
          <a:p>
            <a:pPr marL="0" lvl="0" indent="0" algn="just" rtl="0">
              <a:lnSpc>
                <a:spcPct val="110000"/>
              </a:lnSpc>
              <a:spcBef>
                <a:spcPts val="1060"/>
              </a:spcBef>
              <a:spcAft>
                <a:spcPts val="0"/>
              </a:spcAft>
              <a:buSzPts val="1610"/>
              <a:buNone/>
            </a:pPr>
            <a:r>
              <a:rPr lang="es-ES" b="1"/>
              <a:t>Futuras. Prevención que la organización identifica dentro de los procesos de transformación y que implica cambios a corto, mediano y largo plazo. </a:t>
            </a:r>
            <a:endParaRPr b="1"/>
          </a:p>
        </p:txBody>
      </p:sp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0160" y="2252134"/>
            <a:ext cx="3984773" cy="3713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822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822"/>
                                        <p:tgtEl>
                                          <p:spTgt spid="2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822"/>
                                        <p:tgtEl>
                                          <p:spTgt spid="2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822"/>
                                        <p:tgtEl>
                                          <p:spTgt spid="2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822"/>
                                        <p:tgtEl>
                                          <p:spTgt spid="2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ateVTI">
  <a:themeElements>
    <a:clrScheme name="Gree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teVTI">
  <a:themeElements>
    <a:clrScheme name="Custom 35">
      <a:dk1>
        <a:srgbClr val="000000"/>
      </a:dk1>
      <a:lt1>
        <a:srgbClr val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561</Words>
  <Application>Microsoft Office PowerPoint</Application>
  <PresentationFormat>Panorámica</PresentationFormat>
  <Paragraphs>49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Noto Sans Symbols</vt:lpstr>
      <vt:lpstr>Calibri</vt:lpstr>
      <vt:lpstr>Sorts Mill Goudy</vt:lpstr>
      <vt:lpstr>Arial</vt:lpstr>
      <vt:lpstr>SlateVTI</vt:lpstr>
      <vt:lpstr>SlateVTI</vt:lpstr>
      <vt:lpstr>“Sistemas de Capacitación”</vt:lpstr>
      <vt:lpstr>“Capacitación según autores”</vt:lpstr>
      <vt:lpstr>“Capacitación” </vt:lpstr>
      <vt:lpstr>“Objetivos de la Capacitación”</vt:lpstr>
      <vt:lpstr>Presentación de PowerPoint</vt:lpstr>
      <vt:lpstr>“Beneficios de la capacitación”</vt:lpstr>
      <vt:lpstr>“DNC”</vt:lpstr>
      <vt:lpstr>¿Cuándo hacer un DNC?</vt:lpstr>
      <vt:lpstr>“Momentos de un DNC”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“Sistemas de Capacitación”</dc:title>
  <dc:creator>pc</dc:creator>
  <cp:lastModifiedBy>oswaldo contreras</cp:lastModifiedBy>
  <cp:revision>2</cp:revision>
  <dcterms:modified xsi:type="dcterms:W3CDTF">2023-01-07T01:44:40Z</dcterms:modified>
</cp:coreProperties>
</file>