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264" r:id="rId3"/>
    <p:sldId id="265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1" name="Google Shape;1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9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1" name="Google Shape;1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49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1" name="Google Shape;1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14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">
  <p:cSld name="CUSTOM_2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2" name="Google Shape;442;p86"/>
          <p:cNvSpPr/>
          <p:nvPr/>
        </p:nvSpPr>
        <p:spPr>
          <a:xfrm rot="-5975364">
            <a:off x="941405" y="4781312"/>
            <a:ext cx="511447" cy="45029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p86"/>
          <p:cNvGrpSpPr/>
          <p:nvPr/>
        </p:nvGrpSpPr>
        <p:grpSpPr>
          <a:xfrm rot="-1421124">
            <a:off x="-496081" y="3809905"/>
            <a:ext cx="1955612" cy="1971011"/>
            <a:chOff x="1604400" y="3746500"/>
            <a:chExt cx="1279475" cy="1289550"/>
          </a:xfrm>
        </p:grpSpPr>
        <p:sp>
          <p:nvSpPr>
            <p:cNvPr id="444" name="Google Shape;444;p86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6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86"/>
          <p:cNvSpPr/>
          <p:nvPr/>
        </p:nvSpPr>
        <p:spPr>
          <a:xfrm>
            <a:off x="8068800" y="-502400"/>
            <a:ext cx="1513200" cy="1332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6"/>
          <p:cNvSpPr/>
          <p:nvPr/>
        </p:nvSpPr>
        <p:spPr>
          <a:xfrm rot="-806163">
            <a:off x="248334" y="-366944"/>
            <a:ext cx="1010234" cy="1061382"/>
          </a:xfrm>
          <a:prstGeom prst="lightningBol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6"/>
          <p:cNvSpPr/>
          <p:nvPr/>
        </p:nvSpPr>
        <p:spPr>
          <a:xfrm>
            <a:off x="-917023" y="-534951"/>
            <a:ext cx="1587000" cy="13974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86"/>
          <p:cNvGrpSpPr/>
          <p:nvPr/>
        </p:nvGrpSpPr>
        <p:grpSpPr>
          <a:xfrm rot="-2948231">
            <a:off x="8428507" y="3743895"/>
            <a:ext cx="422613" cy="425643"/>
            <a:chOff x="1605325" y="645950"/>
            <a:chExt cx="1279475" cy="1288650"/>
          </a:xfrm>
        </p:grpSpPr>
        <p:sp>
          <p:nvSpPr>
            <p:cNvPr id="450" name="Google Shape;450;p86"/>
            <p:cNvSpPr/>
            <p:nvPr/>
          </p:nvSpPr>
          <p:spPr>
            <a:xfrm>
              <a:off x="1605325" y="645950"/>
              <a:ext cx="1279475" cy="1288650"/>
            </a:xfrm>
            <a:custGeom>
              <a:avLst/>
              <a:gdLst/>
              <a:ahLst/>
              <a:cxnLst/>
              <a:rect l="l" t="t" r="r" b="b"/>
              <a:pathLst>
                <a:path w="51179" h="51546" fill="none" extrusionOk="0">
                  <a:moveTo>
                    <a:pt x="39520" y="44176"/>
                  </a:moveTo>
                  <a:cubicBezTo>
                    <a:pt x="29549" y="51545"/>
                    <a:pt x="15508" y="49712"/>
                    <a:pt x="7736" y="39997"/>
                  </a:cubicBezTo>
                  <a:cubicBezTo>
                    <a:pt x="0" y="30319"/>
                    <a:pt x="1320" y="16205"/>
                    <a:pt x="10742" y="8103"/>
                  </a:cubicBezTo>
                  <a:cubicBezTo>
                    <a:pt x="20163" y="1"/>
                    <a:pt x="34278" y="807"/>
                    <a:pt x="42710" y="9899"/>
                  </a:cubicBezTo>
                  <a:cubicBezTo>
                    <a:pt x="51178" y="18991"/>
                    <a:pt x="50921" y="33142"/>
                    <a:pt x="42123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86"/>
            <p:cNvSpPr/>
            <p:nvPr/>
          </p:nvSpPr>
          <p:spPr>
            <a:xfrm>
              <a:off x="1932525" y="1035475"/>
              <a:ext cx="634225" cy="518775"/>
            </a:xfrm>
            <a:custGeom>
              <a:avLst/>
              <a:gdLst/>
              <a:ahLst/>
              <a:cxnLst/>
              <a:rect l="l" t="t" r="r" b="b"/>
              <a:pathLst>
                <a:path w="25369" h="20751" fill="none" extrusionOk="0">
                  <a:moveTo>
                    <a:pt x="24709" y="2420"/>
                  </a:moveTo>
                  <a:cubicBezTo>
                    <a:pt x="23866" y="2750"/>
                    <a:pt x="22949" y="3007"/>
                    <a:pt x="22033" y="3117"/>
                  </a:cubicBezTo>
                  <a:cubicBezTo>
                    <a:pt x="22399" y="3043"/>
                    <a:pt x="22839" y="2347"/>
                    <a:pt x="23096" y="2053"/>
                  </a:cubicBezTo>
                  <a:cubicBezTo>
                    <a:pt x="23426" y="1613"/>
                    <a:pt x="23683" y="1100"/>
                    <a:pt x="23866" y="587"/>
                  </a:cubicBezTo>
                  <a:cubicBezTo>
                    <a:pt x="23866" y="514"/>
                    <a:pt x="23829" y="477"/>
                    <a:pt x="23793" y="440"/>
                  </a:cubicBezTo>
                  <a:cubicBezTo>
                    <a:pt x="23756" y="440"/>
                    <a:pt x="23719" y="440"/>
                    <a:pt x="23646" y="440"/>
                  </a:cubicBezTo>
                  <a:cubicBezTo>
                    <a:pt x="22729" y="954"/>
                    <a:pt x="21740" y="1320"/>
                    <a:pt x="20713" y="1577"/>
                  </a:cubicBezTo>
                  <a:cubicBezTo>
                    <a:pt x="20640" y="1577"/>
                    <a:pt x="20566" y="1577"/>
                    <a:pt x="20530" y="1503"/>
                  </a:cubicBezTo>
                  <a:cubicBezTo>
                    <a:pt x="20456" y="1430"/>
                    <a:pt x="20346" y="1320"/>
                    <a:pt x="20273" y="1247"/>
                  </a:cubicBezTo>
                  <a:cubicBezTo>
                    <a:pt x="19833" y="880"/>
                    <a:pt x="19357" y="587"/>
                    <a:pt x="18843" y="404"/>
                  </a:cubicBezTo>
                  <a:cubicBezTo>
                    <a:pt x="18184" y="110"/>
                    <a:pt x="17450" y="0"/>
                    <a:pt x="16680" y="37"/>
                  </a:cubicBezTo>
                  <a:cubicBezTo>
                    <a:pt x="15251" y="147"/>
                    <a:pt x="13894" y="844"/>
                    <a:pt x="13014" y="1980"/>
                  </a:cubicBezTo>
                  <a:cubicBezTo>
                    <a:pt x="12538" y="2530"/>
                    <a:pt x="12171" y="3227"/>
                    <a:pt x="12025" y="3923"/>
                  </a:cubicBezTo>
                  <a:cubicBezTo>
                    <a:pt x="11841" y="4620"/>
                    <a:pt x="11841" y="5316"/>
                    <a:pt x="11951" y="6013"/>
                  </a:cubicBezTo>
                  <a:cubicBezTo>
                    <a:pt x="11951" y="6159"/>
                    <a:pt x="11951" y="6159"/>
                    <a:pt x="11841" y="6159"/>
                  </a:cubicBezTo>
                  <a:cubicBezTo>
                    <a:pt x="7882" y="5536"/>
                    <a:pt x="4546" y="4106"/>
                    <a:pt x="1870" y="1064"/>
                  </a:cubicBezTo>
                  <a:cubicBezTo>
                    <a:pt x="1760" y="917"/>
                    <a:pt x="1686" y="917"/>
                    <a:pt x="1613" y="1064"/>
                  </a:cubicBezTo>
                  <a:cubicBezTo>
                    <a:pt x="440" y="2860"/>
                    <a:pt x="990" y="5683"/>
                    <a:pt x="2456" y="7076"/>
                  </a:cubicBezTo>
                  <a:cubicBezTo>
                    <a:pt x="2676" y="7259"/>
                    <a:pt x="2860" y="7442"/>
                    <a:pt x="3080" y="7589"/>
                  </a:cubicBezTo>
                  <a:cubicBezTo>
                    <a:pt x="2420" y="7552"/>
                    <a:pt x="1760" y="7369"/>
                    <a:pt x="1137" y="7076"/>
                  </a:cubicBezTo>
                  <a:cubicBezTo>
                    <a:pt x="1027" y="7003"/>
                    <a:pt x="990" y="7039"/>
                    <a:pt x="953" y="7149"/>
                  </a:cubicBezTo>
                  <a:cubicBezTo>
                    <a:pt x="953" y="7332"/>
                    <a:pt x="953" y="7552"/>
                    <a:pt x="990" y="7736"/>
                  </a:cubicBezTo>
                  <a:cubicBezTo>
                    <a:pt x="1247" y="9569"/>
                    <a:pt x="2420" y="11108"/>
                    <a:pt x="4143" y="11805"/>
                  </a:cubicBezTo>
                  <a:cubicBezTo>
                    <a:pt x="4363" y="11915"/>
                    <a:pt x="4546" y="11988"/>
                    <a:pt x="4766" y="12025"/>
                  </a:cubicBezTo>
                  <a:cubicBezTo>
                    <a:pt x="4143" y="12135"/>
                    <a:pt x="3519" y="12172"/>
                    <a:pt x="2896" y="12062"/>
                  </a:cubicBezTo>
                  <a:cubicBezTo>
                    <a:pt x="2750" y="12062"/>
                    <a:pt x="2713" y="12098"/>
                    <a:pt x="2750" y="12245"/>
                  </a:cubicBezTo>
                  <a:cubicBezTo>
                    <a:pt x="3593" y="14518"/>
                    <a:pt x="5389" y="15178"/>
                    <a:pt x="6746" y="15581"/>
                  </a:cubicBezTo>
                  <a:cubicBezTo>
                    <a:pt x="6892" y="15581"/>
                    <a:pt x="7075" y="15581"/>
                    <a:pt x="7259" y="15654"/>
                  </a:cubicBezTo>
                  <a:lnTo>
                    <a:pt x="7222" y="15654"/>
                  </a:lnTo>
                  <a:cubicBezTo>
                    <a:pt x="6782" y="16351"/>
                    <a:pt x="5242" y="16864"/>
                    <a:pt x="4509" y="17121"/>
                  </a:cubicBezTo>
                  <a:cubicBezTo>
                    <a:pt x="3190" y="17597"/>
                    <a:pt x="1796" y="17781"/>
                    <a:pt x="403" y="17634"/>
                  </a:cubicBezTo>
                  <a:cubicBezTo>
                    <a:pt x="183" y="17597"/>
                    <a:pt x="147" y="17597"/>
                    <a:pt x="73" y="17634"/>
                  </a:cubicBezTo>
                  <a:cubicBezTo>
                    <a:pt x="0" y="17671"/>
                    <a:pt x="73" y="17744"/>
                    <a:pt x="147" y="17781"/>
                  </a:cubicBezTo>
                  <a:cubicBezTo>
                    <a:pt x="403" y="17964"/>
                    <a:pt x="697" y="18147"/>
                    <a:pt x="990" y="18294"/>
                  </a:cubicBezTo>
                  <a:cubicBezTo>
                    <a:pt x="1870" y="18770"/>
                    <a:pt x="2786" y="19137"/>
                    <a:pt x="3739" y="19394"/>
                  </a:cubicBezTo>
                  <a:cubicBezTo>
                    <a:pt x="8689" y="20750"/>
                    <a:pt x="14298" y="19760"/>
                    <a:pt x="17964" y="16058"/>
                  </a:cubicBezTo>
                  <a:cubicBezTo>
                    <a:pt x="20896" y="13161"/>
                    <a:pt x="21923" y="9202"/>
                    <a:pt x="21923" y="5170"/>
                  </a:cubicBezTo>
                  <a:cubicBezTo>
                    <a:pt x="21923" y="5023"/>
                    <a:pt x="22106" y="4913"/>
                    <a:pt x="22216" y="4840"/>
                  </a:cubicBezTo>
                  <a:cubicBezTo>
                    <a:pt x="22986" y="4290"/>
                    <a:pt x="24122" y="3593"/>
                    <a:pt x="24672" y="2823"/>
                  </a:cubicBezTo>
                  <a:cubicBezTo>
                    <a:pt x="24819" y="2677"/>
                    <a:pt x="25332" y="2493"/>
                    <a:pt x="25332" y="2457"/>
                  </a:cubicBezTo>
                  <a:lnTo>
                    <a:pt x="25332" y="2457"/>
                  </a:lnTo>
                  <a:cubicBezTo>
                    <a:pt x="25369" y="2347"/>
                    <a:pt x="24819" y="2383"/>
                    <a:pt x="24709" y="242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86"/>
          <p:cNvGrpSpPr/>
          <p:nvPr/>
        </p:nvGrpSpPr>
        <p:grpSpPr>
          <a:xfrm rot="-2676030">
            <a:off x="7746268" y="3918932"/>
            <a:ext cx="1611298" cy="1621154"/>
            <a:chOff x="4690275" y="605625"/>
            <a:chExt cx="1281300" cy="1290475"/>
          </a:xfrm>
        </p:grpSpPr>
        <p:sp>
          <p:nvSpPr>
            <p:cNvPr id="453" name="Google Shape;453;p86"/>
            <p:cNvSpPr/>
            <p:nvPr/>
          </p:nvSpPr>
          <p:spPr>
            <a:xfrm>
              <a:off x="5167775" y="880575"/>
              <a:ext cx="339125" cy="731400"/>
            </a:xfrm>
            <a:custGeom>
              <a:avLst/>
              <a:gdLst/>
              <a:ahLst/>
              <a:cxnLst/>
              <a:rect l="l" t="t" r="r" b="b"/>
              <a:pathLst>
                <a:path w="13565" h="29256" fill="none" extrusionOk="0">
                  <a:moveTo>
                    <a:pt x="2970" y="14738"/>
                  </a:moveTo>
                  <a:lnTo>
                    <a:pt x="2970" y="28889"/>
                  </a:lnTo>
                  <a:cubicBezTo>
                    <a:pt x="2970" y="29072"/>
                    <a:pt x="3153" y="29256"/>
                    <a:pt x="3337" y="29256"/>
                  </a:cubicBezTo>
                  <a:lnTo>
                    <a:pt x="8616" y="29256"/>
                  </a:lnTo>
                  <a:cubicBezTo>
                    <a:pt x="8799" y="29256"/>
                    <a:pt x="8982" y="29072"/>
                    <a:pt x="8982" y="28889"/>
                  </a:cubicBezTo>
                  <a:lnTo>
                    <a:pt x="8982" y="14518"/>
                  </a:lnTo>
                  <a:lnTo>
                    <a:pt x="12795" y="14518"/>
                  </a:lnTo>
                  <a:cubicBezTo>
                    <a:pt x="12978" y="14518"/>
                    <a:pt x="13125" y="14372"/>
                    <a:pt x="13162" y="14188"/>
                  </a:cubicBezTo>
                  <a:lnTo>
                    <a:pt x="13528" y="9826"/>
                  </a:lnTo>
                  <a:cubicBezTo>
                    <a:pt x="13528" y="9606"/>
                    <a:pt x="13382" y="9423"/>
                    <a:pt x="13162" y="9423"/>
                  </a:cubicBezTo>
                  <a:lnTo>
                    <a:pt x="8982" y="9423"/>
                  </a:lnTo>
                  <a:lnTo>
                    <a:pt x="8982" y="6380"/>
                  </a:lnTo>
                  <a:cubicBezTo>
                    <a:pt x="8982" y="5647"/>
                    <a:pt x="9569" y="5060"/>
                    <a:pt x="10265" y="5060"/>
                  </a:cubicBezTo>
                  <a:lnTo>
                    <a:pt x="13198" y="5060"/>
                  </a:lnTo>
                  <a:cubicBezTo>
                    <a:pt x="13418" y="5060"/>
                    <a:pt x="13565" y="4913"/>
                    <a:pt x="13565" y="4693"/>
                  </a:cubicBezTo>
                  <a:lnTo>
                    <a:pt x="13565" y="367"/>
                  </a:lnTo>
                  <a:cubicBezTo>
                    <a:pt x="13565" y="147"/>
                    <a:pt x="13418" y="1"/>
                    <a:pt x="13198" y="1"/>
                  </a:cubicBezTo>
                  <a:lnTo>
                    <a:pt x="8249" y="1"/>
                  </a:lnTo>
                  <a:cubicBezTo>
                    <a:pt x="5353" y="1"/>
                    <a:pt x="2970" y="2347"/>
                    <a:pt x="2970" y="5280"/>
                  </a:cubicBezTo>
                  <a:lnTo>
                    <a:pt x="2970" y="9423"/>
                  </a:lnTo>
                  <a:lnTo>
                    <a:pt x="367" y="9423"/>
                  </a:lnTo>
                  <a:cubicBezTo>
                    <a:pt x="147" y="9423"/>
                    <a:pt x="1" y="9606"/>
                    <a:pt x="1" y="9826"/>
                  </a:cubicBezTo>
                  <a:lnTo>
                    <a:pt x="1" y="14152"/>
                  </a:lnTo>
                  <a:cubicBezTo>
                    <a:pt x="1" y="14335"/>
                    <a:pt x="147" y="14518"/>
                    <a:pt x="367" y="14518"/>
                  </a:cubicBezTo>
                  <a:lnTo>
                    <a:pt x="2970" y="145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86"/>
            <p:cNvSpPr/>
            <p:nvPr/>
          </p:nvSpPr>
          <p:spPr>
            <a:xfrm>
              <a:off x="4690275" y="605625"/>
              <a:ext cx="1281300" cy="1290475"/>
            </a:xfrm>
            <a:custGeom>
              <a:avLst/>
              <a:gdLst/>
              <a:ahLst/>
              <a:cxnLst/>
              <a:rect l="l" t="t" r="r" b="b"/>
              <a:pathLst>
                <a:path w="51252" h="51619" fill="none" extrusionOk="0">
                  <a:moveTo>
                    <a:pt x="39630" y="44213"/>
                  </a:moveTo>
                  <a:cubicBezTo>
                    <a:pt x="29622" y="51618"/>
                    <a:pt x="15545" y="49785"/>
                    <a:pt x="7773" y="40107"/>
                  </a:cubicBezTo>
                  <a:cubicBezTo>
                    <a:pt x="1" y="30392"/>
                    <a:pt x="1284" y="16278"/>
                    <a:pt x="10705" y="8139"/>
                  </a:cubicBezTo>
                  <a:cubicBezTo>
                    <a:pt x="20127" y="1"/>
                    <a:pt x="34278" y="734"/>
                    <a:pt x="42746" y="9862"/>
                  </a:cubicBezTo>
                  <a:cubicBezTo>
                    <a:pt x="51252" y="18954"/>
                    <a:pt x="50995" y="33142"/>
                    <a:pt x="42233" y="4194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86"/>
          <p:cNvSpPr txBox="1">
            <a:spLocks noGrp="1"/>
          </p:cNvSpPr>
          <p:nvPr>
            <p:ph type="sldNum" idx="2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56" name="Google Shape;456;p86"/>
          <p:cNvSpPr/>
          <p:nvPr/>
        </p:nvSpPr>
        <p:spPr>
          <a:xfrm rot="-3230455">
            <a:off x="426008" y="3800375"/>
            <a:ext cx="594886" cy="45039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6"/>
          <p:cNvSpPr txBox="1">
            <a:spLocks noGrp="1"/>
          </p:cNvSpPr>
          <p:nvPr>
            <p:ph type="body" idx="1"/>
          </p:nvPr>
        </p:nvSpPr>
        <p:spPr>
          <a:xfrm>
            <a:off x="720000" y="1739400"/>
            <a:ext cx="33324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8" name="Google Shape;458;p86"/>
          <p:cNvSpPr txBox="1">
            <a:spLocks noGrp="1"/>
          </p:cNvSpPr>
          <p:nvPr>
            <p:ph type="subTitle" idx="3"/>
          </p:nvPr>
        </p:nvSpPr>
        <p:spPr>
          <a:xfrm>
            <a:off x="720000" y="387125"/>
            <a:ext cx="7752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mfortaa"/>
              <a:buNone/>
              <a:defRPr sz="30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86"/>
          <p:cNvSpPr txBox="1">
            <a:spLocks noGrp="1"/>
          </p:cNvSpPr>
          <p:nvPr>
            <p:ph type="subTitle" idx="4"/>
          </p:nvPr>
        </p:nvSpPr>
        <p:spPr>
          <a:xfrm>
            <a:off x="714875" y="1865700"/>
            <a:ext cx="3332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Medium"/>
              <a:buChar char="●"/>
              <a:defRPr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●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●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2"/>
          <p:cNvSpPr/>
          <p:nvPr/>
        </p:nvSpPr>
        <p:spPr>
          <a:xfrm>
            <a:off x="8175009" y="-151387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32"/>
          <p:cNvSpPr txBox="1">
            <a:spLocks noGrp="1"/>
          </p:cNvSpPr>
          <p:nvPr>
            <p:ph type="subTitle" idx="3"/>
          </p:nvPr>
        </p:nvSpPr>
        <p:spPr>
          <a:xfrm>
            <a:off x="999460" y="1"/>
            <a:ext cx="7472999" cy="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>
                <a:latin typeface="Arial Black" panose="020B0A04020102020204" pitchFamily="34" charset="0"/>
              </a:rPr>
              <a:t>Módulo I. Teoría del Conocimiento</a:t>
            </a:r>
            <a:endParaRPr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0211EC1-961D-4BFD-9DC0-026F4C8BC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73201"/>
              </p:ext>
            </p:extLst>
          </p:nvPr>
        </p:nvGraphicFramePr>
        <p:xfrm>
          <a:off x="1035179" y="938669"/>
          <a:ext cx="73866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6640">
                  <a:extLst>
                    <a:ext uri="{9D8B030D-6E8A-4147-A177-3AD203B41FA5}">
                      <a16:colId xmlns:a16="http://schemas.microsoft.com/office/drawing/2014/main" val="56039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FILOSOFÍA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00330"/>
                  </a:ext>
                </a:extLst>
              </a:tr>
            </a:tbl>
          </a:graphicData>
        </a:graphic>
      </p:graphicFrame>
      <p:sp>
        <p:nvSpPr>
          <p:cNvPr id="10" name="Google Shape;1393;p32">
            <a:extLst>
              <a:ext uri="{FF2B5EF4-FFF2-40B4-BE49-F238E27FC236}">
                <a16:creationId xmlns:a16="http://schemas.microsoft.com/office/drawing/2014/main" id="{AAAFC25E-7BDA-47FB-AD20-7823D6AF76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869" y="1455222"/>
            <a:ext cx="3224319" cy="22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ES" b="1" dirty="0">
              <a:latin typeface="Arial Black" panose="020B0A04020102020204" pitchFamily="34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Lógica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Ética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Estética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Moral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Ciencia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Amor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Teología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Tx/>
              <a:buChar char="-"/>
            </a:pPr>
            <a:r>
              <a:rPr lang="es-ES" b="1" dirty="0">
                <a:latin typeface="Arial Black" panose="020B0A04020102020204" pitchFamily="34" charset="0"/>
              </a:rPr>
              <a:t>Epistemología </a:t>
            </a: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E77851-7566-4B19-BC00-0DF641090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5" r="13087"/>
          <a:stretch/>
        </p:blipFill>
        <p:spPr>
          <a:xfrm>
            <a:off x="2849692" y="1819485"/>
            <a:ext cx="4465507" cy="28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2"/>
          <p:cNvSpPr txBox="1">
            <a:spLocks noGrp="1"/>
          </p:cNvSpPr>
          <p:nvPr>
            <p:ph type="body" idx="1"/>
          </p:nvPr>
        </p:nvSpPr>
        <p:spPr>
          <a:xfrm>
            <a:off x="218968" y="707233"/>
            <a:ext cx="8706063" cy="272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Conocimiento empírico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Es el conocimiento que se adquiere a través de la experiencia propia y de la de aquellos que nos rodean. Ejercemos este tipo de conocimiento desde que empezamos a movernos y a explorar el mundo, e implica a menudo el método de ensayo y error.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Conocimiento procedimental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Se habla de conocimiento procedimental para referirse al aprendizaje de nuevas técnicas y procesos, tales como manejar un nuevo programa de informática, aprender a andar en bicicleta o a conducir un automóvil. Generalmente implica acceder a una “práctica”, o seguir instrucciones.</a:t>
            </a:r>
          </a:p>
        </p:txBody>
      </p:sp>
      <p:sp>
        <p:nvSpPr>
          <p:cNvPr id="1402" name="Google Shape;1402;p32"/>
          <p:cNvSpPr/>
          <p:nvPr/>
        </p:nvSpPr>
        <p:spPr>
          <a:xfrm>
            <a:off x="8175009" y="-151387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03;p32">
            <a:extLst>
              <a:ext uri="{FF2B5EF4-FFF2-40B4-BE49-F238E27FC236}">
                <a16:creationId xmlns:a16="http://schemas.microsoft.com/office/drawing/2014/main" id="{420D76AD-77E9-447F-9F68-5DD2D612407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999460" y="-21430"/>
            <a:ext cx="7472999" cy="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>
                <a:latin typeface="Arial Black" panose="020B0A04020102020204" pitchFamily="34" charset="0"/>
              </a:rPr>
              <a:t>Tipos de Conocimiento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C329AF-54EE-48F5-A5B0-13BE35731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06" y="3520418"/>
            <a:ext cx="2273204" cy="14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2"/>
          <p:cNvSpPr txBox="1">
            <a:spLocks noGrp="1"/>
          </p:cNvSpPr>
          <p:nvPr>
            <p:ph type="body" idx="1"/>
          </p:nvPr>
        </p:nvSpPr>
        <p:spPr>
          <a:xfrm>
            <a:off x="218968" y="535783"/>
            <a:ext cx="8706063" cy="29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Conocimiento emocional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El conocimiento emocional se relaciona con el manejo de las emociones personales y con la interacción con otros individuos. Como en el caso del conocimiento intuitivo, el emocional lo desarrollamos en el entorno familiar, de modo consciente y subconsciente.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Conocimiento público o social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es-MX" b="1" dirty="0">
              <a:latin typeface="Arial Black" panose="020B0A04020102020204" pitchFamily="34" charset="0"/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MX" b="1" dirty="0">
                <a:latin typeface="Arial Black" panose="020B0A04020102020204" pitchFamily="34" charset="0"/>
              </a:rPr>
              <a:t>Es aquel conocimiento que podemos encontrar en la cultura popular, la opinión pública y las redes sociales. El conocimiento público o social es objeto de estudio de disciplinas como la sociología y la antropología.</a:t>
            </a:r>
          </a:p>
        </p:txBody>
      </p:sp>
      <p:sp>
        <p:nvSpPr>
          <p:cNvPr id="1402" name="Google Shape;1402;p32"/>
          <p:cNvSpPr/>
          <p:nvPr/>
        </p:nvSpPr>
        <p:spPr>
          <a:xfrm>
            <a:off x="8175009" y="-151387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1444D7-0F25-48FA-B3E4-FA71CD82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28162"/>
            <a:ext cx="2470869" cy="17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build="p"/>
    </p:bldLst>
  </p:timing>
</p:sld>
</file>

<file path=ppt/theme/theme1.xml><?xml version="1.0" encoding="utf-8"?>
<a:theme xmlns:a="http://schemas.openxmlformats.org/drawingml/2006/main" name="Phonix Social Media by Slidesgo">
  <a:themeElements>
    <a:clrScheme name="Simple Light">
      <a:dk1>
        <a:srgbClr val="FFFFFF"/>
      </a:dk1>
      <a:lt1>
        <a:srgbClr val="FFFFFF"/>
      </a:lt1>
      <a:dk2>
        <a:srgbClr val="65FFFB"/>
      </a:dk2>
      <a:lt2>
        <a:srgbClr val="65FFFB"/>
      </a:lt2>
      <a:accent1>
        <a:srgbClr val="191561"/>
      </a:accent1>
      <a:accent2>
        <a:srgbClr val="CAFFFE"/>
      </a:accent2>
      <a:accent3>
        <a:srgbClr val="0004FF"/>
      </a:accent3>
      <a:accent4>
        <a:srgbClr val="65FFFB"/>
      </a:accent4>
      <a:accent5>
        <a:srgbClr val="FFFB00"/>
      </a:accent5>
      <a:accent6>
        <a:srgbClr val="FF4DD2"/>
      </a:accent6>
      <a:hlink>
        <a:srgbClr val="9EF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203</Words>
  <Application>Microsoft Office PowerPoint</Application>
  <PresentationFormat>Presentación en pantalla (16:9)</PresentationFormat>
  <Paragraphs>28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Comfortaa</vt:lpstr>
      <vt:lpstr>Roboto</vt:lpstr>
      <vt:lpstr>Roboto Medium</vt:lpstr>
      <vt:lpstr>Phonix Social Media by Slidesgo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“ADMINISTRACIÒN DE HOPITALES”</dc:title>
  <dc:creator>ConalepCiudadAzteca</dc:creator>
  <cp:lastModifiedBy>oswaldo contreras</cp:lastModifiedBy>
  <cp:revision>48</cp:revision>
  <dcterms:modified xsi:type="dcterms:W3CDTF">2023-02-28T16:27:01Z</dcterms:modified>
</cp:coreProperties>
</file>