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3" r:id="rId18"/>
    <p:sldId id="274" r:id="rId19"/>
    <p:sldId id="275" r:id="rId20"/>
    <p:sldId id="276" r:id="rId21"/>
    <p:sldId id="277" r:id="rId22"/>
    <p:sldId id="278" r:id="rId23"/>
    <p:sldId id="272"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 id="298" r:id="rId44"/>
    <p:sldId id="299" r:id="rId45"/>
    <p:sldId id="300" r:id="rId46"/>
    <p:sldId id="301" r:id="rId47"/>
    <p:sldId id="302" r:id="rId48"/>
    <p:sldId id="304" r:id="rId49"/>
    <p:sldId id="303" r:id="rId50"/>
    <p:sldId id="30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074B0-5D8E-41D4-8AD2-07BC95A89F2E}"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s-MX"/>
        </a:p>
      </dgm:t>
    </dgm:pt>
    <dgm:pt modelId="{A1C47AF3-1F89-4BE5-ABA7-1D9B7A128E76}">
      <dgm:prSet phldrT="[Texto]"/>
      <dgm:spPr/>
      <dgm:t>
        <a:bodyPr/>
        <a:lstStyle/>
        <a:p>
          <a:r>
            <a:rPr lang="es-ES" dirty="0"/>
            <a:t>liderazgo</a:t>
          </a:r>
          <a:endParaRPr lang="es-MX" dirty="0"/>
        </a:p>
      </dgm:t>
    </dgm:pt>
    <dgm:pt modelId="{EC67900A-C208-4E2D-9529-334EDE2EE5F0}" type="parTrans" cxnId="{DB23DB4A-F506-4A52-AF9D-B24E6A773F03}">
      <dgm:prSet/>
      <dgm:spPr/>
      <dgm:t>
        <a:bodyPr/>
        <a:lstStyle/>
        <a:p>
          <a:endParaRPr lang="es-MX"/>
        </a:p>
      </dgm:t>
    </dgm:pt>
    <dgm:pt modelId="{3222B9C0-6ED6-46F9-B159-28AFAFEC3AE3}" type="sibTrans" cxnId="{DB23DB4A-F506-4A52-AF9D-B24E6A773F03}">
      <dgm:prSet/>
      <dgm:spPr/>
      <dgm:t>
        <a:bodyPr/>
        <a:lstStyle/>
        <a:p>
          <a:endParaRPr lang="es-MX"/>
        </a:p>
      </dgm:t>
    </dgm:pt>
    <dgm:pt modelId="{BB79D382-555E-4D57-B27F-2DD51EA99447}" type="asst">
      <dgm:prSet phldrT="[Texto]"/>
      <dgm:spPr/>
      <dgm:t>
        <a:bodyPr/>
        <a:lstStyle/>
        <a:p>
          <a:r>
            <a:rPr lang="es-ES" dirty="0"/>
            <a:t>Desarrollo y dirección </a:t>
          </a:r>
          <a:endParaRPr lang="es-MX" dirty="0"/>
        </a:p>
      </dgm:t>
    </dgm:pt>
    <dgm:pt modelId="{4D3B21EE-2B31-4BF8-8EC4-069AB20C4151}" type="parTrans" cxnId="{07801FDB-D1A8-4ABF-83B8-64F1270A3375}">
      <dgm:prSet/>
      <dgm:spPr/>
      <dgm:t>
        <a:bodyPr/>
        <a:lstStyle/>
        <a:p>
          <a:endParaRPr lang="es-MX"/>
        </a:p>
      </dgm:t>
    </dgm:pt>
    <dgm:pt modelId="{1E2D40F3-0FB4-4D4F-9D85-1A4419D10443}" type="sibTrans" cxnId="{07801FDB-D1A8-4ABF-83B8-64F1270A3375}">
      <dgm:prSet/>
      <dgm:spPr/>
      <dgm:t>
        <a:bodyPr/>
        <a:lstStyle/>
        <a:p>
          <a:endParaRPr lang="es-MX"/>
        </a:p>
      </dgm:t>
    </dgm:pt>
    <dgm:pt modelId="{CD33D33F-7455-418B-AD90-BF148F8B04BD}">
      <dgm:prSet phldrT="[Texto]"/>
      <dgm:spPr/>
      <dgm:t>
        <a:bodyPr/>
        <a:lstStyle/>
        <a:p>
          <a:r>
            <a:rPr lang="es-ES" dirty="0"/>
            <a:t>Líder y jefe</a:t>
          </a:r>
          <a:endParaRPr lang="es-MX" dirty="0"/>
        </a:p>
      </dgm:t>
    </dgm:pt>
    <dgm:pt modelId="{2D8B83F6-5059-4D54-B325-4394DDAD9795}" type="parTrans" cxnId="{5A75EC19-4DE3-428C-8593-9DD9C2B57E41}">
      <dgm:prSet/>
      <dgm:spPr/>
      <dgm:t>
        <a:bodyPr/>
        <a:lstStyle/>
        <a:p>
          <a:endParaRPr lang="es-MX"/>
        </a:p>
      </dgm:t>
    </dgm:pt>
    <dgm:pt modelId="{DE7E4949-1346-4C84-BAB4-6B7128DDCB61}" type="sibTrans" cxnId="{5A75EC19-4DE3-428C-8593-9DD9C2B57E41}">
      <dgm:prSet/>
      <dgm:spPr/>
      <dgm:t>
        <a:bodyPr/>
        <a:lstStyle/>
        <a:p>
          <a:endParaRPr lang="es-MX"/>
        </a:p>
      </dgm:t>
    </dgm:pt>
    <dgm:pt modelId="{9C448BEC-201F-40A6-BBD2-BACABC730403}">
      <dgm:prSet phldrT="[Texto]"/>
      <dgm:spPr/>
      <dgm:t>
        <a:bodyPr/>
        <a:lstStyle/>
        <a:p>
          <a:r>
            <a:rPr lang="es-ES" dirty="0"/>
            <a:t>Motivación </a:t>
          </a:r>
          <a:endParaRPr lang="es-MX" dirty="0"/>
        </a:p>
      </dgm:t>
    </dgm:pt>
    <dgm:pt modelId="{3D0FFC9C-02FF-4CD7-8CE7-CA28EB57FA61}" type="parTrans" cxnId="{462E0746-454F-41F8-87D7-265E7C4A9443}">
      <dgm:prSet/>
      <dgm:spPr/>
      <dgm:t>
        <a:bodyPr/>
        <a:lstStyle/>
        <a:p>
          <a:endParaRPr lang="es-MX"/>
        </a:p>
      </dgm:t>
    </dgm:pt>
    <dgm:pt modelId="{87C6B150-A105-4C36-9041-1A288A140543}" type="sibTrans" cxnId="{462E0746-454F-41F8-87D7-265E7C4A9443}">
      <dgm:prSet/>
      <dgm:spPr/>
      <dgm:t>
        <a:bodyPr/>
        <a:lstStyle/>
        <a:p>
          <a:endParaRPr lang="es-MX"/>
        </a:p>
      </dgm:t>
    </dgm:pt>
    <dgm:pt modelId="{FC465AD6-5C15-437B-95DD-A574E1744DAA}">
      <dgm:prSet phldrT="[Texto]"/>
      <dgm:spPr/>
      <dgm:t>
        <a:bodyPr/>
        <a:lstStyle/>
        <a:p>
          <a:r>
            <a:rPr lang="es-MX" dirty="0"/>
            <a:t>Equipo</a:t>
          </a:r>
        </a:p>
      </dgm:t>
    </dgm:pt>
    <dgm:pt modelId="{FE773454-DB3D-4637-B05D-73331FCA45C8}" type="parTrans" cxnId="{13176758-F6F3-4691-83FF-5E5CF29544D8}">
      <dgm:prSet/>
      <dgm:spPr/>
      <dgm:t>
        <a:bodyPr/>
        <a:lstStyle/>
        <a:p>
          <a:endParaRPr lang="es-MX"/>
        </a:p>
      </dgm:t>
    </dgm:pt>
    <dgm:pt modelId="{40A689E4-0067-4EC2-9A22-F183C1A454E7}" type="sibTrans" cxnId="{13176758-F6F3-4691-83FF-5E5CF29544D8}">
      <dgm:prSet/>
      <dgm:spPr/>
      <dgm:t>
        <a:bodyPr/>
        <a:lstStyle/>
        <a:p>
          <a:endParaRPr lang="es-MX"/>
        </a:p>
      </dgm:t>
    </dgm:pt>
    <dgm:pt modelId="{FF93B810-8A0D-4573-9ACE-1967E029B91C}" type="pres">
      <dgm:prSet presAssocID="{70D074B0-5D8E-41D4-8AD2-07BC95A89F2E}" presName="hierChild1" presStyleCnt="0">
        <dgm:presLayoutVars>
          <dgm:orgChart val="1"/>
          <dgm:chPref val="1"/>
          <dgm:dir/>
          <dgm:animOne val="branch"/>
          <dgm:animLvl val="lvl"/>
          <dgm:resizeHandles/>
        </dgm:presLayoutVars>
      </dgm:prSet>
      <dgm:spPr/>
    </dgm:pt>
    <dgm:pt modelId="{F9829A9F-A282-4486-9EC1-EE6EEA4622F2}" type="pres">
      <dgm:prSet presAssocID="{A1C47AF3-1F89-4BE5-ABA7-1D9B7A128E76}" presName="hierRoot1" presStyleCnt="0">
        <dgm:presLayoutVars>
          <dgm:hierBranch val="init"/>
        </dgm:presLayoutVars>
      </dgm:prSet>
      <dgm:spPr/>
    </dgm:pt>
    <dgm:pt modelId="{8413C9D6-98F2-4D53-8B4D-86405E709A72}" type="pres">
      <dgm:prSet presAssocID="{A1C47AF3-1F89-4BE5-ABA7-1D9B7A128E76}" presName="rootComposite1" presStyleCnt="0"/>
      <dgm:spPr/>
    </dgm:pt>
    <dgm:pt modelId="{89BC4219-FD87-41C4-96B7-1700FC119AC6}" type="pres">
      <dgm:prSet presAssocID="{A1C47AF3-1F89-4BE5-ABA7-1D9B7A128E76}" presName="rootText1" presStyleLbl="node0" presStyleIdx="0" presStyleCnt="1">
        <dgm:presLayoutVars>
          <dgm:chPref val="3"/>
        </dgm:presLayoutVars>
      </dgm:prSet>
      <dgm:spPr/>
    </dgm:pt>
    <dgm:pt modelId="{5D37F7FE-7715-42B4-A2EC-0E5244A34029}" type="pres">
      <dgm:prSet presAssocID="{A1C47AF3-1F89-4BE5-ABA7-1D9B7A128E76}" presName="rootConnector1" presStyleLbl="node1" presStyleIdx="0" presStyleCnt="0"/>
      <dgm:spPr/>
    </dgm:pt>
    <dgm:pt modelId="{B836B28E-9061-4E7D-BC58-71E59493A987}" type="pres">
      <dgm:prSet presAssocID="{A1C47AF3-1F89-4BE5-ABA7-1D9B7A128E76}" presName="hierChild2" presStyleCnt="0"/>
      <dgm:spPr/>
    </dgm:pt>
    <dgm:pt modelId="{26A436C1-47EB-4C75-BF24-E51B217124DE}" type="pres">
      <dgm:prSet presAssocID="{2D8B83F6-5059-4D54-B325-4394DDAD9795}" presName="Name37" presStyleLbl="parChTrans1D2" presStyleIdx="0" presStyleCnt="4"/>
      <dgm:spPr/>
    </dgm:pt>
    <dgm:pt modelId="{618031A6-AF53-4D71-87A4-F074367A6B42}" type="pres">
      <dgm:prSet presAssocID="{CD33D33F-7455-418B-AD90-BF148F8B04BD}" presName="hierRoot2" presStyleCnt="0">
        <dgm:presLayoutVars>
          <dgm:hierBranch val="init"/>
        </dgm:presLayoutVars>
      </dgm:prSet>
      <dgm:spPr/>
    </dgm:pt>
    <dgm:pt modelId="{DF9AB2E5-D384-43EC-93AA-8879EFBEA116}" type="pres">
      <dgm:prSet presAssocID="{CD33D33F-7455-418B-AD90-BF148F8B04BD}" presName="rootComposite" presStyleCnt="0"/>
      <dgm:spPr/>
    </dgm:pt>
    <dgm:pt modelId="{C4205832-DC59-4687-AA25-9DC201F2BC19}" type="pres">
      <dgm:prSet presAssocID="{CD33D33F-7455-418B-AD90-BF148F8B04BD}" presName="rootText" presStyleLbl="node2" presStyleIdx="0" presStyleCnt="3">
        <dgm:presLayoutVars>
          <dgm:chPref val="3"/>
        </dgm:presLayoutVars>
      </dgm:prSet>
      <dgm:spPr/>
    </dgm:pt>
    <dgm:pt modelId="{35DEFEB7-EC41-4A07-9026-3EF381C18CC9}" type="pres">
      <dgm:prSet presAssocID="{CD33D33F-7455-418B-AD90-BF148F8B04BD}" presName="rootConnector" presStyleLbl="node2" presStyleIdx="0" presStyleCnt="3"/>
      <dgm:spPr/>
    </dgm:pt>
    <dgm:pt modelId="{5F607E60-586D-4DEB-A93C-13CF813B7938}" type="pres">
      <dgm:prSet presAssocID="{CD33D33F-7455-418B-AD90-BF148F8B04BD}" presName="hierChild4" presStyleCnt="0"/>
      <dgm:spPr/>
    </dgm:pt>
    <dgm:pt modelId="{A0C8500C-E5E4-4279-9162-ED9CD46452DE}" type="pres">
      <dgm:prSet presAssocID="{CD33D33F-7455-418B-AD90-BF148F8B04BD}" presName="hierChild5" presStyleCnt="0"/>
      <dgm:spPr/>
    </dgm:pt>
    <dgm:pt modelId="{5CB47A63-CD7E-4DD6-919B-06E47922DD6F}" type="pres">
      <dgm:prSet presAssocID="{3D0FFC9C-02FF-4CD7-8CE7-CA28EB57FA61}" presName="Name37" presStyleLbl="parChTrans1D2" presStyleIdx="1" presStyleCnt="4"/>
      <dgm:spPr/>
    </dgm:pt>
    <dgm:pt modelId="{FD180330-CFCE-43D9-8970-11A9C307D11A}" type="pres">
      <dgm:prSet presAssocID="{9C448BEC-201F-40A6-BBD2-BACABC730403}" presName="hierRoot2" presStyleCnt="0">
        <dgm:presLayoutVars>
          <dgm:hierBranch val="init"/>
        </dgm:presLayoutVars>
      </dgm:prSet>
      <dgm:spPr/>
    </dgm:pt>
    <dgm:pt modelId="{A9E1B9D5-2795-4568-9EA4-109B6BF5CFA8}" type="pres">
      <dgm:prSet presAssocID="{9C448BEC-201F-40A6-BBD2-BACABC730403}" presName="rootComposite" presStyleCnt="0"/>
      <dgm:spPr/>
    </dgm:pt>
    <dgm:pt modelId="{F8AA923E-4D93-49E9-961D-1280743A2DA7}" type="pres">
      <dgm:prSet presAssocID="{9C448BEC-201F-40A6-BBD2-BACABC730403}" presName="rootText" presStyleLbl="node2" presStyleIdx="1" presStyleCnt="3">
        <dgm:presLayoutVars>
          <dgm:chPref val="3"/>
        </dgm:presLayoutVars>
      </dgm:prSet>
      <dgm:spPr/>
    </dgm:pt>
    <dgm:pt modelId="{223CDB71-E017-4E63-916F-0AA8F9269916}" type="pres">
      <dgm:prSet presAssocID="{9C448BEC-201F-40A6-BBD2-BACABC730403}" presName="rootConnector" presStyleLbl="node2" presStyleIdx="1" presStyleCnt="3"/>
      <dgm:spPr/>
    </dgm:pt>
    <dgm:pt modelId="{4FB85D55-DB7C-49A9-B279-943275B0BCB1}" type="pres">
      <dgm:prSet presAssocID="{9C448BEC-201F-40A6-BBD2-BACABC730403}" presName="hierChild4" presStyleCnt="0"/>
      <dgm:spPr/>
    </dgm:pt>
    <dgm:pt modelId="{63696158-D1CB-4F88-838D-0A4503675985}" type="pres">
      <dgm:prSet presAssocID="{9C448BEC-201F-40A6-BBD2-BACABC730403}" presName="hierChild5" presStyleCnt="0"/>
      <dgm:spPr/>
    </dgm:pt>
    <dgm:pt modelId="{3CA90E9D-8616-4056-96FE-9B4EA8AAAB38}" type="pres">
      <dgm:prSet presAssocID="{FE773454-DB3D-4637-B05D-73331FCA45C8}" presName="Name37" presStyleLbl="parChTrans1D2" presStyleIdx="2" presStyleCnt="4"/>
      <dgm:spPr/>
    </dgm:pt>
    <dgm:pt modelId="{91804003-CC54-4C2A-8B87-9BD7E3663E6D}" type="pres">
      <dgm:prSet presAssocID="{FC465AD6-5C15-437B-95DD-A574E1744DAA}" presName="hierRoot2" presStyleCnt="0">
        <dgm:presLayoutVars>
          <dgm:hierBranch val="init"/>
        </dgm:presLayoutVars>
      </dgm:prSet>
      <dgm:spPr/>
    </dgm:pt>
    <dgm:pt modelId="{C427469A-DDAD-495B-AC9D-888FFAD87C3F}" type="pres">
      <dgm:prSet presAssocID="{FC465AD6-5C15-437B-95DD-A574E1744DAA}" presName="rootComposite" presStyleCnt="0"/>
      <dgm:spPr/>
    </dgm:pt>
    <dgm:pt modelId="{68ED62B6-A075-438E-946A-E5F2551CD4E9}" type="pres">
      <dgm:prSet presAssocID="{FC465AD6-5C15-437B-95DD-A574E1744DAA}" presName="rootText" presStyleLbl="node2" presStyleIdx="2" presStyleCnt="3">
        <dgm:presLayoutVars>
          <dgm:chPref val="3"/>
        </dgm:presLayoutVars>
      </dgm:prSet>
      <dgm:spPr/>
    </dgm:pt>
    <dgm:pt modelId="{8C19847C-D04B-4714-9FA1-CA5B94D3D36C}" type="pres">
      <dgm:prSet presAssocID="{FC465AD6-5C15-437B-95DD-A574E1744DAA}" presName="rootConnector" presStyleLbl="node2" presStyleIdx="2" presStyleCnt="3"/>
      <dgm:spPr/>
    </dgm:pt>
    <dgm:pt modelId="{D9B37C93-B659-431B-8A6C-B089BE79A6D1}" type="pres">
      <dgm:prSet presAssocID="{FC465AD6-5C15-437B-95DD-A574E1744DAA}" presName="hierChild4" presStyleCnt="0"/>
      <dgm:spPr/>
    </dgm:pt>
    <dgm:pt modelId="{005AD1A4-F0C2-4FD3-AE7E-451330359A54}" type="pres">
      <dgm:prSet presAssocID="{FC465AD6-5C15-437B-95DD-A574E1744DAA}" presName="hierChild5" presStyleCnt="0"/>
      <dgm:spPr/>
    </dgm:pt>
    <dgm:pt modelId="{CD116100-13CB-4F4A-B686-AC8499C23585}" type="pres">
      <dgm:prSet presAssocID="{A1C47AF3-1F89-4BE5-ABA7-1D9B7A128E76}" presName="hierChild3" presStyleCnt="0"/>
      <dgm:spPr/>
    </dgm:pt>
    <dgm:pt modelId="{7D27565D-D54C-4426-A889-22F8123A2432}" type="pres">
      <dgm:prSet presAssocID="{4D3B21EE-2B31-4BF8-8EC4-069AB20C4151}" presName="Name111" presStyleLbl="parChTrans1D2" presStyleIdx="3" presStyleCnt="4"/>
      <dgm:spPr/>
    </dgm:pt>
    <dgm:pt modelId="{328F324C-9682-4218-9B2E-71F0794B45DA}" type="pres">
      <dgm:prSet presAssocID="{BB79D382-555E-4D57-B27F-2DD51EA99447}" presName="hierRoot3" presStyleCnt="0">
        <dgm:presLayoutVars>
          <dgm:hierBranch val="init"/>
        </dgm:presLayoutVars>
      </dgm:prSet>
      <dgm:spPr/>
    </dgm:pt>
    <dgm:pt modelId="{9F263009-DE35-4C02-B548-4BAD7F94D153}" type="pres">
      <dgm:prSet presAssocID="{BB79D382-555E-4D57-B27F-2DD51EA99447}" presName="rootComposite3" presStyleCnt="0"/>
      <dgm:spPr/>
    </dgm:pt>
    <dgm:pt modelId="{6917CCE0-AAFA-4930-854C-DF33800BC4A7}" type="pres">
      <dgm:prSet presAssocID="{BB79D382-555E-4D57-B27F-2DD51EA99447}" presName="rootText3" presStyleLbl="asst1" presStyleIdx="0" presStyleCnt="1">
        <dgm:presLayoutVars>
          <dgm:chPref val="3"/>
        </dgm:presLayoutVars>
      </dgm:prSet>
      <dgm:spPr/>
    </dgm:pt>
    <dgm:pt modelId="{93F0C73A-8387-45D1-9B9D-075C263CA696}" type="pres">
      <dgm:prSet presAssocID="{BB79D382-555E-4D57-B27F-2DD51EA99447}" presName="rootConnector3" presStyleLbl="asst1" presStyleIdx="0" presStyleCnt="1"/>
      <dgm:spPr/>
    </dgm:pt>
    <dgm:pt modelId="{F152AAF0-06A5-4CF0-BBBE-B21489053F17}" type="pres">
      <dgm:prSet presAssocID="{BB79D382-555E-4D57-B27F-2DD51EA99447}" presName="hierChild6" presStyleCnt="0"/>
      <dgm:spPr/>
    </dgm:pt>
    <dgm:pt modelId="{C9F27C7C-5059-4799-8435-EC894C1FAF1F}" type="pres">
      <dgm:prSet presAssocID="{BB79D382-555E-4D57-B27F-2DD51EA99447}" presName="hierChild7" presStyleCnt="0"/>
      <dgm:spPr/>
    </dgm:pt>
  </dgm:ptLst>
  <dgm:cxnLst>
    <dgm:cxn modelId="{D3824819-1B83-4619-93D6-0D1DBACC33B8}" type="presOf" srcId="{BB79D382-555E-4D57-B27F-2DD51EA99447}" destId="{93F0C73A-8387-45D1-9B9D-075C263CA696}" srcOrd="1" destOrd="0" presId="urn:microsoft.com/office/officeart/2005/8/layout/orgChart1"/>
    <dgm:cxn modelId="{5A75EC19-4DE3-428C-8593-9DD9C2B57E41}" srcId="{A1C47AF3-1F89-4BE5-ABA7-1D9B7A128E76}" destId="{CD33D33F-7455-418B-AD90-BF148F8B04BD}" srcOrd="1" destOrd="0" parTransId="{2D8B83F6-5059-4D54-B325-4394DDAD9795}" sibTransId="{DE7E4949-1346-4C84-BAB4-6B7128DDCB61}"/>
    <dgm:cxn modelId="{87310422-5019-45A6-B2B3-F5BD45D3DE26}" type="presOf" srcId="{FC465AD6-5C15-437B-95DD-A574E1744DAA}" destId="{68ED62B6-A075-438E-946A-E5F2551CD4E9}" srcOrd="0" destOrd="0" presId="urn:microsoft.com/office/officeart/2005/8/layout/orgChart1"/>
    <dgm:cxn modelId="{8F210524-CBFB-46A8-A90D-748968A8AECA}" type="presOf" srcId="{CD33D33F-7455-418B-AD90-BF148F8B04BD}" destId="{35DEFEB7-EC41-4A07-9026-3EF381C18CC9}" srcOrd="1" destOrd="0" presId="urn:microsoft.com/office/officeart/2005/8/layout/orgChart1"/>
    <dgm:cxn modelId="{E4B7DB2A-5BEA-446B-996C-7725051F113F}" type="presOf" srcId="{A1C47AF3-1F89-4BE5-ABA7-1D9B7A128E76}" destId="{5D37F7FE-7715-42B4-A2EC-0E5244A34029}" srcOrd="1" destOrd="0" presId="urn:microsoft.com/office/officeart/2005/8/layout/orgChart1"/>
    <dgm:cxn modelId="{43684A37-549C-4B69-9BF3-4681CB035554}" type="presOf" srcId="{CD33D33F-7455-418B-AD90-BF148F8B04BD}" destId="{C4205832-DC59-4687-AA25-9DC201F2BC19}" srcOrd="0" destOrd="0" presId="urn:microsoft.com/office/officeart/2005/8/layout/orgChart1"/>
    <dgm:cxn modelId="{8F761E3E-65AD-439A-BCC1-359FDE9DB73C}" type="presOf" srcId="{4D3B21EE-2B31-4BF8-8EC4-069AB20C4151}" destId="{7D27565D-D54C-4426-A889-22F8123A2432}" srcOrd="0" destOrd="0" presId="urn:microsoft.com/office/officeart/2005/8/layout/orgChart1"/>
    <dgm:cxn modelId="{462E0746-454F-41F8-87D7-265E7C4A9443}" srcId="{A1C47AF3-1F89-4BE5-ABA7-1D9B7A128E76}" destId="{9C448BEC-201F-40A6-BBD2-BACABC730403}" srcOrd="2" destOrd="0" parTransId="{3D0FFC9C-02FF-4CD7-8CE7-CA28EB57FA61}" sibTransId="{87C6B150-A105-4C36-9041-1A288A140543}"/>
    <dgm:cxn modelId="{DEC3B669-0A46-4DEB-901E-A5A96859E861}" type="presOf" srcId="{BB79D382-555E-4D57-B27F-2DD51EA99447}" destId="{6917CCE0-AAFA-4930-854C-DF33800BC4A7}" srcOrd="0" destOrd="0" presId="urn:microsoft.com/office/officeart/2005/8/layout/orgChart1"/>
    <dgm:cxn modelId="{DB23DB4A-F506-4A52-AF9D-B24E6A773F03}" srcId="{70D074B0-5D8E-41D4-8AD2-07BC95A89F2E}" destId="{A1C47AF3-1F89-4BE5-ABA7-1D9B7A128E76}" srcOrd="0" destOrd="0" parTransId="{EC67900A-C208-4E2D-9529-334EDE2EE5F0}" sibTransId="{3222B9C0-6ED6-46F9-B159-28AFAFEC3AE3}"/>
    <dgm:cxn modelId="{35FEBB70-8BB4-4E3D-B0E9-0F39D0FC38E1}" type="presOf" srcId="{2D8B83F6-5059-4D54-B325-4394DDAD9795}" destId="{26A436C1-47EB-4C75-BF24-E51B217124DE}" srcOrd="0" destOrd="0" presId="urn:microsoft.com/office/officeart/2005/8/layout/orgChart1"/>
    <dgm:cxn modelId="{13176758-F6F3-4691-83FF-5E5CF29544D8}" srcId="{A1C47AF3-1F89-4BE5-ABA7-1D9B7A128E76}" destId="{FC465AD6-5C15-437B-95DD-A574E1744DAA}" srcOrd="3" destOrd="0" parTransId="{FE773454-DB3D-4637-B05D-73331FCA45C8}" sibTransId="{40A689E4-0067-4EC2-9A22-F183C1A454E7}"/>
    <dgm:cxn modelId="{CB34BD89-0CB8-4573-AEB2-E0531FAB2348}" type="presOf" srcId="{A1C47AF3-1F89-4BE5-ABA7-1D9B7A128E76}" destId="{89BC4219-FD87-41C4-96B7-1700FC119AC6}" srcOrd="0" destOrd="0" presId="urn:microsoft.com/office/officeart/2005/8/layout/orgChart1"/>
    <dgm:cxn modelId="{35582C8F-8B31-4A5D-9A6A-B294FBEB94FD}" type="presOf" srcId="{3D0FFC9C-02FF-4CD7-8CE7-CA28EB57FA61}" destId="{5CB47A63-CD7E-4DD6-919B-06E47922DD6F}" srcOrd="0" destOrd="0" presId="urn:microsoft.com/office/officeart/2005/8/layout/orgChart1"/>
    <dgm:cxn modelId="{850A1F92-FA9B-45E9-BD9C-EE15FBFB2F56}" type="presOf" srcId="{FC465AD6-5C15-437B-95DD-A574E1744DAA}" destId="{8C19847C-D04B-4714-9FA1-CA5B94D3D36C}" srcOrd="1" destOrd="0" presId="urn:microsoft.com/office/officeart/2005/8/layout/orgChart1"/>
    <dgm:cxn modelId="{58EE4796-6DEB-41BC-9010-38C9C06210F2}" type="presOf" srcId="{9C448BEC-201F-40A6-BBD2-BACABC730403}" destId="{F8AA923E-4D93-49E9-961D-1280743A2DA7}" srcOrd="0" destOrd="0" presId="urn:microsoft.com/office/officeart/2005/8/layout/orgChart1"/>
    <dgm:cxn modelId="{4F2BCE9F-8642-43E1-8879-7A5B9C3BEC27}" type="presOf" srcId="{9C448BEC-201F-40A6-BBD2-BACABC730403}" destId="{223CDB71-E017-4E63-916F-0AA8F9269916}" srcOrd="1" destOrd="0" presId="urn:microsoft.com/office/officeart/2005/8/layout/orgChart1"/>
    <dgm:cxn modelId="{187F3CB6-1F1C-4FE2-8A4E-0BF812B6FB88}" type="presOf" srcId="{FE773454-DB3D-4637-B05D-73331FCA45C8}" destId="{3CA90E9D-8616-4056-96FE-9B4EA8AAAB38}" srcOrd="0" destOrd="0" presId="urn:microsoft.com/office/officeart/2005/8/layout/orgChart1"/>
    <dgm:cxn modelId="{07801FDB-D1A8-4ABF-83B8-64F1270A3375}" srcId="{A1C47AF3-1F89-4BE5-ABA7-1D9B7A128E76}" destId="{BB79D382-555E-4D57-B27F-2DD51EA99447}" srcOrd="0" destOrd="0" parTransId="{4D3B21EE-2B31-4BF8-8EC4-069AB20C4151}" sibTransId="{1E2D40F3-0FB4-4D4F-9D85-1A4419D10443}"/>
    <dgm:cxn modelId="{98432EF8-A955-430A-949D-77542B703538}" type="presOf" srcId="{70D074B0-5D8E-41D4-8AD2-07BC95A89F2E}" destId="{FF93B810-8A0D-4573-9ACE-1967E029B91C}" srcOrd="0" destOrd="0" presId="urn:microsoft.com/office/officeart/2005/8/layout/orgChart1"/>
    <dgm:cxn modelId="{238BDA62-221D-486D-9AA7-2E4CA1B6D938}" type="presParOf" srcId="{FF93B810-8A0D-4573-9ACE-1967E029B91C}" destId="{F9829A9F-A282-4486-9EC1-EE6EEA4622F2}" srcOrd="0" destOrd="0" presId="urn:microsoft.com/office/officeart/2005/8/layout/orgChart1"/>
    <dgm:cxn modelId="{24D75820-A4E4-4393-95EF-A4532565C520}" type="presParOf" srcId="{F9829A9F-A282-4486-9EC1-EE6EEA4622F2}" destId="{8413C9D6-98F2-4D53-8B4D-86405E709A72}" srcOrd="0" destOrd="0" presId="urn:microsoft.com/office/officeart/2005/8/layout/orgChart1"/>
    <dgm:cxn modelId="{EDCC7E62-F083-4FAC-90D4-33D057BA106C}" type="presParOf" srcId="{8413C9D6-98F2-4D53-8B4D-86405E709A72}" destId="{89BC4219-FD87-41C4-96B7-1700FC119AC6}" srcOrd="0" destOrd="0" presId="urn:microsoft.com/office/officeart/2005/8/layout/orgChart1"/>
    <dgm:cxn modelId="{21E569D8-C409-4D81-AA23-DB615E7E53B3}" type="presParOf" srcId="{8413C9D6-98F2-4D53-8B4D-86405E709A72}" destId="{5D37F7FE-7715-42B4-A2EC-0E5244A34029}" srcOrd="1" destOrd="0" presId="urn:microsoft.com/office/officeart/2005/8/layout/orgChart1"/>
    <dgm:cxn modelId="{44060910-1B69-4F6F-BAAA-65CA3C4FFE90}" type="presParOf" srcId="{F9829A9F-A282-4486-9EC1-EE6EEA4622F2}" destId="{B836B28E-9061-4E7D-BC58-71E59493A987}" srcOrd="1" destOrd="0" presId="urn:microsoft.com/office/officeart/2005/8/layout/orgChart1"/>
    <dgm:cxn modelId="{3F12BB6F-6E42-488A-907B-F03BF2416F75}" type="presParOf" srcId="{B836B28E-9061-4E7D-BC58-71E59493A987}" destId="{26A436C1-47EB-4C75-BF24-E51B217124DE}" srcOrd="0" destOrd="0" presId="urn:microsoft.com/office/officeart/2005/8/layout/orgChart1"/>
    <dgm:cxn modelId="{FD9292C8-A38C-493B-8425-E669121E9846}" type="presParOf" srcId="{B836B28E-9061-4E7D-BC58-71E59493A987}" destId="{618031A6-AF53-4D71-87A4-F074367A6B42}" srcOrd="1" destOrd="0" presId="urn:microsoft.com/office/officeart/2005/8/layout/orgChart1"/>
    <dgm:cxn modelId="{8B2137CA-F52A-4199-B7E2-1B107CAE5B02}" type="presParOf" srcId="{618031A6-AF53-4D71-87A4-F074367A6B42}" destId="{DF9AB2E5-D384-43EC-93AA-8879EFBEA116}" srcOrd="0" destOrd="0" presId="urn:microsoft.com/office/officeart/2005/8/layout/orgChart1"/>
    <dgm:cxn modelId="{290553C2-BABA-4E37-85AA-B1B4D0881380}" type="presParOf" srcId="{DF9AB2E5-D384-43EC-93AA-8879EFBEA116}" destId="{C4205832-DC59-4687-AA25-9DC201F2BC19}" srcOrd="0" destOrd="0" presId="urn:microsoft.com/office/officeart/2005/8/layout/orgChart1"/>
    <dgm:cxn modelId="{4E436D4E-31A2-40D2-952E-93C2619BACDC}" type="presParOf" srcId="{DF9AB2E5-D384-43EC-93AA-8879EFBEA116}" destId="{35DEFEB7-EC41-4A07-9026-3EF381C18CC9}" srcOrd="1" destOrd="0" presId="urn:microsoft.com/office/officeart/2005/8/layout/orgChart1"/>
    <dgm:cxn modelId="{D64D3527-2DBC-4E44-A6D2-7D5647C5BAA9}" type="presParOf" srcId="{618031A6-AF53-4D71-87A4-F074367A6B42}" destId="{5F607E60-586D-4DEB-A93C-13CF813B7938}" srcOrd="1" destOrd="0" presId="urn:microsoft.com/office/officeart/2005/8/layout/orgChart1"/>
    <dgm:cxn modelId="{707D67F5-BBD4-47C2-9B93-FC63292EFB9D}" type="presParOf" srcId="{618031A6-AF53-4D71-87A4-F074367A6B42}" destId="{A0C8500C-E5E4-4279-9162-ED9CD46452DE}" srcOrd="2" destOrd="0" presId="urn:microsoft.com/office/officeart/2005/8/layout/orgChart1"/>
    <dgm:cxn modelId="{6877D995-7B05-4D2F-A469-62F2DC9A18CB}" type="presParOf" srcId="{B836B28E-9061-4E7D-BC58-71E59493A987}" destId="{5CB47A63-CD7E-4DD6-919B-06E47922DD6F}" srcOrd="2" destOrd="0" presId="urn:microsoft.com/office/officeart/2005/8/layout/orgChart1"/>
    <dgm:cxn modelId="{28D091B3-0FFD-42B1-8FBB-C44879EED600}" type="presParOf" srcId="{B836B28E-9061-4E7D-BC58-71E59493A987}" destId="{FD180330-CFCE-43D9-8970-11A9C307D11A}" srcOrd="3" destOrd="0" presId="urn:microsoft.com/office/officeart/2005/8/layout/orgChart1"/>
    <dgm:cxn modelId="{A3FA2404-0575-4883-85C5-0D7513071FA4}" type="presParOf" srcId="{FD180330-CFCE-43D9-8970-11A9C307D11A}" destId="{A9E1B9D5-2795-4568-9EA4-109B6BF5CFA8}" srcOrd="0" destOrd="0" presId="urn:microsoft.com/office/officeart/2005/8/layout/orgChart1"/>
    <dgm:cxn modelId="{D184E943-F30A-4FAE-86D4-02E8415B7F85}" type="presParOf" srcId="{A9E1B9D5-2795-4568-9EA4-109B6BF5CFA8}" destId="{F8AA923E-4D93-49E9-961D-1280743A2DA7}" srcOrd="0" destOrd="0" presId="urn:microsoft.com/office/officeart/2005/8/layout/orgChart1"/>
    <dgm:cxn modelId="{39FB7FA9-F2AA-4E09-8A2F-F07B86EF50A8}" type="presParOf" srcId="{A9E1B9D5-2795-4568-9EA4-109B6BF5CFA8}" destId="{223CDB71-E017-4E63-916F-0AA8F9269916}" srcOrd="1" destOrd="0" presId="urn:microsoft.com/office/officeart/2005/8/layout/orgChart1"/>
    <dgm:cxn modelId="{BE31F5C9-D854-46DE-B32C-03D7BC8D0C24}" type="presParOf" srcId="{FD180330-CFCE-43D9-8970-11A9C307D11A}" destId="{4FB85D55-DB7C-49A9-B279-943275B0BCB1}" srcOrd="1" destOrd="0" presId="urn:microsoft.com/office/officeart/2005/8/layout/orgChart1"/>
    <dgm:cxn modelId="{5429B452-1421-41D3-86B8-DF23AE807A23}" type="presParOf" srcId="{FD180330-CFCE-43D9-8970-11A9C307D11A}" destId="{63696158-D1CB-4F88-838D-0A4503675985}" srcOrd="2" destOrd="0" presId="urn:microsoft.com/office/officeart/2005/8/layout/orgChart1"/>
    <dgm:cxn modelId="{FDCC9425-44CC-44EE-BA05-B234D2F6BC31}" type="presParOf" srcId="{B836B28E-9061-4E7D-BC58-71E59493A987}" destId="{3CA90E9D-8616-4056-96FE-9B4EA8AAAB38}" srcOrd="4" destOrd="0" presId="urn:microsoft.com/office/officeart/2005/8/layout/orgChart1"/>
    <dgm:cxn modelId="{441380F4-45EF-480D-83F3-E1667CCE9436}" type="presParOf" srcId="{B836B28E-9061-4E7D-BC58-71E59493A987}" destId="{91804003-CC54-4C2A-8B87-9BD7E3663E6D}" srcOrd="5" destOrd="0" presId="urn:microsoft.com/office/officeart/2005/8/layout/orgChart1"/>
    <dgm:cxn modelId="{A5232E27-0C09-4EF9-8FCC-1967A4AAC1B3}" type="presParOf" srcId="{91804003-CC54-4C2A-8B87-9BD7E3663E6D}" destId="{C427469A-DDAD-495B-AC9D-888FFAD87C3F}" srcOrd="0" destOrd="0" presId="urn:microsoft.com/office/officeart/2005/8/layout/orgChart1"/>
    <dgm:cxn modelId="{F621AB0E-7B2A-4302-95E0-8B0A61CC5F7C}" type="presParOf" srcId="{C427469A-DDAD-495B-AC9D-888FFAD87C3F}" destId="{68ED62B6-A075-438E-946A-E5F2551CD4E9}" srcOrd="0" destOrd="0" presId="urn:microsoft.com/office/officeart/2005/8/layout/orgChart1"/>
    <dgm:cxn modelId="{0E6C3F49-42A8-4D9D-B000-F2192BFC9E9F}" type="presParOf" srcId="{C427469A-DDAD-495B-AC9D-888FFAD87C3F}" destId="{8C19847C-D04B-4714-9FA1-CA5B94D3D36C}" srcOrd="1" destOrd="0" presId="urn:microsoft.com/office/officeart/2005/8/layout/orgChart1"/>
    <dgm:cxn modelId="{CA300B43-7C57-4CB0-B3AF-ED404A5300EF}" type="presParOf" srcId="{91804003-CC54-4C2A-8B87-9BD7E3663E6D}" destId="{D9B37C93-B659-431B-8A6C-B089BE79A6D1}" srcOrd="1" destOrd="0" presId="urn:microsoft.com/office/officeart/2005/8/layout/orgChart1"/>
    <dgm:cxn modelId="{C962EA6A-C3DD-4990-9E9B-986FD1F42993}" type="presParOf" srcId="{91804003-CC54-4C2A-8B87-9BD7E3663E6D}" destId="{005AD1A4-F0C2-4FD3-AE7E-451330359A54}" srcOrd="2" destOrd="0" presId="urn:microsoft.com/office/officeart/2005/8/layout/orgChart1"/>
    <dgm:cxn modelId="{07B3A8B0-866F-45AD-983D-320455E2BBC4}" type="presParOf" srcId="{F9829A9F-A282-4486-9EC1-EE6EEA4622F2}" destId="{CD116100-13CB-4F4A-B686-AC8499C23585}" srcOrd="2" destOrd="0" presId="urn:microsoft.com/office/officeart/2005/8/layout/orgChart1"/>
    <dgm:cxn modelId="{15165D0A-EFAC-46C7-9B75-29E102DDA8A1}" type="presParOf" srcId="{CD116100-13CB-4F4A-B686-AC8499C23585}" destId="{7D27565D-D54C-4426-A889-22F8123A2432}" srcOrd="0" destOrd="0" presId="urn:microsoft.com/office/officeart/2005/8/layout/orgChart1"/>
    <dgm:cxn modelId="{CB3DD834-F3E0-4C72-A81E-0C0362C14E2F}" type="presParOf" srcId="{CD116100-13CB-4F4A-B686-AC8499C23585}" destId="{328F324C-9682-4218-9B2E-71F0794B45DA}" srcOrd="1" destOrd="0" presId="urn:microsoft.com/office/officeart/2005/8/layout/orgChart1"/>
    <dgm:cxn modelId="{DB69E37E-9955-4A45-B232-B5E992C8BC7D}" type="presParOf" srcId="{328F324C-9682-4218-9B2E-71F0794B45DA}" destId="{9F263009-DE35-4C02-B548-4BAD7F94D153}" srcOrd="0" destOrd="0" presId="urn:microsoft.com/office/officeart/2005/8/layout/orgChart1"/>
    <dgm:cxn modelId="{FFA4636A-3AA7-490F-93FF-A10F23844CF0}" type="presParOf" srcId="{9F263009-DE35-4C02-B548-4BAD7F94D153}" destId="{6917CCE0-AAFA-4930-854C-DF33800BC4A7}" srcOrd="0" destOrd="0" presId="urn:microsoft.com/office/officeart/2005/8/layout/orgChart1"/>
    <dgm:cxn modelId="{E96CA8CD-E051-4D5D-8312-351EE8BFA174}" type="presParOf" srcId="{9F263009-DE35-4C02-B548-4BAD7F94D153}" destId="{93F0C73A-8387-45D1-9B9D-075C263CA696}" srcOrd="1" destOrd="0" presId="urn:microsoft.com/office/officeart/2005/8/layout/orgChart1"/>
    <dgm:cxn modelId="{52781FF2-E0C1-4D72-B641-4771F8186304}" type="presParOf" srcId="{328F324C-9682-4218-9B2E-71F0794B45DA}" destId="{F152AAF0-06A5-4CF0-BBBE-B21489053F17}" srcOrd="1" destOrd="0" presId="urn:microsoft.com/office/officeart/2005/8/layout/orgChart1"/>
    <dgm:cxn modelId="{CC58CA0A-71A1-43E0-9B1F-C98E980DC67F}" type="presParOf" srcId="{328F324C-9682-4218-9B2E-71F0794B45DA}" destId="{C9F27C7C-5059-4799-8435-EC894C1FAF1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95FD3-963E-4AD5-9F79-564519A480F3}" type="doc">
      <dgm:prSet loTypeId="urn:microsoft.com/office/officeart/2005/8/layout/cycle6" loCatId="cycle" qsTypeId="urn:microsoft.com/office/officeart/2005/8/quickstyle/simple3" qsCatId="simple" csTypeId="urn:microsoft.com/office/officeart/2005/8/colors/accent1_2" csCatId="accent1" phldr="1"/>
      <dgm:spPr/>
      <dgm:t>
        <a:bodyPr/>
        <a:lstStyle/>
        <a:p>
          <a:endParaRPr lang="es-MX"/>
        </a:p>
      </dgm:t>
    </dgm:pt>
    <dgm:pt modelId="{B307C19A-998E-414A-B4D0-8F59B2B43550}">
      <dgm:prSet phldrT="[Texto]"/>
      <dgm:spPr/>
      <dgm:t>
        <a:bodyPr/>
        <a:lstStyle/>
        <a:p>
          <a:r>
            <a:rPr lang="es-MX" dirty="0"/>
            <a:t>Burocrático</a:t>
          </a:r>
        </a:p>
      </dgm:t>
    </dgm:pt>
    <dgm:pt modelId="{2262A096-AE75-4115-A8D8-F580B2B7E706}" type="parTrans" cxnId="{2333DFE8-2BB3-4A20-93C6-19A598D9033D}">
      <dgm:prSet/>
      <dgm:spPr/>
      <dgm:t>
        <a:bodyPr/>
        <a:lstStyle/>
        <a:p>
          <a:endParaRPr lang="es-MX"/>
        </a:p>
      </dgm:t>
    </dgm:pt>
    <dgm:pt modelId="{EB5E1861-DABA-4F91-B2B6-60C7FB99ACA4}" type="sibTrans" cxnId="{2333DFE8-2BB3-4A20-93C6-19A598D9033D}">
      <dgm:prSet/>
      <dgm:spPr/>
      <dgm:t>
        <a:bodyPr/>
        <a:lstStyle/>
        <a:p>
          <a:endParaRPr lang="es-MX"/>
        </a:p>
      </dgm:t>
    </dgm:pt>
    <dgm:pt modelId="{F57C3C65-9583-43B5-9565-F079BBA3EE6C}">
      <dgm:prSet phldrT="[Texto]"/>
      <dgm:spPr/>
      <dgm:t>
        <a:bodyPr/>
        <a:lstStyle/>
        <a:p>
          <a:r>
            <a:rPr lang="es-MX" dirty="0"/>
            <a:t>carismático</a:t>
          </a:r>
        </a:p>
      </dgm:t>
    </dgm:pt>
    <dgm:pt modelId="{8CD260F4-1BB3-4755-A0A5-E7DE9A7B0816}" type="parTrans" cxnId="{9BA93F3F-E8DB-4397-837D-36ABF26245A3}">
      <dgm:prSet/>
      <dgm:spPr/>
      <dgm:t>
        <a:bodyPr/>
        <a:lstStyle/>
        <a:p>
          <a:endParaRPr lang="es-MX"/>
        </a:p>
      </dgm:t>
    </dgm:pt>
    <dgm:pt modelId="{610F8BC7-3F1D-4E6B-9CDB-F74B7A9F2CD0}" type="sibTrans" cxnId="{9BA93F3F-E8DB-4397-837D-36ABF26245A3}">
      <dgm:prSet/>
      <dgm:spPr/>
      <dgm:t>
        <a:bodyPr/>
        <a:lstStyle/>
        <a:p>
          <a:endParaRPr lang="es-MX"/>
        </a:p>
      </dgm:t>
    </dgm:pt>
    <dgm:pt modelId="{BEA49A96-1A4B-42C8-9C05-6A337DCA6429}">
      <dgm:prSet phldrT="[Texto]"/>
      <dgm:spPr/>
      <dgm:t>
        <a:bodyPr/>
        <a:lstStyle/>
        <a:p>
          <a:r>
            <a:rPr lang="es-MX" dirty="0"/>
            <a:t>Participativo/ democrático</a:t>
          </a:r>
        </a:p>
      </dgm:t>
    </dgm:pt>
    <dgm:pt modelId="{44DC6624-BD58-4288-9AA4-2068D96A5275}" type="parTrans" cxnId="{3CD6629D-CCE4-47CE-8208-0FC6456968CF}">
      <dgm:prSet/>
      <dgm:spPr/>
      <dgm:t>
        <a:bodyPr/>
        <a:lstStyle/>
        <a:p>
          <a:endParaRPr lang="es-MX"/>
        </a:p>
      </dgm:t>
    </dgm:pt>
    <dgm:pt modelId="{BE1E7DD5-F619-4BFC-895C-450DD4130D35}" type="sibTrans" cxnId="{3CD6629D-CCE4-47CE-8208-0FC6456968CF}">
      <dgm:prSet/>
      <dgm:spPr/>
      <dgm:t>
        <a:bodyPr/>
        <a:lstStyle/>
        <a:p>
          <a:endParaRPr lang="es-MX"/>
        </a:p>
      </dgm:t>
    </dgm:pt>
    <dgm:pt modelId="{97F08784-F427-475F-BD94-6FAF5CC090C7}">
      <dgm:prSet phldrT="[Texto]"/>
      <dgm:spPr/>
      <dgm:t>
        <a:bodyPr/>
        <a:lstStyle/>
        <a:p>
          <a:r>
            <a:rPr lang="es-MX" dirty="0"/>
            <a:t>“</a:t>
          </a:r>
          <a:r>
            <a:rPr lang="es-MX" dirty="0" err="1"/>
            <a:t>Laissez+faire</a:t>
          </a:r>
          <a:r>
            <a:rPr lang="es-MX" dirty="0"/>
            <a:t>” </a:t>
          </a:r>
        </a:p>
        <a:p>
          <a:r>
            <a:rPr lang="es-MX" dirty="0"/>
            <a:t>“déjalo ser”</a:t>
          </a:r>
        </a:p>
      </dgm:t>
    </dgm:pt>
    <dgm:pt modelId="{0E77D985-653C-451C-91F1-F35B2D2B0A91}" type="parTrans" cxnId="{4511F05D-C4CC-44FF-AED8-D0E604126424}">
      <dgm:prSet/>
      <dgm:spPr/>
      <dgm:t>
        <a:bodyPr/>
        <a:lstStyle/>
        <a:p>
          <a:endParaRPr lang="es-MX"/>
        </a:p>
      </dgm:t>
    </dgm:pt>
    <dgm:pt modelId="{D16DA136-0A3C-4F55-846F-CD81A5D479B1}" type="sibTrans" cxnId="{4511F05D-C4CC-44FF-AED8-D0E604126424}">
      <dgm:prSet/>
      <dgm:spPr/>
      <dgm:t>
        <a:bodyPr/>
        <a:lstStyle/>
        <a:p>
          <a:endParaRPr lang="es-MX"/>
        </a:p>
      </dgm:t>
    </dgm:pt>
    <dgm:pt modelId="{E9E16BB3-21A4-4011-ACDC-92636595FE0F}">
      <dgm:prSet phldrT="[Texto]"/>
      <dgm:spPr/>
      <dgm:t>
        <a:bodyPr/>
        <a:lstStyle/>
        <a:p>
          <a:r>
            <a:rPr lang="es-MX" dirty="0"/>
            <a:t>natural</a:t>
          </a:r>
        </a:p>
      </dgm:t>
    </dgm:pt>
    <dgm:pt modelId="{AF3A7EC8-D7C1-43F9-A48A-4A013DD9215A}" type="parTrans" cxnId="{03BD1B5A-AA75-419D-B075-6B4F3909A351}">
      <dgm:prSet/>
      <dgm:spPr/>
      <dgm:t>
        <a:bodyPr/>
        <a:lstStyle/>
        <a:p>
          <a:endParaRPr lang="es-MX"/>
        </a:p>
      </dgm:t>
    </dgm:pt>
    <dgm:pt modelId="{7C3F7296-D407-4172-B93A-78549E7E3173}" type="sibTrans" cxnId="{03BD1B5A-AA75-419D-B075-6B4F3909A351}">
      <dgm:prSet/>
      <dgm:spPr/>
      <dgm:t>
        <a:bodyPr/>
        <a:lstStyle/>
        <a:p>
          <a:endParaRPr lang="es-MX"/>
        </a:p>
      </dgm:t>
    </dgm:pt>
    <dgm:pt modelId="{C7F9EE4D-8DF1-42F1-BE53-63C68C89542F}">
      <dgm:prSet/>
      <dgm:spPr/>
      <dgm:t>
        <a:bodyPr/>
        <a:lstStyle/>
        <a:p>
          <a:r>
            <a:rPr lang="es-MX" dirty="0"/>
            <a:t>Orientado a la tarea</a:t>
          </a:r>
        </a:p>
      </dgm:t>
    </dgm:pt>
    <dgm:pt modelId="{699C174F-F95D-44E4-AFBE-559575B37BE2}" type="parTrans" cxnId="{9E028900-7957-48D5-8A08-5D51F5266D5B}">
      <dgm:prSet/>
      <dgm:spPr/>
      <dgm:t>
        <a:bodyPr/>
        <a:lstStyle/>
        <a:p>
          <a:endParaRPr lang="es-MX"/>
        </a:p>
      </dgm:t>
    </dgm:pt>
    <dgm:pt modelId="{BB04EE6E-A2F4-492C-94AB-0D72D2D23EAF}" type="sibTrans" cxnId="{9E028900-7957-48D5-8A08-5D51F5266D5B}">
      <dgm:prSet/>
      <dgm:spPr/>
      <dgm:t>
        <a:bodyPr/>
        <a:lstStyle/>
        <a:p>
          <a:endParaRPr lang="es-MX"/>
        </a:p>
      </dgm:t>
    </dgm:pt>
    <dgm:pt modelId="{04043854-C5B1-4877-999D-165F877C3802}">
      <dgm:prSet/>
      <dgm:spPr/>
      <dgm:t>
        <a:bodyPr/>
        <a:lstStyle/>
        <a:p>
          <a:r>
            <a:rPr lang="es-MX" dirty="0"/>
            <a:t>Transaccional </a:t>
          </a:r>
        </a:p>
      </dgm:t>
    </dgm:pt>
    <dgm:pt modelId="{0A42599A-B3D0-432C-BADC-0541009F03D3}" type="parTrans" cxnId="{8F4F8F09-C951-423F-A34C-02516AEE5465}">
      <dgm:prSet/>
      <dgm:spPr/>
      <dgm:t>
        <a:bodyPr/>
        <a:lstStyle/>
        <a:p>
          <a:endParaRPr lang="es-MX"/>
        </a:p>
      </dgm:t>
    </dgm:pt>
    <dgm:pt modelId="{82DCEA6E-0887-476F-95E8-91A3B3CA80D0}" type="sibTrans" cxnId="{8F4F8F09-C951-423F-A34C-02516AEE5465}">
      <dgm:prSet/>
      <dgm:spPr/>
      <dgm:t>
        <a:bodyPr/>
        <a:lstStyle/>
        <a:p>
          <a:endParaRPr lang="es-MX"/>
        </a:p>
      </dgm:t>
    </dgm:pt>
    <dgm:pt modelId="{6DF236D5-A128-4B62-A188-025E3E4752D5}" type="pres">
      <dgm:prSet presAssocID="{FE095FD3-963E-4AD5-9F79-564519A480F3}" presName="cycle" presStyleCnt="0">
        <dgm:presLayoutVars>
          <dgm:dir/>
          <dgm:resizeHandles val="exact"/>
        </dgm:presLayoutVars>
      </dgm:prSet>
      <dgm:spPr/>
    </dgm:pt>
    <dgm:pt modelId="{B93513A3-753F-42EE-9A7F-DA99F159C440}" type="pres">
      <dgm:prSet presAssocID="{B307C19A-998E-414A-B4D0-8F59B2B43550}" presName="node" presStyleLbl="node1" presStyleIdx="0" presStyleCnt="7">
        <dgm:presLayoutVars>
          <dgm:bulletEnabled val="1"/>
        </dgm:presLayoutVars>
      </dgm:prSet>
      <dgm:spPr/>
    </dgm:pt>
    <dgm:pt modelId="{AE22888C-7A2C-43F9-8898-73AE92CDBD1B}" type="pres">
      <dgm:prSet presAssocID="{B307C19A-998E-414A-B4D0-8F59B2B43550}" presName="spNode" presStyleCnt="0"/>
      <dgm:spPr/>
    </dgm:pt>
    <dgm:pt modelId="{AF627DC0-546E-44E1-A91F-CA5ACE7D869E}" type="pres">
      <dgm:prSet presAssocID="{EB5E1861-DABA-4F91-B2B6-60C7FB99ACA4}" presName="sibTrans" presStyleLbl="sibTrans1D1" presStyleIdx="0" presStyleCnt="7"/>
      <dgm:spPr/>
    </dgm:pt>
    <dgm:pt modelId="{828C5E70-69C3-43D5-8CA0-2D3E62180119}" type="pres">
      <dgm:prSet presAssocID="{F57C3C65-9583-43B5-9565-F079BBA3EE6C}" presName="node" presStyleLbl="node1" presStyleIdx="1" presStyleCnt="7">
        <dgm:presLayoutVars>
          <dgm:bulletEnabled val="1"/>
        </dgm:presLayoutVars>
      </dgm:prSet>
      <dgm:spPr/>
    </dgm:pt>
    <dgm:pt modelId="{946A9ECB-ECD6-4A66-ACA3-8D49A95E8447}" type="pres">
      <dgm:prSet presAssocID="{F57C3C65-9583-43B5-9565-F079BBA3EE6C}" presName="spNode" presStyleCnt="0"/>
      <dgm:spPr/>
    </dgm:pt>
    <dgm:pt modelId="{2BA4321C-FDE3-4241-923F-6F525E250F60}" type="pres">
      <dgm:prSet presAssocID="{610F8BC7-3F1D-4E6B-9CDB-F74B7A9F2CD0}" presName="sibTrans" presStyleLbl="sibTrans1D1" presStyleIdx="1" presStyleCnt="7"/>
      <dgm:spPr/>
    </dgm:pt>
    <dgm:pt modelId="{28E7ABE1-9750-4F1F-ACEF-091F50D5EA24}" type="pres">
      <dgm:prSet presAssocID="{BEA49A96-1A4B-42C8-9C05-6A337DCA6429}" presName="node" presStyleLbl="node1" presStyleIdx="2" presStyleCnt="7">
        <dgm:presLayoutVars>
          <dgm:bulletEnabled val="1"/>
        </dgm:presLayoutVars>
      </dgm:prSet>
      <dgm:spPr/>
    </dgm:pt>
    <dgm:pt modelId="{AF0DD7C8-3AF9-4DC0-887A-EEB4DF270471}" type="pres">
      <dgm:prSet presAssocID="{BEA49A96-1A4B-42C8-9C05-6A337DCA6429}" presName="spNode" presStyleCnt="0"/>
      <dgm:spPr/>
    </dgm:pt>
    <dgm:pt modelId="{88D86553-43CB-4516-8BB3-D8A4D0D6A616}" type="pres">
      <dgm:prSet presAssocID="{BE1E7DD5-F619-4BFC-895C-450DD4130D35}" presName="sibTrans" presStyleLbl="sibTrans1D1" presStyleIdx="2" presStyleCnt="7"/>
      <dgm:spPr/>
    </dgm:pt>
    <dgm:pt modelId="{34D0CAF5-3AD0-49D6-B15F-00D2F5C82AE3}" type="pres">
      <dgm:prSet presAssocID="{C7F9EE4D-8DF1-42F1-BE53-63C68C89542F}" presName="node" presStyleLbl="node1" presStyleIdx="3" presStyleCnt="7">
        <dgm:presLayoutVars>
          <dgm:bulletEnabled val="1"/>
        </dgm:presLayoutVars>
      </dgm:prSet>
      <dgm:spPr/>
    </dgm:pt>
    <dgm:pt modelId="{AA2819F2-C776-42B5-8D77-7FB3713C4089}" type="pres">
      <dgm:prSet presAssocID="{C7F9EE4D-8DF1-42F1-BE53-63C68C89542F}" presName="spNode" presStyleCnt="0"/>
      <dgm:spPr/>
    </dgm:pt>
    <dgm:pt modelId="{0C50E0FD-9E66-4E86-80B5-3BD6A38116CC}" type="pres">
      <dgm:prSet presAssocID="{BB04EE6E-A2F4-492C-94AB-0D72D2D23EAF}" presName="sibTrans" presStyleLbl="sibTrans1D1" presStyleIdx="3" presStyleCnt="7"/>
      <dgm:spPr/>
    </dgm:pt>
    <dgm:pt modelId="{753F0AE1-5232-4D4C-80FD-91238BB29E51}" type="pres">
      <dgm:prSet presAssocID="{04043854-C5B1-4877-999D-165F877C3802}" presName="node" presStyleLbl="node1" presStyleIdx="4" presStyleCnt="7">
        <dgm:presLayoutVars>
          <dgm:bulletEnabled val="1"/>
        </dgm:presLayoutVars>
      </dgm:prSet>
      <dgm:spPr/>
    </dgm:pt>
    <dgm:pt modelId="{70117460-AE33-4DBA-8572-DCA202F83D6F}" type="pres">
      <dgm:prSet presAssocID="{04043854-C5B1-4877-999D-165F877C3802}" presName="spNode" presStyleCnt="0"/>
      <dgm:spPr/>
    </dgm:pt>
    <dgm:pt modelId="{7795EBFC-E437-4550-B2EC-C7303F4E6196}" type="pres">
      <dgm:prSet presAssocID="{82DCEA6E-0887-476F-95E8-91A3B3CA80D0}" presName="sibTrans" presStyleLbl="sibTrans1D1" presStyleIdx="4" presStyleCnt="7"/>
      <dgm:spPr/>
    </dgm:pt>
    <dgm:pt modelId="{4B880041-2288-4868-BFB7-F81EF57BDD9A}" type="pres">
      <dgm:prSet presAssocID="{97F08784-F427-475F-BD94-6FAF5CC090C7}" presName="node" presStyleLbl="node1" presStyleIdx="5" presStyleCnt="7">
        <dgm:presLayoutVars>
          <dgm:bulletEnabled val="1"/>
        </dgm:presLayoutVars>
      </dgm:prSet>
      <dgm:spPr/>
    </dgm:pt>
    <dgm:pt modelId="{2EDFDADC-3938-44B2-8B37-EC19AEA19206}" type="pres">
      <dgm:prSet presAssocID="{97F08784-F427-475F-BD94-6FAF5CC090C7}" presName="spNode" presStyleCnt="0"/>
      <dgm:spPr/>
    </dgm:pt>
    <dgm:pt modelId="{9B40005D-0545-4A27-BE55-FD599E563078}" type="pres">
      <dgm:prSet presAssocID="{D16DA136-0A3C-4F55-846F-CD81A5D479B1}" presName="sibTrans" presStyleLbl="sibTrans1D1" presStyleIdx="5" presStyleCnt="7"/>
      <dgm:spPr/>
    </dgm:pt>
    <dgm:pt modelId="{87457E5A-E2C0-4F01-A2DE-F21BD414CA4E}" type="pres">
      <dgm:prSet presAssocID="{E9E16BB3-21A4-4011-ACDC-92636595FE0F}" presName="node" presStyleLbl="node1" presStyleIdx="6" presStyleCnt="7">
        <dgm:presLayoutVars>
          <dgm:bulletEnabled val="1"/>
        </dgm:presLayoutVars>
      </dgm:prSet>
      <dgm:spPr/>
    </dgm:pt>
    <dgm:pt modelId="{665068AF-D38F-4176-85B0-0A830A6F12E5}" type="pres">
      <dgm:prSet presAssocID="{E9E16BB3-21A4-4011-ACDC-92636595FE0F}" presName="spNode" presStyleCnt="0"/>
      <dgm:spPr/>
    </dgm:pt>
    <dgm:pt modelId="{A11DB32E-C695-4931-A6FB-723F433E8A22}" type="pres">
      <dgm:prSet presAssocID="{7C3F7296-D407-4172-B93A-78549E7E3173}" presName="sibTrans" presStyleLbl="sibTrans1D1" presStyleIdx="6" presStyleCnt="7"/>
      <dgm:spPr/>
    </dgm:pt>
  </dgm:ptLst>
  <dgm:cxnLst>
    <dgm:cxn modelId="{9E028900-7957-48D5-8A08-5D51F5266D5B}" srcId="{FE095FD3-963E-4AD5-9F79-564519A480F3}" destId="{C7F9EE4D-8DF1-42F1-BE53-63C68C89542F}" srcOrd="3" destOrd="0" parTransId="{699C174F-F95D-44E4-AFBE-559575B37BE2}" sibTransId="{BB04EE6E-A2F4-492C-94AB-0D72D2D23EAF}"/>
    <dgm:cxn modelId="{FF2B8A06-CDCD-4E3C-849D-DE62A7D63D05}" type="presOf" srcId="{E9E16BB3-21A4-4011-ACDC-92636595FE0F}" destId="{87457E5A-E2C0-4F01-A2DE-F21BD414CA4E}" srcOrd="0" destOrd="0" presId="urn:microsoft.com/office/officeart/2005/8/layout/cycle6"/>
    <dgm:cxn modelId="{8F4F8F09-C951-423F-A34C-02516AEE5465}" srcId="{FE095FD3-963E-4AD5-9F79-564519A480F3}" destId="{04043854-C5B1-4877-999D-165F877C3802}" srcOrd="4" destOrd="0" parTransId="{0A42599A-B3D0-432C-BADC-0541009F03D3}" sibTransId="{82DCEA6E-0887-476F-95E8-91A3B3CA80D0}"/>
    <dgm:cxn modelId="{D3A6C50A-01CD-4C9D-B074-2B7522E28C8A}" type="presOf" srcId="{97F08784-F427-475F-BD94-6FAF5CC090C7}" destId="{4B880041-2288-4868-BFB7-F81EF57BDD9A}" srcOrd="0" destOrd="0" presId="urn:microsoft.com/office/officeart/2005/8/layout/cycle6"/>
    <dgm:cxn modelId="{E9FB8C1D-BC08-4184-8310-E5BED9AB2400}" type="presOf" srcId="{B307C19A-998E-414A-B4D0-8F59B2B43550}" destId="{B93513A3-753F-42EE-9A7F-DA99F159C440}" srcOrd="0" destOrd="0" presId="urn:microsoft.com/office/officeart/2005/8/layout/cycle6"/>
    <dgm:cxn modelId="{2CAB832E-F84D-4DC0-B082-E240D6917D34}" type="presOf" srcId="{D16DA136-0A3C-4F55-846F-CD81A5D479B1}" destId="{9B40005D-0545-4A27-BE55-FD599E563078}" srcOrd="0" destOrd="0" presId="urn:microsoft.com/office/officeart/2005/8/layout/cycle6"/>
    <dgm:cxn modelId="{41FF1E32-AB42-44F6-AC83-0F7680840F98}" type="presOf" srcId="{C7F9EE4D-8DF1-42F1-BE53-63C68C89542F}" destId="{34D0CAF5-3AD0-49D6-B15F-00D2F5C82AE3}" srcOrd="0" destOrd="0" presId="urn:microsoft.com/office/officeart/2005/8/layout/cycle6"/>
    <dgm:cxn modelId="{9BA93F3F-E8DB-4397-837D-36ABF26245A3}" srcId="{FE095FD3-963E-4AD5-9F79-564519A480F3}" destId="{F57C3C65-9583-43B5-9565-F079BBA3EE6C}" srcOrd="1" destOrd="0" parTransId="{8CD260F4-1BB3-4755-A0A5-E7DE9A7B0816}" sibTransId="{610F8BC7-3F1D-4E6B-9CDB-F74B7A9F2CD0}"/>
    <dgm:cxn modelId="{4511F05D-C4CC-44FF-AED8-D0E604126424}" srcId="{FE095FD3-963E-4AD5-9F79-564519A480F3}" destId="{97F08784-F427-475F-BD94-6FAF5CC090C7}" srcOrd="5" destOrd="0" parTransId="{0E77D985-653C-451C-91F1-F35B2D2B0A91}" sibTransId="{D16DA136-0A3C-4F55-846F-CD81A5D479B1}"/>
    <dgm:cxn modelId="{0B5C3C44-E061-4F48-A525-88BBF88768E2}" type="presOf" srcId="{82DCEA6E-0887-476F-95E8-91A3B3CA80D0}" destId="{7795EBFC-E437-4550-B2EC-C7303F4E6196}" srcOrd="0" destOrd="0" presId="urn:microsoft.com/office/officeart/2005/8/layout/cycle6"/>
    <dgm:cxn modelId="{77C3BA58-4238-4F0B-A353-D408FEFB7839}" type="presOf" srcId="{7C3F7296-D407-4172-B93A-78549E7E3173}" destId="{A11DB32E-C695-4931-A6FB-723F433E8A22}" srcOrd="0" destOrd="0" presId="urn:microsoft.com/office/officeart/2005/8/layout/cycle6"/>
    <dgm:cxn modelId="{03BD1B5A-AA75-419D-B075-6B4F3909A351}" srcId="{FE095FD3-963E-4AD5-9F79-564519A480F3}" destId="{E9E16BB3-21A4-4011-ACDC-92636595FE0F}" srcOrd="6" destOrd="0" parTransId="{AF3A7EC8-D7C1-43F9-A48A-4A013DD9215A}" sibTransId="{7C3F7296-D407-4172-B93A-78549E7E3173}"/>
    <dgm:cxn modelId="{3CD6629D-CCE4-47CE-8208-0FC6456968CF}" srcId="{FE095FD3-963E-4AD5-9F79-564519A480F3}" destId="{BEA49A96-1A4B-42C8-9C05-6A337DCA6429}" srcOrd="2" destOrd="0" parTransId="{44DC6624-BD58-4288-9AA4-2068D96A5275}" sibTransId="{BE1E7DD5-F619-4BFC-895C-450DD4130D35}"/>
    <dgm:cxn modelId="{11A362A4-5274-473A-AA89-9426AEBCDCCB}" type="presOf" srcId="{FE095FD3-963E-4AD5-9F79-564519A480F3}" destId="{6DF236D5-A128-4B62-A188-025E3E4752D5}" srcOrd="0" destOrd="0" presId="urn:microsoft.com/office/officeart/2005/8/layout/cycle6"/>
    <dgm:cxn modelId="{8CE8BCA5-1707-41EA-B28B-94C6A4F2D635}" type="presOf" srcId="{BEA49A96-1A4B-42C8-9C05-6A337DCA6429}" destId="{28E7ABE1-9750-4F1F-ACEF-091F50D5EA24}" srcOrd="0" destOrd="0" presId="urn:microsoft.com/office/officeart/2005/8/layout/cycle6"/>
    <dgm:cxn modelId="{4E4065B1-FD6C-4FA2-B82C-00AB2A691A9C}" type="presOf" srcId="{EB5E1861-DABA-4F91-B2B6-60C7FB99ACA4}" destId="{AF627DC0-546E-44E1-A91F-CA5ACE7D869E}" srcOrd="0" destOrd="0" presId="urn:microsoft.com/office/officeart/2005/8/layout/cycle6"/>
    <dgm:cxn modelId="{015ED2B6-9ECD-4506-AC76-646FC89A8A67}" type="presOf" srcId="{BE1E7DD5-F619-4BFC-895C-450DD4130D35}" destId="{88D86553-43CB-4516-8BB3-D8A4D0D6A616}" srcOrd="0" destOrd="0" presId="urn:microsoft.com/office/officeart/2005/8/layout/cycle6"/>
    <dgm:cxn modelId="{0E018DE2-E9E2-4A9F-8C6F-7CB04AB40FAA}" type="presOf" srcId="{BB04EE6E-A2F4-492C-94AB-0D72D2D23EAF}" destId="{0C50E0FD-9E66-4E86-80B5-3BD6A38116CC}" srcOrd="0" destOrd="0" presId="urn:microsoft.com/office/officeart/2005/8/layout/cycle6"/>
    <dgm:cxn modelId="{2333DFE8-2BB3-4A20-93C6-19A598D9033D}" srcId="{FE095FD3-963E-4AD5-9F79-564519A480F3}" destId="{B307C19A-998E-414A-B4D0-8F59B2B43550}" srcOrd="0" destOrd="0" parTransId="{2262A096-AE75-4115-A8D8-F580B2B7E706}" sibTransId="{EB5E1861-DABA-4F91-B2B6-60C7FB99ACA4}"/>
    <dgm:cxn modelId="{009C44E9-5589-4A7C-BB2D-E4D8BA9ACFB7}" type="presOf" srcId="{610F8BC7-3F1D-4E6B-9CDB-F74B7A9F2CD0}" destId="{2BA4321C-FDE3-4241-923F-6F525E250F60}" srcOrd="0" destOrd="0" presId="urn:microsoft.com/office/officeart/2005/8/layout/cycle6"/>
    <dgm:cxn modelId="{8BA086EC-3D30-4355-A0B5-FC15738ACC10}" type="presOf" srcId="{F57C3C65-9583-43B5-9565-F079BBA3EE6C}" destId="{828C5E70-69C3-43D5-8CA0-2D3E62180119}" srcOrd="0" destOrd="0" presId="urn:microsoft.com/office/officeart/2005/8/layout/cycle6"/>
    <dgm:cxn modelId="{545DB9F6-AAF7-480B-8625-13F007A5C375}" type="presOf" srcId="{04043854-C5B1-4877-999D-165F877C3802}" destId="{753F0AE1-5232-4D4C-80FD-91238BB29E51}" srcOrd="0" destOrd="0" presId="urn:microsoft.com/office/officeart/2005/8/layout/cycle6"/>
    <dgm:cxn modelId="{AA7C1331-79E7-4912-95D1-BC3310778C86}" type="presParOf" srcId="{6DF236D5-A128-4B62-A188-025E3E4752D5}" destId="{B93513A3-753F-42EE-9A7F-DA99F159C440}" srcOrd="0" destOrd="0" presId="urn:microsoft.com/office/officeart/2005/8/layout/cycle6"/>
    <dgm:cxn modelId="{0BCAFB54-4A1C-4B29-80D1-F3FEBB29CDC9}" type="presParOf" srcId="{6DF236D5-A128-4B62-A188-025E3E4752D5}" destId="{AE22888C-7A2C-43F9-8898-73AE92CDBD1B}" srcOrd="1" destOrd="0" presId="urn:microsoft.com/office/officeart/2005/8/layout/cycle6"/>
    <dgm:cxn modelId="{3645DBE0-92E5-46F8-8518-42BC751910D4}" type="presParOf" srcId="{6DF236D5-A128-4B62-A188-025E3E4752D5}" destId="{AF627DC0-546E-44E1-A91F-CA5ACE7D869E}" srcOrd="2" destOrd="0" presId="urn:microsoft.com/office/officeart/2005/8/layout/cycle6"/>
    <dgm:cxn modelId="{CF0E95BC-830A-4488-A8E1-E7BE6871B3B8}" type="presParOf" srcId="{6DF236D5-A128-4B62-A188-025E3E4752D5}" destId="{828C5E70-69C3-43D5-8CA0-2D3E62180119}" srcOrd="3" destOrd="0" presId="urn:microsoft.com/office/officeart/2005/8/layout/cycle6"/>
    <dgm:cxn modelId="{F80CCD18-4B87-465A-BAC4-1ADDE9F5A318}" type="presParOf" srcId="{6DF236D5-A128-4B62-A188-025E3E4752D5}" destId="{946A9ECB-ECD6-4A66-ACA3-8D49A95E8447}" srcOrd="4" destOrd="0" presId="urn:microsoft.com/office/officeart/2005/8/layout/cycle6"/>
    <dgm:cxn modelId="{8E39D1EF-B67F-40DC-A829-2BBFE1F42C81}" type="presParOf" srcId="{6DF236D5-A128-4B62-A188-025E3E4752D5}" destId="{2BA4321C-FDE3-4241-923F-6F525E250F60}" srcOrd="5" destOrd="0" presId="urn:microsoft.com/office/officeart/2005/8/layout/cycle6"/>
    <dgm:cxn modelId="{B1FD7419-AA45-4957-B4C3-AC3DBB96C3D5}" type="presParOf" srcId="{6DF236D5-A128-4B62-A188-025E3E4752D5}" destId="{28E7ABE1-9750-4F1F-ACEF-091F50D5EA24}" srcOrd="6" destOrd="0" presId="urn:microsoft.com/office/officeart/2005/8/layout/cycle6"/>
    <dgm:cxn modelId="{36E7CFCC-9789-4043-B176-DB0D0897C8F8}" type="presParOf" srcId="{6DF236D5-A128-4B62-A188-025E3E4752D5}" destId="{AF0DD7C8-3AF9-4DC0-887A-EEB4DF270471}" srcOrd="7" destOrd="0" presId="urn:microsoft.com/office/officeart/2005/8/layout/cycle6"/>
    <dgm:cxn modelId="{83669AFC-1BD9-4DC3-B3E4-E5CD0EF6DD7E}" type="presParOf" srcId="{6DF236D5-A128-4B62-A188-025E3E4752D5}" destId="{88D86553-43CB-4516-8BB3-D8A4D0D6A616}" srcOrd="8" destOrd="0" presId="urn:microsoft.com/office/officeart/2005/8/layout/cycle6"/>
    <dgm:cxn modelId="{16C837DF-C2BE-406A-9D73-42781F33D453}" type="presParOf" srcId="{6DF236D5-A128-4B62-A188-025E3E4752D5}" destId="{34D0CAF5-3AD0-49D6-B15F-00D2F5C82AE3}" srcOrd="9" destOrd="0" presId="urn:microsoft.com/office/officeart/2005/8/layout/cycle6"/>
    <dgm:cxn modelId="{EE5AAA15-22D2-4844-B718-2A01930472E5}" type="presParOf" srcId="{6DF236D5-A128-4B62-A188-025E3E4752D5}" destId="{AA2819F2-C776-42B5-8D77-7FB3713C4089}" srcOrd="10" destOrd="0" presId="urn:microsoft.com/office/officeart/2005/8/layout/cycle6"/>
    <dgm:cxn modelId="{AD3DC916-6702-4725-82EA-EFE729CE696E}" type="presParOf" srcId="{6DF236D5-A128-4B62-A188-025E3E4752D5}" destId="{0C50E0FD-9E66-4E86-80B5-3BD6A38116CC}" srcOrd="11" destOrd="0" presId="urn:microsoft.com/office/officeart/2005/8/layout/cycle6"/>
    <dgm:cxn modelId="{ACC6587C-3AD3-4FC3-96B3-B6459CECC64B}" type="presParOf" srcId="{6DF236D5-A128-4B62-A188-025E3E4752D5}" destId="{753F0AE1-5232-4D4C-80FD-91238BB29E51}" srcOrd="12" destOrd="0" presId="urn:microsoft.com/office/officeart/2005/8/layout/cycle6"/>
    <dgm:cxn modelId="{2A5DF89E-58E5-4B54-8BAD-CB4DC46ADF43}" type="presParOf" srcId="{6DF236D5-A128-4B62-A188-025E3E4752D5}" destId="{70117460-AE33-4DBA-8572-DCA202F83D6F}" srcOrd="13" destOrd="0" presId="urn:microsoft.com/office/officeart/2005/8/layout/cycle6"/>
    <dgm:cxn modelId="{C47FDD3A-1131-409D-A998-59B61E2F3943}" type="presParOf" srcId="{6DF236D5-A128-4B62-A188-025E3E4752D5}" destId="{7795EBFC-E437-4550-B2EC-C7303F4E6196}" srcOrd="14" destOrd="0" presId="urn:microsoft.com/office/officeart/2005/8/layout/cycle6"/>
    <dgm:cxn modelId="{A1BDE98C-7410-4DCB-8FC9-2C949AF8E8BA}" type="presParOf" srcId="{6DF236D5-A128-4B62-A188-025E3E4752D5}" destId="{4B880041-2288-4868-BFB7-F81EF57BDD9A}" srcOrd="15" destOrd="0" presId="urn:microsoft.com/office/officeart/2005/8/layout/cycle6"/>
    <dgm:cxn modelId="{5556E427-1BF0-4719-95FE-E85B81465DA5}" type="presParOf" srcId="{6DF236D5-A128-4B62-A188-025E3E4752D5}" destId="{2EDFDADC-3938-44B2-8B37-EC19AEA19206}" srcOrd="16" destOrd="0" presId="urn:microsoft.com/office/officeart/2005/8/layout/cycle6"/>
    <dgm:cxn modelId="{4AA97EDE-80A8-44B8-AA75-511D562503A3}" type="presParOf" srcId="{6DF236D5-A128-4B62-A188-025E3E4752D5}" destId="{9B40005D-0545-4A27-BE55-FD599E563078}" srcOrd="17" destOrd="0" presId="urn:microsoft.com/office/officeart/2005/8/layout/cycle6"/>
    <dgm:cxn modelId="{D9E8204A-D467-434D-9468-D1E80C626DFF}" type="presParOf" srcId="{6DF236D5-A128-4B62-A188-025E3E4752D5}" destId="{87457E5A-E2C0-4F01-A2DE-F21BD414CA4E}" srcOrd="18" destOrd="0" presId="urn:microsoft.com/office/officeart/2005/8/layout/cycle6"/>
    <dgm:cxn modelId="{C500BDDB-8D2E-4083-82AE-EBF185871205}" type="presParOf" srcId="{6DF236D5-A128-4B62-A188-025E3E4752D5}" destId="{665068AF-D38F-4176-85B0-0A830A6F12E5}" srcOrd="19" destOrd="0" presId="urn:microsoft.com/office/officeart/2005/8/layout/cycle6"/>
    <dgm:cxn modelId="{E8B4489D-BA8A-4AF9-879A-1A6BC1529596}" type="presParOf" srcId="{6DF236D5-A128-4B62-A188-025E3E4752D5}" destId="{A11DB32E-C695-4931-A6FB-723F433E8A22}"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D1F147-C8FC-492F-9FA7-0527079180DB}"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s-MX"/>
        </a:p>
      </dgm:t>
    </dgm:pt>
    <dgm:pt modelId="{52FF23A3-4D53-404E-B89D-C9ABED96F04A}">
      <dgm:prSet phldrT="[Texto]"/>
      <dgm:spPr/>
      <dgm:t>
        <a:bodyPr/>
        <a:lstStyle/>
        <a:p>
          <a:r>
            <a:rPr lang="es-MX" dirty="0"/>
            <a:t>SUPERVICION </a:t>
          </a:r>
        </a:p>
      </dgm:t>
    </dgm:pt>
    <dgm:pt modelId="{7ECAA035-3A4D-48A2-AB8F-E24261D13C3A}" type="parTrans" cxnId="{A576C290-9573-46AD-B620-A953D3BF5EC2}">
      <dgm:prSet/>
      <dgm:spPr/>
      <dgm:t>
        <a:bodyPr/>
        <a:lstStyle/>
        <a:p>
          <a:endParaRPr lang="es-MX"/>
        </a:p>
      </dgm:t>
    </dgm:pt>
    <dgm:pt modelId="{7A51B687-75B1-40B2-A0D7-F491D9EF4310}" type="sibTrans" cxnId="{A576C290-9573-46AD-B620-A953D3BF5EC2}">
      <dgm:prSet/>
      <dgm:spPr/>
      <dgm:t>
        <a:bodyPr/>
        <a:lstStyle/>
        <a:p>
          <a:endParaRPr lang="es-MX"/>
        </a:p>
      </dgm:t>
    </dgm:pt>
    <dgm:pt modelId="{3481481F-D0F2-4A72-8B87-9D49D648B022}">
      <dgm:prSet phldrT="[Texto]"/>
      <dgm:spPr/>
      <dgm:t>
        <a:bodyPr/>
        <a:lstStyle/>
        <a:p>
          <a:r>
            <a:rPr lang="es-MX" dirty="0"/>
            <a:t>CONSEPTO </a:t>
          </a:r>
        </a:p>
        <a:p>
          <a:endParaRPr lang="es-MX" dirty="0"/>
        </a:p>
        <a:p>
          <a:endParaRPr lang="es-MX" dirty="0"/>
        </a:p>
      </dgm:t>
    </dgm:pt>
    <dgm:pt modelId="{9A05B516-76D6-40E9-B12B-57193F03E538}" type="parTrans" cxnId="{5CA33C93-9E62-45BA-8C69-0026F7B7BCF2}">
      <dgm:prSet/>
      <dgm:spPr/>
      <dgm:t>
        <a:bodyPr/>
        <a:lstStyle/>
        <a:p>
          <a:endParaRPr lang="es-MX"/>
        </a:p>
      </dgm:t>
    </dgm:pt>
    <dgm:pt modelId="{F61F4E86-96EC-4319-80A9-9B6172C527D7}" type="sibTrans" cxnId="{5CA33C93-9E62-45BA-8C69-0026F7B7BCF2}">
      <dgm:prSet/>
      <dgm:spPr/>
      <dgm:t>
        <a:bodyPr/>
        <a:lstStyle/>
        <a:p>
          <a:endParaRPr lang="es-MX"/>
        </a:p>
      </dgm:t>
    </dgm:pt>
    <dgm:pt modelId="{EA5300B8-1D4C-4D59-B2D4-BD099FEBB860}">
      <dgm:prSet phldrT="[Texto]"/>
      <dgm:spPr/>
      <dgm:t>
        <a:bodyPr/>
        <a:lstStyle/>
        <a:p>
          <a:r>
            <a:rPr lang="es-MX" dirty="0"/>
            <a:t>Funciones</a:t>
          </a:r>
        </a:p>
        <a:p>
          <a:endParaRPr lang="es-MX" dirty="0"/>
        </a:p>
        <a:p>
          <a:endParaRPr lang="es-MX" dirty="0"/>
        </a:p>
        <a:p>
          <a:endParaRPr lang="es-MX" dirty="0"/>
        </a:p>
      </dgm:t>
    </dgm:pt>
    <dgm:pt modelId="{796F00F6-7C05-4630-A9C9-4D59FF4E394F}" type="parTrans" cxnId="{87D993C3-1C95-4F2C-B0A4-456841D73BF7}">
      <dgm:prSet/>
      <dgm:spPr/>
      <dgm:t>
        <a:bodyPr/>
        <a:lstStyle/>
        <a:p>
          <a:endParaRPr lang="es-MX"/>
        </a:p>
      </dgm:t>
    </dgm:pt>
    <dgm:pt modelId="{FC1C971F-D81A-44BE-B419-5105A7044ED0}" type="sibTrans" cxnId="{87D993C3-1C95-4F2C-B0A4-456841D73BF7}">
      <dgm:prSet/>
      <dgm:spPr/>
      <dgm:t>
        <a:bodyPr/>
        <a:lstStyle/>
        <a:p>
          <a:endParaRPr lang="es-MX"/>
        </a:p>
      </dgm:t>
    </dgm:pt>
    <dgm:pt modelId="{64E94745-9EED-42E7-BC43-1D175BCFC9C6}">
      <dgm:prSet phldrT="[Texto]"/>
      <dgm:spPr/>
      <dgm:t>
        <a:bodyPr/>
        <a:lstStyle/>
        <a:p>
          <a:endParaRPr lang="es-MX" dirty="0"/>
        </a:p>
        <a:p>
          <a:endParaRPr lang="es-MX" dirty="0"/>
        </a:p>
        <a:p>
          <a:endParaRPr lang="es-MX" dirty="0"/>
        </a:p>
        <a:p>
          <a:r>
            <a:rPr lang="es-MX" dirty="0"/>
            <a:t>Objetivos de la supervisión</a:t>
          </a:r>
        </a:p>
      </dgm:t>
    </dgm:pt>
    <dgm:pt modelId="{7A3154DF-C5FB-4F62-B118-6A60A5B6F43E}" type="parTrans" cxnId="{6DB47447-4EBB-4471-8318-249FA027D1C6}">
      <dgm:prSet/>
      <dgm:spPr/>
      <dgm:t>
        <a:bodyPr/>
        <a:lstStyle/>
        <a:p>
          <a:endParaRPr lang="es-MX"/>
        </a:p>
      </dgm:t>
    </dgm:pt>
    <dgm:pt modelId="{480DBDA0-0AA0-4C94-A800-DB8177D21664}" type="sibTrans" cxnId="{6DB47447-4EBB-4471-8318-249FA027D1C6}">
      <dgm:prSet/>
      <dgm:spPr/>
      <dgm:t>
        <a:bodyPr/>
        <a:lstStyle/>
        <a:p>
          <a:endParaRPr lang="es-MX"/>
        </a:p>
      </dgm:t>
    </dgm:pt>
    <dgm:pt modelId="{46998C0C-8A84-4125-BBB1-904FF332497B}">
      <dgm:prSet phldrT="[Texto]"/>
      <dgm:spPr/>
      <dgm:t>
        <a:bodyPr/>
        <a:lstStyle/>
        <a:p>
          <a:r>
            <a:rPr lang="es-MX" dirty="0"/>
            <a:t>EDUCATIVO</a:t>
          </a:r>
        </a:p>
        <a:p>
          <a:r>
            <a:rPr lang="es-MX" dirty="0"/>
            <a:t>PROFESIONAL</a:t>
          </a:r>
        </a:p>
        <a:p>
          <a:r>
            <a:rPr lang="es-MX" dirty="0"/>
            <a:t>APOYO</a:t>
          </a:r>
        </a:p>
      </dgm:t>
    </dgm:pt>
    <dgm:pt modelId="{F3D67E1C-428E-4C78-BB80-D0D58692B4DF}" type="parTrans" cxnId="{D65DA3BE-2729-4F2E-A0D2-80C6ADA8F4F8}">
      <dgm:prSet/>
      <dgm:spPr/>
      <dgm:t>
        <a:bodyPr/>
        <a:lstStyle/>
        <a:p>
          <a:endParaRPr lang="es-MX"/>
        </a:p>
      </dgm:t>
    </dgm:pt>
    <dgm:pt modelId="{0D8BC179-3B70-43D4-BBAF-17806CDFB9AC}" type="sibTrans" cxnId="{D65DA3BE-2729-4F2E-A0D2-80C6ADA8F4F8}">
      <dgm:prSet/>
      <dgm:spPr/>
      <dgm:t>
        <a:bodyPr/>
        <a:lstStyle/>
        <a:p>
          <a:endParaRPr lang="es-MX"/>
        </a:p>
      </dgm:t>
    </dgm:pt>
    <dgm:pt modelId="{DB4F5C46-19DF-40A1-8025-0DC737E7E848}" type="pres">
      <dgm:prSet presAssocID="{36D1F147-C8FC-492F-9FA7-0527079180DB}" presName="diagram" presStyleCnt="0">
        <dgm:presLayoutVars>
          <dgm:chMax val="1"/>
          <dgm:dir/>
          <dgm:animLvl val="ctr"/>
          <dgm:resizeHandles val="exact"/>
        </dgm:presLayoutVars>
      </dgm:prSet>
      <dgm:spPr/>
    </dgm:pt>
    <dgm:pt modelId="{4F4459FB-2156-43A2-86AB-1F84F3C33E23}" type="pres">
      <dgm:prSet presAssocID="{36D1F147-C8FC-492F-9FA7-0527079180DB}" presName="matrix" presStyleCnt="0"/>
      <dgm:spPr/>
    </dgm:pt>
    <dgm:pt modelId="{9C54EB91-030C-46BA-9C2B-BC153D287F13}" type="pres">
      <dgm:prSet presAssocID="{36D1F147-C8FC-492F-9FA7-0527079180DB}" presName="tile1" presStyleLbl="node1" presStyleIdx="0" presStyleCnt="4"/>
      <dgm:spPr/>
    </dgm:pt>
    <dgm:pt modelId="{BB32105B-A44F-43AD-83E6-8AABAEFD20A3}" type="pres">
      <dgm:prSet presAssocID="{36D1F147-C8FC-492F-9FA7-0527079180DB}" presName="tile1text" presStyleLbl="node1" presStyleIdx="0" presStyleCnt="4">
        <dgm:presLayoutVars>
          <dgm:chMax val="0"/>
          <dgm:chPref val="0"/>
          <dgm:bulletEnabled val="1"/>
        </dgm:presLayoutVars>
      </dgm:prSet>
      <dgm:spPr/>
    </dgm:pt>
    <dgm:pt modelId="{B3528A14-8EF9-4539-81ED-A3AC6A866380}" type="pres">
      <dgm:prSet presAssocID="{36D1F147-C8FC-492F-9FA7-0527079180DB}" presName="tile2" presStyleLbl="node1" presStyleIdx="1" presStyleCnt="4"/>
      <dgm:spPr/>
    </dgm:pt>
    <dgm:pt modelId="{5946D9A9-C6D4-4D7D-8D15-3D51E4C9A2F8}" type="pres">
      <dgm:prSet presAssocID="{36D1F147-C8FC-492F-9FA7-0527079180DB}" presName="tile2text" presStyleLbl="node1" presStyleIdx="1" presStyleCnt="4">
        <dgm:presLayoutVars>
          <dgm:chMax val="0"/>
          <dgm:chPref val="0"/>
          <dgm:bulletEnabled val="1"/>
        </dgm:presLayoutVars>
      </dgm:prSet>
      <dgm:spPr/>
    </dgm:pt>
    <dgm:pt modelId="{F3F14ECF-B22B-45A9-8A6D-CA945B9EB95D}" type="pres">
      <dgm:prSet presAssocID="{36D1F147-C8FC-492F-9FA7-0527079180DB}" presName="tile3" presStyleLbl="node1" presStyleIdx="2" presStyleCnt="4"/>
      <dgm:spPr/>
    </dgm:pt>
    <dgm:pt modelId="{4A55938B-B2B7-4678-98D6-343082E80B34}" type="pres">
      <dgm:prSet presAssocID="{36D1F147-C8FC-492F-9FA7-0527079180DB}" presName="tile3text" presStyleLbl="node1" presStyleIdx="2" presStyleCnt="4">
        <dgm:presLayoutVars>
          <dgm:chMax val="0"/>
          <dgm:chPref val="0"/>
          <dgm:bulletEnabled val="1"/>
        </dgm:presLayoutVars>
      </dgm:prSet>
      <dgm:spPr/>
    </dgm:pt>
    <dgm:pt modelId="{F62797FE-1F18-4227-9DAD-09A41E78B226}" type="pres">
      <dgm:prSet presAssocID="{36D1F147-C8FC-492F-9FA7-0527079180DB}" presName="tile4" presStyleLbl="node1" presStyleIdx="3" presStyleCnt="4"/>
      <dgm:spPr/>
    </dgm:pt>
    <dgm:pt modelId="{93EB46DD-5E8C-4EAF-B93A-AC6D70AD17C2}" type="pres">
      <dgm:prSet presAssocID="{36D1F147-C8FC-492F-9FA7-0527079180DB}" presName="tile4text" presStyleLbl="node1" presStyleIdx="3" presStyleCnt="4">
        <dgm:presLayoutVars>
          <dgm:chMax val="0"/>
          <dgm:chPref val="0"/>
          <dgm:bulletEnabled val="1"/>
        </dgm:presLayoutVars>
      </dgm:prSet>
      <dgm:spPr/>
    </dgm:pt>
    <dgm:pt modelId="{247DAE23-FBC7-4246-B3CE-4DB11A64D0C5}" type="pres">
      <dgm:prSet presAssocID="{36D1F147-C8FC-492F-9FA7-0527079180DB}" presName="centerTile" presStyleLbl="fgShp" presStyleIdx="0" presStyleCnt="1">
        <dgm:presLayoutVars>
          <dgm:chMax val="0"/>
          <dgm:chPref val="0"/>
        </dgm:presLayoutVars>
      </dgm:prSet>
      <dgm:spPr/>
    </dgm:pt>
  </dgm:ptLst>
  <dgm:cxnLst>
    <dgm:cxn modelId="{D626BA1D-0786-43AA-9D27-D306F954305A}" type="presOf" srcId="{64E94745-9EED-42E7-BC43-1D175BCFC9C6}" destId="{F3F14ECF-B22B-45A9-8A6D-CA945B9EB95D}" srcOrd="0" destOrd="0" presId="urn:microsoft.com/office/officeart/2005/8/layout/matrix1"/>
    <dgm:cxn modelId="{6DB47447-4EBB-4471-8318-249FA027D1C6}" srcId="{52FF23A3-4D53-404E-B89D-C9ABED96F04A}" destId="{64E94745-9EED-42E7-BC43-1D175BCFC9C6}" srcOrd="2" destOrd="0" parTransId="{7A3154DF-C5FB-4F62-B118-6A60A5B6F43E}" sibTransId="{480DBDA0-0AA0-4C94-A800-DB8177D21664}"/>
    <dgm:cxn modelId="{CC3A616C-1AD3-4CD8-8D95-ABEC3FE9A7E8}" type="presOf" srcId="{EA5300B8-1D4C-4D59-B2D4-BD099FEBB860}" destId="{B3528A14-8EF9-4539-81ED-A3AC6A866380}" srcOrd="0" destOrd="0" presId="urn:microsoft.com/office/officeart/2005/8/layout/matrix1"/>
    <dgm:cxn modelId="{44C5946D-4708-4220-A23B-6E06EAFD6E99}" type="presOf" srcId="{64E94745-9EED-42E7-BC43-1D175BCFC9C6}" destId="{4A55938B-B2B7-4678-98D6-343082E80B34}" srcOrd="1" destOrd="0" presId="urn:microsoft.com/office/officeart/2005/8/layout/matrix1"/>
    <dgm:cxn modelId="{EAC5A254-A443-4AEF-B1B1-FE3A489024AF}" type="presOf" srcId="{3481481F-D0F2-4A72-8B87-9D49D648B022}" destId="{9C54EB91-030C-46BA-9C2B-BC153D287F13}" srcOrd="0" destOrd="0" presId="urn:microsoft.com/office/officeart/2005/8/layout/matrix1"/>
    <dgm:cxn modelId="{EDE80481-C923-414A-8BD7-6E91BD9248C1}" type="presOf" srcId="{EA5300B8-1D4C-4D59-B2D4-BD099FEBB860}" destId="{5946D9A9-C6D4-4D7D-8D15-3D51E4C9A2F8}" srcOrd="1" destOrd="0" presId="urn:microsoft.com/office/officeart/2005/8/layout/matrix1"/>
    <dgm:cxn modelId="{A576C290-9573-46AD-B620-A953D3BF5EC2}" srcId="{36D1F147-C8FC-492F-9FA7-0527079180DB}" destId="{52FF23A3-4D53-404E-B89D-C9ABED96F04A}" srcOrd="0" destOrd="0" parTransId="{7ECAA035-3A4D-48A2-AB8F-E24261D13C3A}" sibTransId="{7A51B687-75B1-40B2-A0D7-F491D9EF4310}"/>
    <dgm:cxn modelId="{5CA33C93-9E62-45BA-8C69-0026F7B7BCF2}" srcId="{52FF23A3-4D53-404E-B89D-C9ABED96F04A}" destId="{3481481F-D0F2-4A72-8B87-9D49D648B022}" srcOrd="0" destOrd="0" parTransId="{9A05B516-76D6-40E9-B12B-57193F03E538}" sibTransId="{F61F4E86-96EC-4319-80A9-9B6172C527D7}"/>
    <dgm:cxn modelId="{260ED29C-79BF-431C-90B1-E54A5D80EA63}" type="presOf" srcId="{46998C0C-8A84-4125-BBB1-904FF332497B}" destId="{F62797FE-1F18-4227-9DAD-09A41E78B226}" srcOrd="0" destOrd="0" presId="urn:microsoft.com/office/officeart/2005/8/layout/matrix1"/>
    <dgm:cxn modelId="{B2AEC4AB-2439-4713-B4F4-A48F71F2C901}" type="presOf" srcId="{52FF23A3-4D53-404E-B89D-C9ABED96F04A}" destId="{247DAE23-FBC7-4246-B3CE-4DB11A64D0C5}" srcOrd="0" destOrd="0" presId="urn:microsoft.com/office/officeart/2005/8/layout/matrix1"/>
    <dgm:cxn modelId="{D65DA3BE-2729-4F2E-A0D2-80C6ADA8F4F8}" srcId="{52FF23A3-4D53-404E-B89D-C9ABED96F04A}" destId="{46998C0C-8A84-4125-BBB1-904FF332497B}" srcOrd="3" destOrd="0" parTransId="{F3D67E1C-428E-4C78-BB80-D0D58692B4DF}" sibTransId="{0D8BC179-3B70-43D4-BBAF-17806CDFB9AC}"/>
    <dgm:cxn modelId="{87D993C3-1C95-4F2C-B0A4-456841D73BF7}" srcId="{52FF23A3-4D53-404E-B89D-C9ABED96F04A}" destId="{EA5300B8-1D4C-4D59-B2D4-BD099FEBB860}" srcOrd="1" destOrd="0" parTransId="{796F00F6-7C05-4630-A9C9-4D59FF4E394F}" sibTransId="{FC1C971F-D81A-44BE-B419-5105A7044ED0}"/>
    <dgm:cxn modelId="{85A8F7CC-FDBF-4235-B9A5-583B788082CD}" type="presOf" srcId="{36D1F147-C8FC-492F-9FA7-0527079180DB}" destId="{DB4F5C46-19DF-40A1-8025-0DC737E7E848}" srcOrd="0" destOrd="0" presId="urn:microsoft.com/office/officeart/2005/8/layout/matrix1"/>
    <dgm:cxn modelId="{D61E8ED5-5C49-4035-BC39-2325D4D0AD9A}" type="presOf" srcId="{3481481F-D0F2-4A72-8B87-9D49D648B022}" destId="{BB32105B-A44F-43AD-83E6-8AABAEFD20A3}" srcOrd="1" destOrd="0" presId="urn:microsoft.com/office/officeart/2005/8/layout/matrix1"/>
    <dgm:cxn modelId="{245360FB-3578-40CA-A253-951FAA884A3D}" type="presOf" srcId="{46998C0C-8A84-4125-BBB1-904FF332497B}" destId="{93EB46DD-5E8C-4EAF-B93A-AC6D70AD17C2}" srcOrd="1" destOrd="0" presId="urn:microsoft.com/office/officeart/2005/8/layout/matrix1"/>
    <dgm:cxn modelId="{C380A4E3-CC1C-44ED-A9E2-9B2707C560D7}" type="presParOf" srcId="{DB4F5C46-19DF-40A1-8025-0DC737E7E848}" destId="{4F4459FB-2156-43A2-86AB-1F84F3C33E23}" srcOrd="0" destOrd="0" presId="urn:microsoft.com/office/officeart/2005/8/layout/matrix1"/>
    <dgm:cxn modelId="{BFE60D26-7DA8-40E7-8570-64B9E4C50DEA}" type="presParOf" srcId="{4F4459FB-2156-43A2-86AB-1F84F3C33E23}" destId="{9C54EB91-030C-46BA-9C2B-BC153D287F13}" srcOrd="0" destOrd="0" presId="urn:microsoft.com/office/officeart/2005/8/layout/matrix1"/>
    <dgm:cxn modelId="{22999656-547F-4167-A783-09706FA91ADC}" type="presParOf" srcId="{4F4459FB-2156-43A2-86AB-1F84F3C33E23}" destId="{BB32105B-A44F-43AD-83E6-8AABAEFD20A3}" srcOrd="1" destOrd="0" presId="urn:microsoft.com/office/officeart/2005/8/layout/matrix1"/>
    <dgm:cxn modelId="{6E550DF8-04F3-4EDC-8062-A628262C3797}" type="presParOf" srcId="{4F4459FB-2156-43A2-86AB-1F84F3C33E23}" destId="{B3528A14-8EF9-4539-81ED-A3AC6A866380}" srcOrd="2" destOrd="0" presId="urn:microsoft.com/office/officeart/2005/8/layout/matrix1"/>
    <dgm:cxn modelId="{E4AD6AA2-D72A-496C-967A-D3E0909CAAF5}" type="presParOf" srcId="{4F4459FB-2156-43A2-86AB-1F84F3C33E23}" destId="{5946D9A9-C6D4-4D7D-8D15-3D51E4C9A2F8}" srcOrd="3" destOrd="0" presId="urn:microsoft.com/office/officeart/2005/8/layout/matrix1"/>
    <dgm:cxn modelId="{875A8E21-15D1-47F3-8F3E-3705ADD8E72F}" type="presParOf" srcId="{4F4459FB-2156-43A2-86AB-1F84F3C33E23}" destId="{F3F14ECF-B22B-45A9-8A6D-CA945B9EB95D}" srcOrd="4" destOrd="0" presId="urn:microsoft.com/office/officeart/2005/8/layout/matrix1"/>
    <dgm:cxn modelId="{5D95229B-C052-473C-9183-355B3CBB3167}" type="presParOf" srcId="{4F4459FB-2156-43A2-86AB-1F84F3C33E23}" destId="{4A55938B-B2B7-4678-98D6-343082E80B34}" srcOrd="5" destOrd="0" presId="urn:microsoft.com/office/officeart/2005/8/layout/matrix1"/>
    <dgm:cxn modelId="{3F4C4889-143E-4DBB-9435-95F4BBFD86DC}" type="presParOf" srcId="{4F4459FB-2156-43A2-86AB-1F84F3C33E23}" destId="{F62797FE-1F18-4227-9DAD-09A41E78B226}" srcOrd="6" destOrd="0" presId="urn:microsoft.com/office/officeart/2005/8/layout/matrix1"/>
    <dgm:cxn modelId="{A2DC360E-760D-4D52-A9C0-00CB498ABE2B}" type="presParOf" srcId="{4F4459FB-2156-43A2-86AB-1F84F3C33E23}" destId="{93EB46DD-5E8C-4EAF-B93A-AC6D70AD17C2}" srcOrd="7" destOrd="0" presId="urn:microsoft.com/office/officeart/2005/8/layout/matrix1"/>
    <dgm:cxn modelId="{B3B8B771-27EF-450D-99DE-89F9425001DA}" type="presParOf" srcId="{DB4F5C46-19DF-40A1-8025-0DC737E7E848}" destId="{247DAE23-FBC7-4246-B3CE-4DB11A64D0C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9E4178-DB4A-4B22-829D-E3FA486F8810}"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s-MX"/>
        </a:p>
      </dgm:t>
    </dgm:pt>
    <dgm:pt modelId="{49A05516-80E3-4DAF-9991-31F770C03D6B}">
      <dgm:prSet phldrT="[Texto]"/>
      <dgm:spPr/>
      <dgm:t>
        <a:bodyPr/>
        <a:lstStyle/>
        <a:p>
          <a:r>
            <a:rPr lang="es-MX" dirty="0"/>
            <a:t>INDIVIDUAL </a:t>
          </a:r>
        </a:p>
      </dgm:t>
    </dgm:pt>
    <dgm:pt modelId="{BD8AAD9E-EA7C-443A-913A-86AFC97DCFD5}" type="parTrans" cxnId="{43823B4D-E7C0-4022-9D6E-0B122FC5BBAE}">
      <dgm:prSet/>
      <dgm:spPr/>
      <dgm:t>
        <a:bodyPr/>
        <a:lstStyle/>
        <a:p>
          <a:endParaRPr lang="es-MX"/>
        </a:p>
      </dgm:t>
    </dgm:pt>
    <dgm:pt modelId="{1ABA07F0-D7A3-4F79-8A38-7450E7DA3AB7}" type="sibTrans" cxnId="{43823B4D-E7C0-4022-9D6E-0B122FC5BBAE}">
      <dgm:prSet/>
      <dgm:spPr/>
      <dgm:t>
        <a:bodyPr/>
        <a:lstStyle/>
        <a:p>
          <a:endParaRPr lang="es-MX"/>
        </a:p>
      </dgm:t>
    </dgm:pt>
    <dgm:pt modelId="{176E540C-6ABA-4D71-854E-29C4B12B4E60}">
      <dgm:prSet phldrT="[Texto]"/>
      <dgm:spPr/>
      <dgm:t>
        <a:bodyPr/>
        <a:lstStyle/>
        <a:p>
          <a:r>
            <a:rPr lang="es-MX" dirty="0"/>
            <a:t>DIRECTA O INDIRECTA</a:t>
          </a:r>
        </a:p>
      </dgm:t>
    </dgm:pt>
    <dgm:pt modelId="{81F52CFE-C30E-4364-B6D1-7BAFB7269485}" type="parTrans" cxnId="{71719DFD-726A-434B-8A92-3BF9921261FB}">
      <dgm:prSet/>
      <dgm:spPr/>
      <dgm:t>
        <a:bodyPr/>
        <a:lstStyle/>
        <a:p>
          <a:endParaRPr lang="es-MX"/>
        </a:p>
      </dgm:t>
    </dgm:pt>
    <dgm:pt modelId="{01D80CC4-BF26-4342-B640-91FD7CEB774F}" type="sibTrans" cxnId="{71719DFD-726A-434B-8A92-3BF9921261FB}">
      <dgm:prSet/>
      <dgm:spPr/>
      <dgm:t>
        <a:bodyPr/>
        <a:lstStyle/>
        <a:p>
          <a:endParaRPr lang="es-MX"/>
        </a:p>
      </dgm:t>
    </dgm:pt>
    <dgm:pt modelId="{3BF6B1B9-22A6-48A1-8CB0-5E9704597582}">
      <dgm:prSet phldrT="[Texto]"/>
      <dgm:spPr/>
      <dgm:t>
        <a:bodyPr/>
        <a:lstStyle/>
        <a:p>
          <a:r>
            <a:rPr lang="es-MX" dirty="0"/>
            <a:t>FORMAL E INFORMAL</a:t>
          </a:r>
        </a:p>
      </dgm:t>
    </dgm:pt>
    <dgm:pt modelId="{5E31753F-ABCA-4CFC-8285-EDD378B47CB6}" type="parTrans" cxnId="{87C6DF3F-FEFA-4993-A54D-F6969A086701}">
      <dgm:prSet/>
      <dgm:spPr/>
      <dgm:t>
        <a:bodyPr/>
        <a:lstStyle/>
        <a:p>
          <a:endParaRPr lang="es-MX"/>
        </a:p>
      </dgm:t>
    </dgm:pt>
    <dgm:pt modelId="{4C3207F6-5853-44D3-BDE0-F95B58442365}" type="sibTrans" cxnId="{87C6DF3F-FEFA-4993-A54D-F6969A086701}">
      <dgm:prSet/>
      <dgm:spPr/>
      <dgm:t>
        <a:bodyPr/>
        <a:lstStyle/>
        <a:p>
          <a:endParaRPr lang="es-MX"/>
        </a:p>
      </dgm:t>
    </dgm:pt>
    <dgm:pt modelId="{82EA402B-3553-4AD5-AC07-0F9B7D2D627A}">
      <dgm:prSet phldrT="[Texto]"/>
      <dgm:spPr/>
      <dgm:t>
        <a:bodyPr/>
        <a:lstStyle/>
        <a:p>
          <a:r>
            <a:rPr lang="es-MX" dirty="0"/>
            <a:t>GRUPAL</a:t>
          </a:r>
        </a:p>
      </dgm:t>
    </dgm:pt>
    <dgm:pt modelId="{8CEB712B-6944-4101-9936-AEE7E37CB2A4}" type="parTrans" cxnId="{E86DA975-9870-44E6-87C7-FAF6F64C90D1}">
      <dgm:prSet/>
      <dgm:spPr/>
      <dgm:t>
        <a:bodyPr/>
        <a:lstStyle/>
        <a:p>
          <a:endParaRPr lang="es-MX"/>
        </a:p>
      </dgm:t>
    </dgm:pt>
    <dgm:pt modelId="{F04C81AF-0F4C-44EC-B0BF-67879A237E7A}" type="sibTrans" cxnId="{E86DA975-9870-44E6-87C7-FAF6F64C90D1}">
      <dgm:prSet/>
      <dgm:spPr/>
      <dgm:t>
        <a:bodyPr/>
        <a:lstStyle/>
        <a:p>
          <a:endParaRPr lang="es-MX"/>
        </a:p>
      </dgm:t>
    </dgm:pt>
    <dgm:pt modelId="{FDAC2106-851C-4CCF-9F85-705798B2D466}" type="pres">
      <dgm:prSet presAssocID="{0F9E4178-DB4A-4B22-829D-E3FA486F8810}" presName="cycle" presStyleCnt="0">
        <dgm:presLayoutVars>
          <dgm:dir/>
          <dgm:resizeHandles val="exact"/>
        </dgm:presLayoutVars>
      </dgm:prSet>
      <dgm:spPr/>
    </dgm:pt>
    <dgm:pt modelId="{4EA391E2-053B-4747-A4D8-7B2B6A884B87}" type="pres">
      <dgm:prSet presAssocID="{49A05516-80E3-4DAF-9991-31F770C03D6B}" presName="node" presStyleLbl="node1" presStyleIdx="0" presStyleCnt="4">
        <dgm:presLayoutVars>
          <dgm:bulletEnabled val="1"/>
        </dgm:presLayoutVars>
      </dgm:prSet>
      <dgm:spPr/>
    </dgm:pt>
    <dgm:pt modelId="{02BA827F-8E0B-4A24-94CB-CF36244B751F}" type="pres">
      <dgm:prSet presAssocID="{49A05516-80E3-4DAF-9991-31F770C03D6B}" presName="spNode" presStyleCnt="0"/>
      <dgm:spPr/>
    </dgm:pt>
    <dgm:pt modelId="{778FADD2-3F9E-4C65-B111-AAC14B72DF7B}" type="pres">
      <dgm:prSet presAssocID="{1ABA07F0-D7A3-4F79-8A38-7450E7DA3AB7}" presName="sibTrans" presStyleLbl="sibTrans1D1" presStyleIdx="0" presStyleCnt="4"/>
      <dgm:spPr/>
    </dgm:pt>
    <dgm:pt modelId="{CEAD1D06-C371-41AD-BA5F-DBB749412945}" type="pres">
      <dgm:prSet presAssocID="{176E540C-6ABA-4D71-854E-29C4B12B4E60}" presName="node" presStyleLbl="node1" presStyleIdx="1" presStyleCnt="4">
        <dgm:presLayoutVars>
          <dgm:bulletEnabled val="1"/>
        </dgm:presLayoutVars>
      </dgm:prSet>
      <dgm:spPr/>
    </dgm:pt>
    <dgm:pt modelId="{10E4276E-BEA8-421B-8982-660F9FFD1C95}" type="pres">
      <dgm:prSet presAssocID="{176E540C-6ABA-4D71-854E-29C4B12B4E60}" presName="spNode" presStyleCnt="0"/>
      <dgm:spPr/>
    </dgm:pt>
    <dgm:pt modelId="{C11B96E5-2A22-48C9-82C9-7F712079A67B}" type="pres">
      <dgm:prSet presAssocID="{01D80CC4-BF26-4342-B640-91FD7CEB774F}" presName="sibTrans" presStyleLbl="sibTrans1D1" presStyleIdx="1" presStyleCnt="4"/>
      <dgm:spPr/>
    </dgm:pt>
    <dgm:pt modelId="{8DF3A86F-7E41-481A-8B03-5C92D52094DE}" type="pres">
      <dgm:prSet presAssocID="{3BF6B1B9-22A6-48A1-8CB0-5E9704597582}" presName="node" presStyleLbl="node1" presStyleIdx="2" presStyleCnt="4">
        <dgm:presLayoutVars>
          <dgm:bulletEnabled val="1"/>
        </dgm:presLayoutVars>
      </dgm:prSet>
      <dgm:spPr/>
    </dgm:pt>
    <dgm:pt modelId="{4D43B51B-3B8B-46CF-8E55-208B441BF67D}" type="pres">
      <dgm:prSet presAssocID="{3BF6B1B9-22A6-48A1-8CB0-5E9704597582}" presName="spNode" presStyleCnt="0"/>
      <dgm:spPr/>
    </dgm:pt>
    <dgm:pt modelId="{B17D5FAF-CFCA-4038-9726-1990C25C6108}" type="pres">
      <dgm:prSet presAssocID="{4C3207F6-5853-44D3-BDE0-F95B58442365}" presName="sibTrans" presStyleLbl="sibTrans1D1" presStyleIdx="2" presStyleCnt="4"/>
      <dgm:spPr/>
    </dgm:pt>
    <dgm:pt modelId="{075CD625-A9A6-40F7-94B6-8A189933ECB6}" type="pres">
      <dgm:prSet presAssocID="{82EA402B-3553-4AD5-AC07-0F9B7D2D627A}" presName="node" presStyleLbl="node1" presStyleIdx="3" presStyleCnt="4">
        <dgm:presLayoutVars>
          <dgm:bulletEnabled val="1"/>
        </dgm:presLayoutVars>
      </dgm:prSet>
      <dgm:spPr/>
    </dgm:pt>
    <dgm:pt modelId="{DD6B3BF9-0898-444B-890F-3189A56D779C}" type="pres">
      <dgm:prSet presAssocID="{82EA402B-3553-4AD5-AC07-0F9B7D2D627A}" presName="spNode" presStyleCnt="0"/>
      <dgm:spPr/>
    </dgm:pt>
    <dgm:pt modelId="{B97C4F0A-2FB1-4BA3-A0E6-2184FD7254D9}" type="pres">
      <dgm:prSet presAssocID="{F04C81AF-0F4C-44EC-B0BF-67879A237E7A}" presName="sibTrans" presStyleLbl="sibTrans1D1" presStyleIdx="3" presStyleCnt="4"/>
      <dgm:spPr/>
    </dgm:pt>
  </dgm:ptLst>
  <dgm:cxnLst>
    <dgm:cxn modelId="{35785B01-B150-45B5-9017-1F39128CCB67}" type="presOf" srcId="{82EA402B-3553-4AD5-AC07-0F9B7D2D627A}" destId="{075CD625-A9A6-40F7-94B6-8A189933ECB6}" srcOrd="0" destOrd="0" presId="urn:microsoft.com/office/officeart/2005/8/layout/cycle6"/>
    <dgm:cxn modelId="{8E53AD3B-41E3-4927-8D6D-725984C448AA}" type="presOf" srcId="{0F9E4178-DB4A-4B22-829D-E3FA486F8810}" destId="{FDAC2106-851C-4CCF-9F85-705798B2D466}" srcOrd="0" destOrd="0" presId="urn:microsoft.com/office/officeart/2005/8/layout/cycle6"/>
    <dgm:cxn modelId="{87C6DF3F-FEFA-4993-A54D-F6969A086701}" srcId="{0F9E4178-DB4A-4B22-829D-E3FA486F8810}" destId="{3BF6B1B9-22A6-48A1-8CB0-5E9704597582}" srcOrd="2" destOrd="0" parTransId="{5E31753F-ABCA-4CFC-8285-EDD378B47CB6}" sibTransId="{4C3207F6-5853-44D3-BDE0-F95B58442365}"/>
    <dgm:cxn modelId="{3148CF5C-5B42-4609-ABBA-1F54733FAB05}" type="presOf" srcId="{01D80CC4-BF26-4342-B640-91FD7CEB774F}" destId="{C11B96E5-2A22-48C9-82C9-7F712079A67B}" srcOrd="0" destOrd="0" presId="urn:microsoft.com/office/officeart/2005/8/layout/cycle6"/>
    <dgm:cxn modelId="{43823B4D-E7C0-4022-9D6E-0B122FC5BBAE}" srcId="{0F9E4178-DB4A-4B22-829D-E3FA486F8810}" destId="{49A05516-80E3-4DAF-9991-31F770C03D6B}" srcOrd="0" destOrd="0" parTransId="{BD8AAD9E-EA7C-443A-913A-86AFC97DCFD5}" sibTransId="{1ABA07F0-D7A3-4F79-8A38-7450E7DA3AB7}"/>
    <dgm:cxn modelId="{6FA57D72-064E-42DB-818E-AEE17A5A1A93}" type="presOf" srcId="{F04C81AF-0F4C-44EC-B0BF-67879A237E7A}" destId="{B97C4F0A-2FB1-4BA3-A0E6-2184FD7254D9}" srcOrd="0" destOrd="0" presId="urn:microsoft.com/office/officeart/2005/8/layout/cycle6"/>
    <dgm:cxn modelId="{E86DA975-9870-44E6-87C7-FAF6F64C90D1}" srcId="{0F9E4178-DB4A-4B22-829D-E3FA486F8810}" destId="{82EA402B-3553-4AD5-AC07-0F9B7D2D627A}" srcOrd="3" destOrd="0" parTransId="{8CEB712B-6944-4101-9936-AEE7E37CB2A4}" sibTransId="{F04C81AF-0F4C-44EC-B0BF-67879A237E7A}"/>
    <dgm:cxn modelId="{164BA086-CF8C-4D6F-9CE9-EDD1722AC85E}" type="presOf" srcId="{3BF6B1B9-22A6-48A1-8CB0-5E9704597582}" destId="{8DF3A86F-7E41-481A-8B03-5C92D52094DE}" srcOrd="0" destOrd="0" presId="urn:microsoft.com/office/officeart/2005/8/layout/cycle6"/>
    <dgm:cxn modelId="{08DBB3A1-F243-42C9-9118-52AC925562DB}" type="presOf" srcId="{1ABA07F0-D7A3-4F79-8A38-7450E7DA3AB7}" destId="{778FADD2-3F9E-4C65-B111-AAC14B72DF7B}" srcOrd="0" destOrd="0" presId="urn:microsoft.com/office/officeart/2005/8/layout/cycle6"/>
    <dgm:cxn modelId="{3F3538B1-B002-4314-B3A0-14D75B994CE8}" type="presOf" srcId="{4C3207F6-5853-44D3-BDE0-F95B58442365}" destId="{B17D5FAF-CFCA-4038-9726-1990C25C6108}" srcOrd="0" destOrd="0" presId="urn:microsoft.com/office/officeart/2005/8/layout/cycle6"/>
    <dgm:cxn modelId="{FA9B8CB3-3CDD-4CDB-87C3-86D9F4E3E4BE}" type="presOf" srcId="{176E540C-6ABA-4D71-854E-29C4B12B4E60}" destId="{CEAD1D06-C371-41AD-BA5F-DBB749412945}" srcOrd="0" destOrd="0" presId="urn:microsoft.com/office/officeart/2005/8/layout/cycle6"/>
    <dgm:cxn modelId="{69FCBCBE-8DBB-4C3B-8B0B-4455C9C39F80}" type="presOf" srcId="{49A05516-80E3-4DAF-9991-31F770C03D6B}" destId="{4EA391E2-053B-4747-A4D8-7B2B6A884B87}" srcOrd="0" destOrd="0" presId="urn:microsoft.com/office/officeart/2005/8/layout/cycle6"/>
    <dgm:cxn modelId="{71719DFD-726A-434B-8A92-3BF9921261FB}" srcId="{0F9E4178-DB4A-4B22-829D-E3FA486F8810}" destId="{176E540C-6ABA-4D71-854E-29C4B12B4E60}" srcOrd="1" destOrd="0" parTransId="{81F52CFE-C30E-4364-B6D1-7BAFB7269485}" sibTransId="{01D80CC4-BF26-4342-B640-91FD7CEB774F}"/>
    <dgm:cxn modelId="{6F3557D9-BB5A-495A-82C0-A0F91A5A0D45}" type="presParOf" srcId="{FDAC2106-851C-4CCF-9F85-705798B2D466}" destId="{4EA391E2-053B-4747-A4D8-7B2B6A884B87}" srcOrd="0" destOrd="0" presId="urn:microsoft.com/office/officeart/2005/8/layout/cycle6"/>
    <dgm:cxn modelId="{3DE7B6A4-757D-4EDF-8225-84E2544DB1AC}" type="presParOf" srcId="{FDAC2106-851C-4CCF-9F85-705798B2D466}" destId="{02BA827F-8E0B-4A24-94CB-CF36244B751F}" srcOrd="1" destOrd="0" presId="urn:microsoft.com/office/officeart/2005/8/layout/cycle6"/>
    <dgm:cxn modelId="{2DB768E8-2615-44F2-877A-7C90790283A2}" type="presParOf" srcId="{FDAC2106-851C-4CCF-9F85-705798B2D466}" destId="{778FADD2-3F9E-4C65-B111-AAC14B72DF7B}" srcOrd="2" destOrd="0" presId="urn:microsoft.com/office/officeart/2005/8/layout/cycle6"/>
    <dgm:cxn modelId="{0754C49C-4058-4D70-941B-2DA9DF357959}" type="presParOf" srcId="{FDAC2106-851C-4CCF-9F85-705798B2D466}" destId="{CEAD1D06-C371-41AD-BA5F-DBB749412945}" srcOrd="3" destOrd="0" presId="urn:microsoft.com/office/officeart/2005/8/layout/cycle6"/>
    <dgm:cxn modelId="{30C58E61-9C31-4716-9858-B938D081D6EC}" type="presParOf" srcId="{FDAC2106-851C-4CCF-9F85-705798B2D466}" destId="{10E4276E-BEA8-421B-8982-660F9FFD1C95}" srcOrd="4" destOrd="0" presId="urn:microsoft.com/office/officeart/2005/8/layout/cycle6"/>
    <dgm:cxn modelId="{D0EE1D28-F346-4AC6-8136-3DEA740114A4}" type="presParOf" srcId="{FDAC2106-851C-4CCF-9F85-705798B2D466}" destId="{C11B96E5-2A22-48C9-82C9-7F712079A67B}" srcOrd="5" destOrd="0" presId="urn:microsoft.com/office/officeart/2005/8/layout/cycle6"/>
    <dgm:cxn modelId="{D176D354-2599-492E-AC45-3EF8234D8158}" type="presParOf" srcId="{FDAC2106-851C-4CCF-9F85-705798B2D466}" destId="{8DF3A86F-7E41-481A-8B03-5C92D52094DE}" srcOrd="6" destOrd="0" presId="urn:microsoft.com/office/officeart/2005/8/layout/cycle6"/>
    <dgm:cxn modelId="{24B26633-A2EE-4CDB-BF4F-E58AB2AA1375}" type="presParOf" srcId="{FDAC2106-851C-4CCF-9F85-705798B2D466}" destId="{4D43B51B-3B8B-46CF-8E55-208B441BF67D}" srcOrd="7" destOrd="0" presId="urn:microsoft.com/office/officeart/2005/8/layout/cycle6"/>
    <dgm:cxn modelId="{E506361F-D0E6-4633-959F-0F768EEC2A17}" type="presParOf" srcId="{FDAC2106-851C-4CCF-9F85-705798B2D466}" destId="{B17D5FAF-CFCA-4038-9726-1990C25C6108}" srcOrd="8" destOrd="0" presId="urn:microsoft.com/office/officeart/2005/8/layout/cycle6"/>
    <dgm:cxn modelId="{D78ED3FB-D4CD-4CFE-B14E-6A99968991A3}" type="presParOf" srcId="{FDAC2106-851C-4CCF-9F85-705798B2D466}" destId="{075CD625-A9A6-40F7-94B6-8A189933ECB6}" srcOrd="9" destOrd="0" presId="urn:microsoft.com/office/officeart/2005/8/layout/cycle6"/>
    <dgm:cxn modelId="{DF8889C7-2CCF-4077-941C-0095A19601FA}" type="presParOf" srcId="{FDAC2106-851C-4CCF-9F85-705798B2D466}" destId="{DD6B3BF9-0898-444B-890F-3189A56D779C}" srcOrd="10" destOrd="0" presId="urn:microsoft.com/office/officeart/2005/8/layout/cycle6"/>
    <dgm:cxn modelId="{C9A1BACE-6409-4B81-94FD-150011C4DBCC}" type="presParOf" srcId="{FDAC2106-851C-4CCF-9F85-705798B2D466}" destId="{B97C4F0A-2FB1-4BA3-A0E6-2184FD7254D9}"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7565D-D54C-4426-A889-22F8123A2432}">
      <dsp:nvSpPr>
        <dsp:cNvPr id="0" name=""/>
        <dsp:cNvSpPr/>
      </dsp:nvSpPr>
      <dsp:spPr>
        <a:xfrm>
          <a:off x="3814489" y="1616240"/>
          <a:ext cx="249510" cy="1093092"/>
        </a:xfrm>
        <a:custGeom>
          <a:avLst/>
          <a:gdLst/>
          <a:ahLst/>
          <a:cxnLst/>
          <a:rect l="0" t="0" r="0" b="0"/>
          <a:pathLst>
            <a:path>
              <a:moveTo>
                <a:pt x="249510" y="0"/>
              </a:moveTo>
              <a:lnTo>
                <a:pt x="249510" y="1093092"/>
              </a:lnTo>
              <a:lnTo>
                <a:pt x="0" y="1093092"/>
              </a:lnTo>
            </a:path>
          </a:pathLst>
        </a:custGeom>
        <a:noFill/>
        <a:ln w="19050"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A90E9D-8616-4056-96FE-9B4EA8AAAB38}">
      <dsp:nvSpPr>
        <dsp:cNvPr id="0" name=""/>
        <dsp:cNvSpPr/>
      </dsp:nvSpPr>
      <dsp:spPr>
        <a:xfrm>
          <a:off x="4064000" y="1616240"/>
          <a:ext cx="2875309" cy="2186185"/>
        </a:xfrm>
        <a:custGeom>
          <a:avLst/>
          <a:gdLst/>
          <a:ahLst/>
          <a:cxnLst/>
          <a:rect l="0" t="0" r="0" b="0"/>
          <a:pathLst>
            <a:path>
              <a:moveTo>
                <a:pt x="0" y="0"/>
              </a:moveTo>
              <a:lnTo>
                <a:pt x="0" y="1936675"/>
              </a:lnTo>
              <a:lnTo>
                <a:pt x="2875309" y="1936675"/>
              </a:lnTo>
              <a:lnTo>
                <a:pt x="2875309" y="2186185"/>
              </a:lnTo>
            </a:path>
          </a:pathLst>
        </a:custGeom>
        <a:noFill/>
        <a:ln w="19050"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B47A63-CD7E-4DD6-919B-06E47922DD6F}">
      <dsp:nvSpPr>
        <dsp:cNvPr id="0" name=""/>
        <dsp:cNvSpPr/>
      </dsp:nvSpPr>
      <dsp:spPr>
        <a:xfrm>
          <a:off x="4018280" y="1616240"/>
          <a:ext cx="91440" cy="2186185"/>
        </a:xfrm>
        <a:custGeom>
          <a:avLst/>
          <a:gdLst/>
          <a:ahLst/>
          <a:cxnLst/>
          <a:rect l="0" t="0" r="0" b="0"/>
          <a:pathLst>
            <a:path>
              <a:moveTo>
                <a:pt x="45720" y="0"/>
              </a:moveTo>
              <a:lnTo>
                <a:pt x="45720" y="2186185"/>
              </a:lnTo>
            </a:path>
          </a:pathLst>
        </a:custGeom>
        <a:noFill/>
        <a:ln w="19050"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436C1-47EB-4C75-BF24-E51B217124DE}">
      <dsp:nvSpPr>
        <dsp:cNvPr id="0" name=""/>
        <dsp:cNvSpPr/>
      </dsp:nvSpPr>
      <dsp:spPr>
        <a:xfrm>
          <a:off x="1188690" y="1616240"/>
          <a:ext cx="2875309" cy="2186185"/>
        </a:xfrm>
        <a:custGeom>
          <a:avLst/>
          <a:gdLst/>
          <a:ahLst/>
          <a:cxnLst/>
          <a:rect l="0" t="0" r="0" b="0"/>
          <a:pathLst>
            <a:path>
              <a:moveTo>
                <a:pt x="2875309" y="0"/>
              </a:moveTo>
              <a:lnTo>
                <a:pt x="2875309" y="1936675"/>
              </a:lnTo>
              <a:lnTo>
                <a:pt x="0" y="1936675"/>
              </a:lnTo>
              <a:lnTo>
                <a:pt x="0" y="2186185"/>
              </a:lnTo>
            </a:path>
          </a:pathLst>
        </a:custGeom>
        <a:noFill/>
        <a:ln w="19050"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C4219-FD87-41C4-96B7-1700FC119AC6}">
      <dsp:nvSpPr>
        <dsp:cNvPr id="0" name=""/>
        <dsp:cNvSpPr/>
      </dsp:nvSpPr>
      <dsp:spPr>
        <a:xfrm>
          <a:off x="2875855" y="428096"/>
          <a:ext cx="2376289" cy="1188144"/>
        </a:xfrm>
        <a:prstGeom prst="rect">
          <a:avLst/>
        </a:prstGeom>
        <a:solidFill>
          <a:schemeClr val="accent2">
            <a:shade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t>liderazgo</a:t>
          </a:r>
          <a:endParaRPr lang="es-MX" sz="3700" kern="1200" dirty="0"/>
        </a:p>
      </dsp:txBody>
      <dsp:txXfrm>
        <a:off x="2875855" y="428096"/>
        <a:ext cx="2376289" cy="1188144"/>
      </dsp:txXfrm>
    </dsp:sp>
    <dsp:sp modelId="{C4205832-DC59-4687-AA25-9DC201F2BC19}">
      <dsp:nvSpPr>
        <dsp:cNvPr id="0" name=""/>
        <dsp:cNvSpPr/>
      </dsp:nvSpPr>
      <dsp:spPr>
        <a:xfrm>
          <a:off x="545" y="3802426"/>
          <a:ext cx="2376289" cy="1188144"/>
        </a:xfrm>
        <a:prstGeom prst="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t>Líder y jefe</a:t>
          </a:r>
          <a:endParaRPr lang="es-MX" sz="3700" kern="1200" dirty="0"/>
        </a:p>
      </dsp:txBody>
      <dsp:txXfrm>
        <a:off x="545" y="3802426"/>
        <a:ext cx="2376289" cy="1188144"/>
      </dsp:txXfrm>
    </dsp:sp>
    <dsp:sp modelId="{F8AA923E-4D93-49E9-961D-1280743A2DA7}">
      <dsp:nvSpPr>
        <dsp:cNvPr id="0" name=""/>
        <dsp:cNvSpPr/>
      </dsp:nvSpPr>
      <dsp:spPr>
        <a:xfrm>
          <a:off x="2875855" y="3802426"/>
          <a:ext cx="2376289" cy="1188144"/>
        </a:xfrm>
        <a:prstGeom prst="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t>Motivación </a:t>
          </a:r>
          <a:endParaRPr lang="es-MX" sz="3700" kern="1200" dirty="0"/>
        </a:p>
      </dsp:txBody>
      <dsp:txXfrm>
        <a:off x="2875855" y="3802426"/>
        <a:ext cx="2376289" cy="1188144"/>
      </dsp:txXfrm>
    </dsp:sp>
    <dsp:sp modelId="{68ED62B6-A075-438E-946A-E5F2551CD4E9}">
      <dsp:nvSpPr>
        <dsp:cNvPr id="0" name=""/>
        <dsp:cNvSpPr/>
      </dsp:nvSpPr>
      <dsp:spPr>
        <a:xfrm>
          <a:off x="5751165" y="3802426"/>
          <a:ext cx="2376289" cy="1188144"/>
        </a:xfrm>
        <a:prstGeom prst="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MX" sz="3700" kern="1200" dirty="0"/>
            <a:t>Equipo</a:t>
          </a:r>
        </a:p>
      </dsp:txBody>
      <dsp:txXfrm>
        <a:off x="5751165" y="3802426"/>
        <a:ext cx="2376289" cy="1188144"/>
      </dsp:txXfrm>
    </dsp:sp>
    <dsp:sp modelId="{6917CCE0-AAFA-4930-854C-DF33800BC4A7}">
      <dsp:nvSpPr>
        <dsp:cNvPr id="0" name=""/>
        <dsp:cNvSpPr/>
      </dsp:nvSpPr>
      <dsp:spPr>
        <a:xfrm>
          <a:off x="1438200" y="2115261"/>
          <a:ext cx="2376289" cy="1188144"/>
        </a:xfrm>
        <a:prstGeom prst="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t>Desarrollo y dirección </a:t>
          </a:r>
          <a:endParaRPr lang="es-MX" sz="3700" kern="1200" dirty="0"/>
        </a:p>
      </dsp:txBody>
      <dsp:txXfrm>
        <a:off x="1438200" y="2115261"/>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513A3-753F-42EE-9A7F-DA99F159C440}">
      <dsp:nvSpPr>
        <dsp:cNvPr id="0" name=""/>
        <dsp:cNvSpPr/>
      </dsp:nvSpPr>
      <dsp:spPr>
        <a:xfrm>
          <a:off x="3416101" y="2747"/>
          <a:ext cx="1295796" cy="84226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Burocrático</a:t>
          </a:r>
        </a:p>
      </dsp:txBody>
      <dsp:txXfrm>
        <a:off x="3457217" y="43863"/>
        <a:ext cx="1213564" cy="760035"/>
      </dsp:txXfrm>
    </dsp:sp>
    <dsp:sp modelId="{AF627DC0-546E-44E1-A91F-CA5ACE7D869E}">
      <dsp:nvSpPr>
        <dsp:cNvPr id="0" name=""/>
        <dsp:cNvSpPr/>
      </dsp:nvSpPr>
      <dsp:spPr>
        <a:xfrm>
          <a:off x="1659487" y="423881"/>
          <a:ext cx="4809024" cy="4809024"/>
        </a:xfrm>
        <a:custGeom>
          <a:avLst/>
          <a:gdLst/>
          <a:ahLst/>
          <a:cxnLst/>
          <a:rect l="0" t="0" r="0" b="0"/>
          <a:pathLst>
            <a:path>
              <a:moveTo>
                <a:pt x="3060992" y="91351"/>
              </a:moveTo>
              <a:arcTo wR="2404512" hR="2404512" stAng="17150643" swAng="1256624"/>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8C5E70-69C3-43D5-8CA0-2D3E62180119}">
      <dsp:nvSpPr>
        <dsp:cNvPr id="0" name=""/>
        <dsp:cNvSpPr/>
      </dsp:nvSpPr>
      <dsp:spPr>
        <a:xfrm>
          <a:off x="5296025" y="908071"/>
          <a:ext cx="1295796" cy="84226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carismático</a:t>
          </a:r>
        </a:p>
      </dsp:txBody>
      <dsp:txXfrm>
        <a:off x="5337141" y="949187"/>
        <a:ext cx="1213564" cy="760035"/>
      </dsp:txXfrm>
    </dsp:sp>
    <dsp:sp modelId="{2BA4321C-FDE3-4241-923F-6F525E250F60}">
      <dsp:nvSpPr>
        <dsp:cNvPr id="0" name=""/>
        <dsp:cNvSpPr/>
      </dsp:nvSpPr>
      <dsp:spPr>
        <a:xfrm>
          <a:off x="1659487" y="423881"/>
          <a:ext cx="4809024" cy="4809024"/>
        </a:xfrm>
        <a:custGeom>
          <a:avLst/>
          <a:gdLst/>
          <a:ahLst/>
          <a:cxnLst/>
          <a:rect l="0" t="0" r="0" b="0"/>
          <a:pathLst>
            <a:path>
              <a:moveTo>
                <a:pt x="4559244" y="1337362"/>
              </a:moveTo>
              <a:arcTo wR="2404512" hR="2404512" stAng="20019161" swAng="1726353"/>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E7ABE1-9750-4F1F-ACEF-091F50D5EA24}">
      <dsp:nvSpPr>
        <dsp:cNvPr id="0" name=""/>
        <dsp:cNvSpPr/>
      </dsp:nvSpPr>
      <dsp:spPr>
        <a:xfrm>
          <a:off x="5760327" y="2942314"/>
          <a:ext cx="1295796" cy="84226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Participativo/ democrático</a:t>
          </a:r>
        </a:p>
      </dsp:txBody>
      <dsp:txXfrm>
        <a:off x="5801443" y="2983430"/>
        <a:ext cx="1213564" cy="760035"/>
      </dsp:txXfrm>
    </dsp:sp>
    <dsp:sp modelId="{88D86553-43CB-4516-8BB3-D8A4D0D6A616}">
      <dsp:nvSpPr>
        <dsp:cNvPr id="0" name=""/>
        <dsp:cNvSpPr/>
      </dsp:nvSpPr>
      <dsp:spPr>
        <a:xfrm>
          <a:off x="1659487" y="423881"/>
          <a:ext cx="4809024" cy="4809024"/>
        </a:xfrm>
        <a:custGeom>
          <a:avLst/>
          <a:gdLst/>
          <a:ahLst/>
          <a:cxnLst/>
          <a:rect l="0" t="0" r="0" b="0"/>
          <a:pathLst>
            <a:path>
              <a:moveTo>
                <a:pt x="4606879" y="3369529"/>
              </a:moveTo>
              <a:arcTo wR="2404512" hR="2404512" stAng="1419703" swAng="1358782"/>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D0CAF5-3AD0-49D6-B15F-00D2F5C82AE3}">
      <dsp:nvSpPr>
        <dsp:cNvPr id="0" name=""/>
        <dsp:cNvSpPr/>
      </dsp:nvSpPr>
      <dsp:spPr>
        <a:xfrm>
          <a:off x="4459380" y="4573651"/>
          <a:ext cx="1295796" cy="84226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Orientado a la tarea</a:t>
          </a:r>
        </a:p>
      </dsp:txBody>
      <dsp:txXfrm>
        <a:off x="4500496" y="4614767"/>
        <a:ext cx="1213564" cy="760035"/>
      </dsp:txXfrm>
    </dsp:sp>
    <dsp:sp modelId="{0C50E0FD-9E66-4E86-80B5-3BD6A38116CC}">
      <dsp:nvSpPr>
        <dsp:cNvPr id="0" name=""/>
        <dsp:cNvSpPr/>
      </dsp:nvSpPr>
      <dsp:spPr>
        <a:xfrm>
          <a:off x="1659487" y="423881"/>
          <a:ext cx="4809024" cy="4809024"/>
        </a:xfrm>
        <a:custGeom>
          <a:avLst/>
          <a:gdLst/>
          <a:ahLst/>
          <a:cxnLst/>
          <a:rect l="0" t="0" r="0" b="0"/>
          <a:pathLst>
            <a:path>
              <a:moveTo>
                <a:pt x="2792090" y="4777582"/>
              </a:moveTo>
              <a:arcTo wR="2404512" hR="2404512" stAng="4843449" swAng="1113102"/>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3F0AE1-5232-4D4C-80FD-91238BB29E51}">
      <dsp:nvSpPr>
        <dsp:cNvPr id="0" name=""/>
        <dsp:cNvSpPr/>
      </dsp:nvSpPr>
      <dsp:spPr>
        <a:xfrm>
          <a:off x="2372822" y="4573651"/>
          <a:ext cx="1295796" cy="84226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Transaccional </a:t>
          </a:r>
        </a:p>
      </dsp:txBody>
      <dsp:txXfrm>
        <a:off x="2413938" y="4614767"/>
        <a:ext cx="1213564" cy="760035"/>
      </dsp:txXfrm>
    </dsp:sp>
    <dsp:sp modelId="{7795EBFC-E437-4550-B2EC-C7303F4E6196}">
      <dsp:nvSpPr>
        <dsp:cNvPr id="0" name=""/>
        <dsp:cNvSpPr/>
      </dsp:nvSpPr>
      <dsp:spPr>
        <a:xfrm>
          <a:off x="1659487" y="423881"/>
          <a:ext cx="4809024" cy="4809024"/>
        </a:xfrm>
        <a:custGeom>
          <a:avLst/>
          <a:gdLst/>
          <a:ahLst/>
          <a:cxnLst/>
          <a:rect l="0" t="0" r="0" b="0"/>
          <a:pathLst>
            <a:path>
              <a:moveTo>
                <a:pt x="743522" y="4143130"/>
              </a:moveTo>
              <a:arcTo wR="2404512" hR="2404512" stAng="8021515" swAng="1358782"/>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880041-2288-4868-BFB7-F81EF57BDD9A}">
      <dsp:nvSpPr>
        <dsp:cNvPr id="0" name=""/>
        <dsp:cNvSpPr/>
      </dsp:nvSpPr>
      <dsp:spPr>
        <a:xfrm>
          <a:off x="1071875" y="2942314"/>
          <a:ext cx="1295796" cy="84226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a:t>
          </a:r>
          <a:r>
            <a:rPr lang="es-MX" sz="1200" kern="1200" dirty="0" err="1"/>
            <a:t>Laissez+faire</a:t>
          </a:r>
          <a:r>
            <a:rPr lang="es-MX" sz="1200" kern="1200" dirty="0"/>
            <a:t>” </a:t>
          </a:r>
        </a:p>
        <a:p>
          <a:pPr marL="0" lvl="0" indent="0" algn="ctr" defTabSz="533400">
            <a:lnSpc>
              <a:spcPct val="90000"/>
            </a:lnSpc>
            <a:spcBef>
              <a:spcPct val="0"/>
            </a:spcBef>
            <a:spcAft>
              <a:spcPct val="35000"/>
            </a:spcAft>
            <a:buNone/>
          </a:pPr>
          <a:r>
            <a:rPr lang="es-MX" sz="1200" kern="1200" dirty="0"/>
            <a:t>“déjalo ser”</a:t>
          </a:r>
        </a:p>
      </dsp:txBody>
      <dsp:txXfrm>
        <a:off x="1112991" y="2983430"/>
        <a:ext cx="1213564" cy="760035"/>
      </dsp:txXfrm>
    </dsp:sp>
    <dsp:sp modelId="{9B40005D-0545-4A27-BE55-FD599E563078}">
      <dsp:nvSpPr>
        <dsp:cNvPr id="0" name=""/>
        <dsp:cNvSpPr/>
      </dsp:nvSpPr>
      <dsp:spPr>
        <a:xfrm>
          <a:off x="1659487" y="423881"/>
          <a:ext cx="4809024" cy="4809024"/>
        </a:xfrm>
        <a:custGeom>
          <a:avLst/>
          <a:gdLst/>
          <a:ahLst/>
          <a:cxnLst/>
          <a:rect l="0" t="0" r="0" b="0"/>
          <a:pathLst>
            <a:path>
              <a:moveTo>
                <a:pt x="2153" y="2506260"/>
              </a:moveTo>
              <a:arcTo wR="2404512" hR="2404512" stAng="10654486" swAng="1726353"/>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457E5A-E2C0-4F01-A2DE-F21BD414CA4E}">
      <dsp:nvSpPr>
        <dsp:cNvPr id="0" name=""/>
        <dsp:cNvSpPr/>
      </dsp:nvSpPr>
      <dsp:spPr>
        <a:xfrm>
          <a:off x="1536178" y="908071"/>
          <a:ext cx="1295796" cy="84226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natural</a:t>
          </a:r>
        </a:p>
      </dsp:txBody>
      <dsp:txXfrm>
        <a:off x="1577294" y="949187"/>
        <a:ext cx="1213564" cy="760035"/>
      </dsp:txXfrm>
    </dsp:sp>
    <dsp:sp modelId="{A11DB32E-C695-4931-A6FB-723F433E8A22}">
      <dsp:nvSpPr>
        <dsp:cNvPr id="0" name=""/>
        <dsp:cNvSpPr/>
      </dsp:nvSpPr>
      <dsp:spPr>
        <a:xfrm>
          <a:off x="1659487" y="423881"/>
          <a:ext cx="4809024" cy="4809024"/>
        </a:xfrm>
        <a:custGeom>
          <a:avLst/>
          <a:gdLst/>
          <a:ahLst/>
          <a:cxnLst/>
          <a:rect l="0" t="0" r="0" b="0"/>
          <a:pathLst>
            <a:path>
              <a:moveTo>
                <a:pt x="964563" y="478836"/>
              </a:moveTo>
              <a:arcTo wR="2404512" hR="2404512" stAng="13992733" swAng="1256624"/>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4EB91-030C-46BA-9C2B-BC153D287F13}">
      <dsp:nvSpPr>
        <dsp:cNvPr id="0" name=""/>
        <dsp:cNvSpPr/>
      </dsp:nvSpPr>
      <dsp:spPr>
        <a:xfrm rot="16200000">
          <a:off x="677333" y="-677333"/>
          <a:ext cx="2709333" cy="4064000"/>
        </a:xfrm>
        <a:prstGeom prst="round1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t>CONSEPTO </a:t>
          </a:r>
        </a:p>
        <a:p>
          <a:pPr marL="0" lvl="0" indent="0" algn="ctr" defTabSz="1066800">
            <a:lnSpc>
              <a:spcPct val="90000"/>
            </a:lnSpc>
            <a:spcBef>
              <a:spcPct val="0"/>
            </a:spcBef>
            <a:spcAft>
              <a:spcPct val="35000"/>
            </a:spcAft>
            <a:buNone/>
          </a:pPr>
          <a:endParaRPr lang="es-MX" sz="2400" kern="1200" dirty="0"/>
        </a:p>
        <a:p>
          <a:pPr marL="0" lvl="0" indent="0" algn="ctr" defTabSz="1066800">
            <a:lnSpc>
              <a:spcPct val="90000"/>
            </a:lnSpc>
            <a:spcBef>
              <a:spcPct val="0"/>
            </a:spcBef>
            <a:spcAft>
              <a:spcPct val="35000"/>
            </a:spcAft>
            <a:buNone/>
          </a:pPr>
          <a:endParaRPr lang="es-MX" sz="2400" kern="1200" dirty="0"/>
        </a:p>
      </dsp:txBody>
      <dsp:txXfrm rot="5400000">
        <a:off x="-1" y="1"/>
        <a:ext cx="4064000" cy="2032000"/>
      </dsp:txXfrm>
    </dsp:sp>
    <dsp:sp modelId="{B3528A14-8EF9-4539-81ED-A3AC6A866380}">
      <dsp:nvSpPr>
        <dsp:cNvPr id="0" name=""/>
        <dsp:cNvSpPr/>
      </dsp:nvSpPr>
      <dsp:spPr>
        <a:xfrm>
          <a:off x="4064000" y="0"/>
          <a:ext cx="4064000" cy="2709333"/>
        </a:xfrm>
        <a:prstGeom prst="round1Rect">
          <a:avLst/>
        </a:prstGeom>
        <a:solidFill>
          <a:schemeClr val="accent3">
            <a:hueOff val="0"/>
            <a:satOff val="0"/>
            <a:lumOff val="-28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t>Funciones</a:t>
          </a:r>
        </a:p>
        <a:p>
          <a:pPr marL="0" lvl="0" indent="0" algn="ctr" defTabSz="1066800">
            <a:lnSpc>
              <a:spcPct val="90000"/>
            </a:lnSpc>
            <a:spcBef>
              <a:spcPct val="0"/>
            </a:spcBef>
            <a:spcAft>
              <a:spcPct val="35000"/>
            </a:spcAft>
            <a:buNone/>
          </a:pPr>
          <a:endParaRPr lang="es-MX" sz="2400" kern="1200" dirty="0"/>
        </a:p>
        <a:p>
          <a:pPr marL="0" lvl="0" indent="0" algn="ctr" defTabSz="1066800">
            <a:lnSpc>
              <a:spcPct val="90000"/>
            </a:lnSpc>
            <a:spcBef>
              <a:spcPct val="0"/>
            </a:spcBef>
            <a:spcAft>
              <a:spcPct val="35000"/>
            </a:spcAft>
            <a:buNone/>
          </a:pPr>
          <a:endParaRPr lang="es-MX" sz="2400" kern="1200" dirty="0"/>
        </a:p>
        <a:p>
          <a:pPr marL="0" lvl="0" indent="0" algn="ctr" defTabSz="1066800">
            <a:lnSpc>
              <a:spcPct val="90000"/>
            </a:lnSpc>
            <a:spcBef>
              <a:spcPct val="0"/>
            </a:spcBef>
            <a:spcAft>
              <a:spcPct val="35000"/>
            </a:spcAft>
            <a:buNone/>
          </a:pPr>
          <a:endParaRPr lang="es-MX" sz="2400" kern="1200" dirty="0"/>
        </a:p>
      </dsp:txBody>
      <dsp:txXfrm>
        <a:off x="4064000" y="0"/>
        <a:ext cx="4064000" cy="2032000"/>
      </dsp:txXfrm>
    </dsp:sp>
    <dsp:sp modelId="{F3F14ECF-B22B-45A9-8A6D-CA945B9EB95D}">
      <dsp:nvSpPr>
        <dsp:cNvPr id="0" name=""/>
        <dsp:cNvSpPr/>
      </dsp:nvSpPr>
      <dsp:spPr>
        <a:xfrm rot="10800000">
          <a:off x="0" y="2709333"/>
          <a:ext cx="4064000" cy="2709333"/>
        </a:xfrm>
        <a:prstGeom prst="round1Rect">
          <a:avLst/>
        </a:prstGeom>
        <a:solidFill>
          <a:schemeClr val="accent3">
            <a:hueOff val="0"/>
            <a:satOff val="0"/>
            <a:lumOff val="-575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s-MX" sz="2400" kern="1200" dirty="0"/>
        </a:p>
        <a:p>
          <a:pPr marL="0" lvl="0" indent="0" algn="ctr" defTabSz="1066800">
            <a:lnSpc>
              <a:spcPct val="90000"/>
            </a:lnSpc>
            <a:spcBef>
              <a:spcPct val="0"/>
            </a:spcBef>
            <a:spcAft>
              <a:spcPct val="35000"/>
            </a:spcAft>
            <a:buNone/>
          </a:pPr>
          <a:endParaRPr lang="es-MX" sz="2400" kern="1200" dirty="0"/>
        </a:p>
        <a:p>
          <a:pPr marL="0" lvl="0" indent="0" algn="ctr" defTabSz="1066800">
            <a:lnSpc>
              <a:spcPct val="90000"/>
            </a:lnSpc>
            <a:spcBef>
              <a:spcPct val="0"/>
            </a:spcBef>
            <a:spcAft>
              <a:spcPct val="35000"/>
            </a:spcAft>
            <a:buNone/>
          </a:pPr>
          <a:endParaRPr lang="es-MX" sz="2400" kern="1200" dirty="0"/>
        </a:p>
        <a:p>
          <a:pPr marL="0" lvl="0" indent="0" algn="ctr" defTabSz="1066800">
            <a:lnSpc>
              <a:spcPct val="90000"/>
            </a:lnSpc>
            <a:spcBef>
              <a:spcPct val="0"/>
            </a:spcBef>
            <a:spcAft>
              <a:spcPct val="35000"/>
            </a:spcAft>
            <a:buNone/>
          </a:pPr>
          <a:r>
            <a:rPr lang="es-MX" sz="2400" kern="1200" dirty="0"/>
            <a:t>Objetivos de la supervisión</a:t>
          </a:r>
        </a:p>
      </dsp:txBody>
      <dsp:txXfrm rot="10800000">
        <a:off x="0" y="3386666"/>
        <a:ext cx="4064000" cy="2032000"/>
      </dsp:txXfrm>
    </dsp:sp>
    <dsp:sp modelId="{F62797FE-1F18-4227-9DAD-09A41E78B226}">
      <dsp:nvSpPr>
        <dsp:cNvPr id="0" name=""/>
        <dsp:cNvSpPr/>
      </dsp:nvSpPr>
      <dsp:spPr>
        <a:xfrm rot="5400000">
          <a:off x="4741333" y="2032000"/>
          <a:ext cx="2709333" cy="4064000"/>
        </a:xfrm>
        <a:prstGeom prst="round1Rect">
          <a:avLst/>
        </a:prstGeom>
        <a:solidFill>
          <a:schemeClr val="accent3">
            <a:hueOff val="0"/>
            <a:satOff val="0"/>
            <a:lumOff val="-86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t>EDUCATIVO</a:t>
          </a:r>
        </a:p>
        <a:p>
          <a:pPr marL="0" lvl="0" indent="0" algn="ctr" defTabSz="1066800">
            <a:lnSpc>
              <a:spcPct val="90000"/>
            </a:lnSpc>
            <a:spcBef>
              <a:spcPct val="0"/>
            </a:spcBef>
            <a:spcAft>
              <a:spcPct val="35000"/>
            </a:spcAft>
            <a:buNone/>
          </a:pPr>
          <a:r>
            <a:rPr lang="es-MX" sz="2400" kern="1200" dirty="0"/>
            <a:t>PROFESIONAL</a:t>
          </a:r>
        </a:p>
        <a:p>
          <a:pPr marL="0" lvl="0" indent="0" algn="ctr" defTabSz="1066800">
            <a:lnSpc>
              <a:spcPct val="90000"/>
            </a:lnSpc>
            <a:spcBef>
              <a:spcPct val="0"/>
            </a:spcBef>
            <a:spcAft>
              <a:spcPct val="35000"/>
            </a:spcAft>
            <a:buNone/>
          </a:pPr>
          <a:r>
            <a:rPr lang="es-MX" sz="2400" kern="1200" dirty="0"/>
            <a:t>APOYO</a:t>
          </a:r>
        </a:p>
      </dsp:txBody>
      <dsp:txXfrm rot="-5400000">
        <a:off x="4063999" y="3386666"/>
        <a:ext cx="4064000" cy="2032000"/>
      </dsp:txXfrm>
    </dsp:sp>
    <dsp:sp modelId="{247DAE23-FBC7-4246-B3CE-4DB11A64D0C5}">
      <dsp:nvSpPr>
        <dsp:cNvPr id="0" name=""/>
        <dsp:cNvSpPr/>
      </dsp:nvSpPr>
      <dsp:spPr>
        <a:xfrm>
          <a:off x="2844799" y="2032000"/>
          <a:ext cx="2438400" cy="1354666"/>
        </a:xfrm>
        <a:prstGeom prst="roundRect">
          <a:avLst/>
        </a:prstGeom>
        <a:solidFill>
          <a:schemeClr val="accent3">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SUPERVICION </a:t>
          </a:r>
        </a:p>
      </dsp:txBody>
      <dsp:txXfrm>
        <a:off x="2910928" y="2098129"/>
        <a:ext cx="2306142" cy="1222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391E2-053B-4747-A4D8-7B2B6A884B87}">
      <dsp:nvSpPr>
        <dsp:cNvPr id="0" name=""/>
        <dsp:cNvSpPr/>
      </dsp:nvSpPr>
      <dsp:spPr>
        <a:xfrm>
          <a:off x="2986956" y="2266"/>
          <a:ext cx="1794070" cy="116614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INDIVIDUAL </a:t>
          </a:r>
        </a:p>
      </dsp:txBody>
      <dsp:txXfrm>
        <a:off x="3043883" y="59193"/>
        <a:ext cx="1680216" cy="1052291"/>
      </dsp:txXfrm>
    </dsp:sp>
    <dsp:sp modelId="{778FADD2-3F9E-4C65-B111-AAC14B72DF7B}">
      <dsp:nvSpPr>
        <dsp:cNvPr id="0" name=""/>
        <dsp:cNvSpPr/>
      </dsp:nvSpPr>
      <dsp:spPr>
        <a:xfrm>
          <a:off x="1956207" y="585339"/>
          <a:ext cx="3855567" cy="3855567"/>
        </a:xfrm>
        <a:custGeom>
          <a:avLst/>
          <a:gdLst/>
          <a:ahLst/>
          <a:cxnLst/>
          <a:rect l="0" t="0" r="0" b="0"/>
          <a:pathLst>
            <a:path>
              <a:moveTo>
                <a:pt x="2837760" y="228285"/>
              </a:moveTo>
              <a:arcTo wR="1927783" hR="1927783" stAng="17889978" swAng="2627580"/>
            </a:path>
          </a:pathLst>
        </a:custGeom>
        <a:noFill/>
        <a:ln w="1270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AD1D06-C371-41AD-BA5F-DBB749412945}">
      <dsp:nvSpPr>
        <dsp:cNvPr id="0" name=""/>
        <dsp:cNvSpPr/>
      </dsp:nvSpPr>
      <dsp:spPr>
        <a:xfrm>
          <a:off x="4914740" y="1930050"/>
          <a:ext cx="1794070" cy="116614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DIRECTA O INDIRECTA</a:t>
          </a:r>
        </a:p>
      </dsp:txBody>
      <dsp:txXfrm>
        <a:off x="4971667" y="1986977"/>
        <a:ext cx="1680216" cy="1052291"/>
      </dsp:txXfrm>
    </dsp:sp>
    <dsp:sp modelId="{C11B96E5-2A22-48C9-82C9-7F712079A67B}">
      <dsp:nvSpPr>
        <dsp:cNvPr id="0" name=""/>
        <dsp:cNvSpPr/>
      </dsp:nvSpPr>
      <dsp:spPr>
        <a:xfrm>
          <a:off x="1956207" y="585339"/>
          <a:ext cx="3855567" cy="3855567"/>
        </a:xfrm>
        <a:custGeom>
          <a:avLst/>
          <a:gdLst/>
          <a:ahLst/>
          <a:cxnLst/>
          <a:rect l="0" t="0" r="0" b="0"/>
          <a:pathLst>
            <a:path>
              <a:moveTo>
                <a:pt x="3760791" y="2524803"/>
              </a:moveTo>
              <a:arcTo wR="1927783" hR="1927783" stAng="1082441" swAng="2627580"/>
            </a:path>
          </a:pathLst>
        </a:custGeom>
        <a:noFill/>
        <a:ln w="1270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F3A86F-7E41-481A-8B03-5C92D52094DE}">
      <dsp:nvSpPr>
        <dsp:cNvPr id="0" name=""/>
        <dsp:cNvSpPr/>
      </dsp:nvSpPr>
      <dsp:spPr>
        <a:xfrm>
          <a:off x="2986956" y="3857834"/>
          <a:ext cx="1794070" cy="116614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FORMAL E INFORMAL</a:t>
          </a:r>
        </a:p>
      </dsp:txBody>
      <dsp:txXfrm>
        <a:off x="3043883" y="3914761"/>
        <a:ext cx="1680216" cy="1052291"/>
      </dsp:txXfrm>
    </dsp:sp>
    <dsp:sp modelId="{B17D5FAF-CFCA-4038-9726-1990C25C6108}">
      <dsp:nvSpPr>
        <dsp:cNvPr id="0" name=""/>
        <dsp:cNvSpPr/>
      </dsp:nvSpPr>
      <dsp:spPr>
        <a:xfrm>
          <a:off x="1956207" y="585339"/>
          <a:ext cx="3855567" cy="3855567"/>
        </a:xfrm>
        <a:custGeom>
          <a:avLst/>
          <a:gdLst/>
          <a:ahLst/>
          <a:cxnLst/>
          <a:rect l="0" t="0" r="0" b="0"/>
          <a:pathLst>
            <a:path>
              <a:moveTo>
                <a:pt x="1017807" y="3627281"/>
              </a:moveTo>
              <a:arcTo wR="1927783" hR="1927783" stAng="7089978" swAng="2627580"/>
            </a:path>
          </a:pathLst>
        </a:custGeom>
        <a:noFill/>
        <a:ln w="1270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5CD625-A9A6-40F7-94B6-8A189933ECB6}">
      <dsp:nvSpPr>
        <dsp:cNvPr id="0" name=""/>
        <dsp:cNvSpPr/>
      </dsp:nvSpPr>
      <dsp:spPr>
        <a:xfrm>
          <a:off x="1059172" y="1930050"/>
          <a:ext cx="1794070" cy="116614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GRUPAL</a:t>
          </a:r>
        </a:p>
      </dsp:txBody>
      <dsp:txXfrm>
        <a:off x="1116099" y="1986977"/>
        <a:ext cx="1680216" cy="1052291"/>
      </dsp:txXfrm>
    </dsp:sp>
    <dsp:sp modelId="{B97C4F0A-2FB1-4BA3-A0E6-2184FD7254D9}">
      <dsp:nvSpPr>
        <dsp:cNvPr id="0" name=""/>
        <dsp:cNvSpPr/>
      </dsp:nvSpPr>
      <dsp:spPr>
        <a:xfrm>
          <a:off x="1956207" y="585339"/>
          <a:ext cx="3855567" cy="3855567"/>
        </a:xfrm>
        <a:custGeom>
          <a:avLst/>
          <a:gdLst/>
          <a:ahLst/>
          <a:cxnLst/>
          <a:rect l="0" t="0" r="0" b="0"/>
          <a:pathLst>
            <a:path>
              <a:moveTo>
                <a:pt x="94775" y="1330764"/>
              </a:moveTo>
              <a:arcTo wR="1927783" hR="1927783" stAng="11882441" swAng="2627580"/>
            </a:path>
          </a:pathLst>
        </a:custGeom>
        <a:noFill/>
        <a:ln w="1270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71715-E02A-46F8-82AD-299D62EBFFAB}" type="datetimeFigureOut">
              <a:rPr lang="es-MX" smtClean="0"/>
              <a:t>12/10/2021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19D94-E11A-495C-9527-0E1E875E1395}" type="slidenum">
              <a:rPr lang="es-MX" smtClean="0"/>
              <a:t>‹Nº›</a:t>
            </a:fld>
            <a:endParaRPr lang="es-MX"/>
          </a:p>
        </p:txBody>
      </p:sp>
    </p:spTree>
    <p:extLst>
      <p:ext uri="{BB962C8B-B14F-4D97-AF65-F5344CB8AC3E}">
        <p14:creationId xmlns:p14="http://schemas.microsoft.com/office/powerpoint/2010/main" val="87031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993661F-BBE8-4198-8A9D-CD7DE64C12AB}"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418862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93661F-BBE8-4198-8A9D-CD7DE64C12AB}"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358566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93661F-BBE8-4198-8A9D-CD7DE64C12AB}"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EC3611-86EA-4A3F-926D-901E17750505}"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77593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93661F-BBE8-4198-8A9D-CD7DE64C12AB}"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1503904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93661F-BBE8-4198-8A9D-CD7DE64C12AB}"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EC3611-86EA-4A3F-926D-901E17750505}"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92334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93661F-BBE8-4198-8A9D-CD7DE64C12AB}"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1897571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993661F-BBE8-4198-8A9D-CD7DE64C12AB}"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3725292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993661F-BBE8-4198-8A9D-CD7DE64C12AB}"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259385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993661F-BBE8-4198-8A9D-CD7DE64C12AB}"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106862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993661F-BBE8-4198-8A9D-CD7DE64C12AB}"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279280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993661F-BBE8-4198-8A9D-CD7DE64C12AB}" type="datetimeFigureOut">
              <a:rPr lang="es-MX" smtClean="0"/>
              <a:t>12/10/2021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206913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993661F-BBE8-4198-8A9D-CD7DE64C12AB}" type="datetimeFigureOut">
              <a:rPr lang="es-MX" smtClean="0"/>
              <a:t>12/10/2021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394893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993661F-BBE8-4198-8A9D-CD7DE64C12AB}" type="datetimeFigureOut">
              <a:rPr lang="es-MX" smtClean="0"/>
              <a:t>12/10/2021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251453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3661F-BBE8-4198-8A9D-CD7DE64C12AB}" type="datetimeFigureOut">
              <a:rPr lang="es-MX" smtClean="0"/>
              <a:t>12/10/2021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71609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993661F-BBE8-4198-8A9D-CD7DE64C12AB}" type="datetimeFigureOut">
              <a:rPr lang="es-MX" smtClean="0"/>
              <a:t>12/10/2021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246557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993661F-BBE8-4198-8A9D-CD7DE64C12AB}" type="datetimeFigureOut">
              <a:rPr lang="es-MX" smtClean="0"/>
              <a:t>12/10/2021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FEC3611-86EA-4A3F-926D-901E17750505}" type="slidenum">
              <a:rPr lang="es-MX" smtClean="0"/>
              <a:t>‹Nº›</a:t>
            </a:fld>
            <a:endParaRPr lang="es-MX"/>
          </a:p>
        </p:txBody>
      </p:sp>
    </p:spTree>
    <p:extLst>
      <p:ext uri="{BB962C8B-B14F-4D97-AF65-F5344CB8AC3E}">
        <p14:creationId xmlns:p14="http://schemas.microsoft.com/office/powerpoint/2010/main" val="81098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93661F-BBE8-4198-8A9D-CD7DE64C12AB}" type="datetimeFigureOut">
              <a:rPr lang="es-MX" smtClean="0"/>
              <a:t>12/10/2021</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FEC3611-86EA-4A3F-926D-901E17750505}" type="slidenum">
              <a:rPr lang="es-MX" smtClean="0"/>
              <a:t>‹Nº›</a:t>
            </a:fld>
            <a:endParaRPr lang="es-MX"/>
          </a:p>
        </p:txBody>
      </p:sp>
    </p:spTree>
    <p:extLst>
      <p:ext uri="{BB962C8B-B14F-4D97-AF65-F5344CB8AC3E}">
        <p14:creationId xmlns:p14="http://schemas.microsoft.com/office/powerpoint/2010/main" val="3807306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208A5B-A260-43DE-BA6C-F8B7E7E2355B}"/>
              </a:ext>
            </a:extLst>
          </p:cNvPr>
          <p:cNvSpPr>
            <a:spLocks noGrp="1"/>
          </p:cNvSpPr>
          <p:nvPr>
            <p:ph type="ctrTitle"/>
          </p:nvPr>
        </p:nvSpPr>
        <p:spPr>
          <a:xfrm>
            <a:off x="1613084" y="3849021"/>
            <a:ext cx="7766936" cy="1646302"/>
          </a:xfrm>
        </p:spPr>
        <p:txBody>
          <a:bodyPr/>
          <a:lstStyle/>
          <a:p>
            <a:pPr marL="64135" indent="-6350">
              <a:lnSpc>
                <a:spcPct val="102000"/>
              </a:lnSpc>
              <a:spcAft>
                <a:spcPts val="70"/>
              </a:spcAft>
            </a:pPr>
            <a:r>
              <a:rPr lang="es-MX" sz="40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Sistemas de atención obstétrica e indicadores para la</a:t>
            </a:r>
            <a:br>
              <a:rPr lang="es-MX" sz="40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br>
            <a:r>
              <a:rPr lang="es-MX" sz="40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asignación de recursos humanos.</a:t>
            </a:r>
            <a:br>
              <a:rPr lang="es-MX" sz="18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br>
            <a:endParaRPr lang="es-MX" dirty="0"/>
          </a:p>
        </p:txBody>
      </p:sp>
    </p:spTree>
    <p:extLst>
      <p:ext uri="{BB962C8B-B14F-4D97-AF65-F5344CB8AC3E}">
        <p14:creationId xmlns:p14="http://schemas.microsoft.com/office/powerpoint/2010/main" val="154278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abla&#10;&#10;Descripción generada automáticamente">
            <a:extLst>
              <a:ext uri="{FF2B5EF4-FFF2-40B4-BE49-F238E27FC236}">
                <a16:creationId xmlns:a16="http://schemas.microsoft.com/office/drawing/2014/main" id="{62D3972D-6394-4409-84BA-2249B1A10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2" y="405246"/>
            <a:ext cx="5444909" cy="6047507"/>
          </a:xfrm>
          <a:prstGeom prst="rect">
            <a:avLst/>
          </a:prstGeom>
        </p:spPr>
      </p:pic>
      <p:pic>
        <p:nvPicPr>
          <p:cNvPr id="5" name="Imagen 4" descr="Tabla&#10;&#10;Descripción generada automáticamente">
            <a:extLst>
              <a:ext uri="{FF2B5EF4-FFF2-40B4-BE49-F238E27FC236}">
                <a16:creationId xmlns:a16="http://schemas.microsoft.com/office/drawing/2014/main" id="{1DD23C78-0440-4281-B18D-078EDC06C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510" y="390368"/>
            <a:ext cx="5559283" cy="6062385"/>
          </a:xfrm>
          <a:prstGeom prst="rect">
            <a:avLst/>
          </a:prstGeom>
        </p:spPr>
      </p:pic>
    </p:spTree>
    <p:extLst>
      <p:ext uri="{BB962C8B-B14F-4D97-AF65-F5344CB8AC3E}">
        <p14:creationId xmlns:p14="http://schemas.microsoft.com/office/powerpoint/2010/main" val="61942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Descripción generada automáticamente">
            <a:extLst>
              <a:ext uri="{FF2B5EF4-FFF2-40B4-BE49-F238E27FC236}">
                <a16:creationId xmlns:a16="http://schemas.microsoft.com/office/drawing/2014/main" id="{0CD1816D-77EA-4753-A78D-0B3D65D8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93" y="331304"/>
            <a:ext cx="4817051" cy="5923671"/>
          </a:xfrm>
          <a:prstGeom prst="rect">
            <a:avLst/>
          </a:prstGeom>
        </p:spPr>
      </p:pic>
      <p:pic>
        <p:nvPicPr>
          <p:cNvPr id="7" name="Imagen 6" descr="Tabla&#10;&#10;Descripción generada automáticamente">
            <a:extLst>
              <a:ext uri="{FF2B5EF4-FFF2-40B4-BE49-F238E27FC236}">
                <a16:creationId xmlns:a16="http://schemas.microsoft.com/office/drawing/2014/main" id="{55A62E96-09E8-44E4-A6DD-023E19808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739" y="234651"/>
            <a:ext cx="5186047" cy="6020324"/>
          </a:xfrm>
          <a:prstGeom prst="rect">
            <a:avLst/>
          </a:prstGeom>
        </p:spPr>
      </p:pic>
    </p:spTree>
    <p:extLst>
      <p:ext uri="{BB962C8B-B14F-4D97-AF65-F5344CB8AC3E}">
        <p14:creationId xmlns:p14="http://schemas.microsoft.com/office/powerpoint/2010/main" val="340613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Descripción generada automáticamente">
            <a:extLst>
              <a:ext uri="{FF2B5EF4-FFF2-40B4-BE49-F238E27FC236}">
                <a16:creationId xmlns:a16="http://schemas.microsoft.com/office/drawing/2014/main" id="{62265D3A-2362-415E-96BC-5CD4C8724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14" y="450013"/>
            <a:ext cx="5934245" cy="6407987"/>
          </a:xfrm>
          <a:prstGeom prst="rect">
            <a:avLst/>
          </a:prstGeom>
        </p:spPr>
      </p:pic>
      <p:pic>
        <p:nvPicPr>
          <p:cNvPr id="9" name="Imagen 8" descr="Tabla&#10;&#10;Descripción generada automáticamente">
            <a:extLst>
              <a:ext uri="{FF2B5EF4-FFF2-40B4-BE49-F238E27FC236}">
                <a16:creationId xmlns:a16="http://schemas.microsoft.com/office/drawing/2014/main" id="{2DD3FC0F-571C-4D9E-8CE0-B0C29CEDA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280" y="576622"/>
            <a:ext cx="5691706" cy="5302530"/>
          </a:xfrm>
          <a:prstGeom prst="rect">
            <a:avLst/>
          </a:prstGeom>
        </p:spPr>
      </p:pic>
    </p:spTree>
    <p:extLst>
      <p:ext uri="{BB962C8B-B14F-4D97-AF65-F5344CB8AC3E}">
        <p14:creationId xmlns:p14="http://schemas.microsoft.com/office/powerpoint/2010/main" val="1341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Descripción generada automáticamente con confianza media">
            <a:extLst>
              <a:ext uri="{FF2B5EF4-FFF2-40B4-BE49-F238E27FC236}">
                <a16:creationId xmlns:a16="http://schemas.microsoft.com/office/drawing/2014/main" id="{6FE5FAF8-3C4A-4B13-B55F-EBE93D72B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069" y="390677"/>
            <a:ext cx="6698442" cy="6076646"/>
          </a:xfrm>
          <a:prstGeom prst="rect">
            <a:avLst/>
          </a:prstGeom>
        </p:spPr>
      </p:pic>
    </p:spTree>
    <p:extLst>
      <p:ext uri="{BB962C8B-B14F-4D97-AF65-F5344CB8AC3E}">
        <p14:creationId xmlns:p14="http://schemas.microsoft.com/office/powerpoint/2010/main" val="353290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F2C59-3122-4398-807B-DDCF1C7D0192}"/>
              </a:ext>
            </a:extLst>
          </p:cNvPr>
          <p:cNvSpPr>
            <a:spLocks noGrp="1"/>
          </p:cNvSpPr>
          <p:nvPr>
            <p:ph type="ctrTitle"/>
          </p:nvPr>
        </p:nvSpPr>
        <p:spPr/>
        <p:txBody>
          <a:bodyPr/>
          <a:lstStyle/>
          <a:p>
            <a:r>
              <a:rPr lang="es-MX" sz="54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Sistemas de atención obstétrica e indicadores para la</a:t>
            </a:r>
            <a:br>
              <a:rPr lang="es-MX" sz="54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br>
            <a:r>
              <a:rPr lang="es-MX" sz="5400" dirty="0">
                <a:solidFill>
                  <a:srgbClr val="000000"/>
                </a:solidFill>
                <a:effectLst/>
                <a:latin typeface="Arial" panose="020B0604020202020204" pitchFamily="34" charset="0"/>
                <a:ea typeface="Calibri" panose="020F0502020204030204" pitchFamily="34" charset="0"/>
                <a:cs typeface="Cambria" panose="02040503050406030204" pitchFamily="18" charset="0"/>
              </a:rPr>
              <a:t>asignación de material y </a:t>
            </a:r>
            <a:endParaRPr lang="es-MX" dirty="0"/>
          </a:p>
        </p:txBody>
      </p:sp>
    </p:spTree>
    <p:extLst>
      <p:ext uri="{BB962C8B-B14F-4D97-AF65-F5344CB8AC3E}">
        <p14:creationId xmlns:p14="http://schemas.microsoft.com/office/powerpoint/2010/main" val="232215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D694F7B-1478-4B60-98EB-B3A22C0A844E}"/>
              </a:ext>
            </a:extLst>
          </p:cNvPr>
          <p:cNvSpPr>
            <a:spLocks noGrp="1"/>
          </p:cNvSpPr>
          <p:nvPr>
            <p:ph idx="1"/>
          </p:nvPr>
        </p:nvSpPr>
        <p:spPr>
          <a:xfrm>
            <a:off x="677333" y="795131"/>
            <a:ext cx="10706283" cy="5246232"/>
          </a:xfrm>
        </p:spPr>
        <p:txBody>
          <a:bodyPr/>
          <a:lstStyle/>
          <a:p>
            <a:pPr algn="l"/>
            <a:r>
              <a:rPr lang="es-MX" sz="1800" b="0" i="0" u="none" strike="noStrike" baseline="0" dirty="0">
                <a:latin typeface="AGaramondPro-Regular"/>
              </a:rPr>
              <a:t>el desarrollo </a:t>
            </a:r>
            <a:r>
              <a:rPr lang="es-ES" sz="1800" b="0" i="0" u="none" strike="noStrike" baseline="0" dirty="0">
                <a:latin typeface="AGaramondPro-Regular"/>
              </a:rPr>
              <a:t>de sistemas de gestión integrados, con aplicaciones tecnológicas adecuadas y efectivas, serán fundamentales para alcanzar estos objetivos. Desde hace varias décadas, los servicios de salud, como consecuencia de estas reformas, han aumentado los esfuerzos por incorporar herramientas y técnicas de gestión, tanto de otros ámbitos de la economía como las propias del sector, poco difundidas. En este empeño, resaltan la administración de las operaciones y los sistemas de clasificación de pacientes</a:t>
            </a:r>
          </a:p>
          <a:p>
            <a:pPr algn="l"/>
            <a:endParaRPr lang="es-ES" dirty="0">
              <a:latin typeface="AGaramondPro-Regular"/>
            </a:endParaRPr>
          </a:p>
          <a:p>
            <a:pPr algn="l"/>
            <a:endParaRPr lang="es-MX" dirty="0"/>
          </a:p>
        </p:txBody>
      </p:sp>
      <p:pic>
        <p:nvPicPr>
          <p:cNvPr id="4" name="Imagen 3" descr="Diagrama&#10;&#10;Descripción generada automáticamente">
            <a:extLst>
              <a:ext uri="{FF2B5EF4-FFF2-40B4-BE49-F238E27FC236}">
                <a16:creationId xmlns:a16="http://schemas.microsoft.com/office/drawing/2014/main" id="{A069210B-71BA-405E-A98F-2C4377EE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141" y="2525565"/>
            <a:ext cx="6594546" cy="3537304"/>
          </a:xfrm>
          <a:prstGeom prst="rect">
            <a:avLst/>
          </a:prstGeom>
        </p:spPr>
      </p:pic>
    </p:spTree>
    <p:extLst>
      <p:ext uri="{BB962C8B-B14F-4D97-AF65-F5344CB8AC3E}">
        <p14:creationId xmlns:p14="http://schemas.microsoft.com/office/powerpoint/2010/main" val="412728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EFC3AEB-3549-46C6-B402-911DAEA69176}"/>
              </a:ext>
            </a:extLst>
          </p:cNvPr>
          <p:cNvSpPr txBox="1"/>
          <p:nvPr/>
        </p:nvSpPr>
        <p:spPr>
          <a:xfrm>
            <a:off x="887896" y="516835"/>
            <a:ext cx="10840278" cy="5355312"/>
          </a:xfrm>
          <a:prstGeom prst="rect">
            <a:avLst/>
          </a:prstGeom>
          <a:noFill/>
        </p:spPr>
        <p:txBody>
          <a:bodyPr wrap="square" rtlCol="0">
            <a:spAutoFit/>
          </a:bodyPr>
          <a:lstStyle/>
          <a:p>
            <a:pPr marL="342900" indent="-342900">
              <a:buFont typeface="Wingdings" panose="05000000000000000000" pitchFamily="2" charset="2"/>
              <a:buChar char="Ø"/>
            </a:pPr>
            <a:r>
              <a:rPr lang="es-ES" dirty="0"/>
              <a:t>. Se puede señalar que la más generalizada de todas es la previsión y, dentro de ella, los pronósticos de demanda por series de tiempo, cuyo uso se extiende a todos los sistemas de salud para estimar tendencias en el comportamiento de las enfermedades. </a:t>
            </a:r>
          </a:p>
          <a:p>
            <a:pPr marL="342900" indent="-342900">
              <a:buFont typeface="Wingdings" panose="05000000000000000000" pitchFamily="2" charset="2"/>
              <a:buChar char="Ø"/>
            </a:pPr>
            <a:endParaRPr lang="es-ES" dirty="0"/>
          </a:p>
          <a:p>
            <a:pPr marL="342900" indent="-342900">
              <a:buFont typeface="Wingdings" panose="05000000000000000000" pitchFamily="2" charset="2"/>
              <a:buChar char="Ø"/>
            </a:pPr>
            <a:r>
              <a:rPr lang="es-ES" dirty="0"/>
              <a:t>El modelo conceptual propuesto y sus procedimientos de apoyo para la planificación de medicamentos y materiales de uso médico tiene como objetivos:</a:t>
            </a:r>
          </a:p>
          <a:p>
            <a:pPr marL="342900" indent="-342900">
              <a:buFont typeface="Wingdings" panose="05000000000000000000" pitchFamily="2" charset="2"/>
              <a:buChar char="Ø"/>
            </a:pPr>
            <a:endParaRPr lang="es-ES" dirty="0"/>
          </a:p>
          <a:p>
            <a:pPr marL="342900" indent="-342900">
              <a:buFont typeface="Wingdings" panose="05000000000000000000" pitchFamily="2" charset="2"/>
              <a:buChar char="Ø"/>
            </a:pPr>
            <a:r>
              <a:rPr lang="es-ES" dirty="0"/>
              <a:t> a) brindar el </a:t>
            </a:r>
            <a:r>
              <a:rPr lang="es-ES" dirty="0" err="1"/>
              <a:t>instrumentario</a:t>
            </a:r>
            <a:r>
              <a:rPr lang="es-ES" dirty="0"/>
              <a:t> metodológico necesario para que las instituciones hospitalarias realicen la planificación de sus medicamentos y materiales de uso médico, según las características clínicas de los pacientes, lo que contribuye a la mejora en la gestión y utilización de sus recursos</a:t>
            </a:r>
          </a:p>
          <a:p>
            <a:endParaRPr lang="es-ES" dirty="0"/>
          </a:p>
          <a:p>
            <a:pPr marL="342900" indent="-342900">
              <a:buFont typeface="Wingdings" panose="05000000000000000000" pitchFamily="2" charset="2"/>
              <a:buChar char="Ø"/>
            </a:pPr>
            <a:r>
              <a:rPr lang="es-ES" dirty="0"/>
              <a:t> b) definir las utilidades y materiales que se ponen de manifiesto en las instituciones hospitalarias; </a:t>
            </a:r>
          </a:p>
          <a:p>
            <a:pPr marL="342900" indent="-342900">
              <a:buFont typeface="Wingdings" panose="05000000000000000000" pitchFamily="2" charset="2"/>
              <a:buChar char="Ø"/>
            </a:pPr>
            <a:endParaRPr lang="es-ES" dirty="0"/>
          </a:p>
          <a:p>
            <a:pPr marL="342900" indent="-342900">
              <a:buFont typeface="Wingdings" panose="05000000000000000000" pitchFamily="2" charset="2"/>
              <a:buChar char="Ø"/>
            </a:pPr>
            <a:r>
              <a:rPr lang="es-ES" dirty="0"/>
              <a:t>c) lograr que los planes de demanda, maestro y agregado de admisión, así como, el plan de volumen aproximado de carga de los procesos propuestos formen parte de la gestión de la institución;</a:t>
            </a:r>
          </a:p>
          <a:p>
            <a:pPr marL="342900" indent="-342900">
              <a:buFont typeface="Wingdings" panose="05000000000000000000" pitchFamily="2" charset="2"/>
              <a:buChar char="Ø"/>
            </a:pPr>
            <a:endParaRPr lang="es-ES" dirty="0"/>
          </a:p>
          <a:p>
            <a:pPr marL="342900" indent="-342900">
              <a:buFont typeface="Wingdings" panose="05000000000000000000" pitchFamily="2" charset="2"/>
              <a:buChar char="Ø"/>
            </a:pPr>
            <a:r>
              <a:rPr lang="es-ES" dirty="0"/>
              <a:t> d) diseñar el sistema de planificación de medicamentos y materiales de uso médico en instituciones hospitalarias</a:t>
            </a:r>
            <a:endParaRPr lang="es-MX" dirty="0"/>
          </a:p>
        </p:txBody>
      </p:sp>
    </p:spTree>
    <p:extLst>
      <p:ext uri="{BB962C8B-B14F-4D97-AF65-F5344CB8AC3E}">
        <p14:creationId xmlns:p14="http://schemas.microsoft.com/office/powerpoint/2010/main" val="166825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6781F32-D09D-4423-93E0-79FDA9E44A5D}"/>
              </a:ext>
            </a:extLst>
          </p:cNvPr>
          <p:cNvSpPr txBox="1"/>
          <p:nvPr/>
        </p:nvSpPr>
        <p:spPr>
          <a:xfrm>
            <a:off x="345989" y="1050324"/>
            <a:ext cx="10923373" cy="923330"/>
          </a:xfrm>
          <a:prstGeom prst="rect">
            <a:avLst/>
          </a:prstGeom>
          <a:noFill/>
        </p:spPr>
        <p:txBody>
          <a:bodyPr wrap="square" rtlCol="0">
            <a:spAutoFit/>
          </a:bodyPr>
          <a:lstStyle/>
          <a:p>
            <a:pPr marL="285750" indent="-285750">
              <a:buFont typeface="Arial" panose="020B0604020202020204" pitchFamily="34" charset="0"/>
              <a:buChar char="•"/>
            </a:pPr>
            <a:r>
              <a:rPr lang="es-ES" dirty="0"/>
              <a:t>Todo aquel material y mobiliario se considera un insumo ya que este tiene un periodo de uso especifico el cual se va a adecuar y cuidar. Todo aquello que te tiene se debe de registrar. </a:t>
            </a:r>
          </a:p>
          <a:p>
            <a:pPr marL="285750" indent="-285750">
              <a:buFont typeface="Arial" panose="020B0604020202020204" pitchFamily="34" charset="0"/>
              <a:buChar char="•"/>
            </a:pPr>
            <a:r>
              <a:rPr lang="es-ES" dirty="0"/>
              <a:t>En México tenemos los recursos definidos de la siguiente manera: </a:t>
            </a:r>
            <a:endParaRPr lang="es-MX" dirty="0"/>
          </a:p>
        </p:txBody>
      </p:sp>
      <p:sp>
        <p:nvSpPr>
          <p:cNvPr id="3" name="CuadroTexto 2">
            <a:extLst>
              <a:ext uri="{FF2B5EF4-FFF2-40B4-BE49-F238E27FC236}">
                <a16:creationId xmlns:a16="http://schemas.microsoft.com/office/drawing/2014/main" id="{E76E0599-4D3A-4878-A40C-52A8CCB16431}"/>
              </a:ext>
            </a:extLst>
          </p:cNvPr>
          <p:cNvSpPr txBox="1"/>
          <p:nvPr/>
        </p:nvSpPr>
        <p:spPr>
          <a:xfrm>
            <a:off x="345989" y="2397211"/>
            <a:ext cx="4275438" cy="3416320"/>
          </a:xfrm>
          <a:prstGeom prst="rect">
            <a:avLst/>
          </a:prstGeom>
          <a:noFill/>
        </p:spPr>
        <p:txBody>
          <a:bodyPr wrap="square" rtlCol="0">
            <a:spAutoFit/>
          </a:bodyPr>
          <a:lstStyle/>
          <a:p>
            <a:pPr marL="285750" indent="-285750">
              <a:buFont typeface="Wingdings" panose="05000000000000000000" pitchFamily="2" charset="2"/>
              <a:buChar char="ü"/>
            </a:pPr>
            <a:r>
              <a:rPr lang="es-ES" dirty="0"/>
              <a:t>INVENTARIABLES</a:t>
            </a:r>
          </a:p>
          <a:p>
            <a:endParaRPr lang="es-ES" dirty="0"/>
          </a:p>
          <a:p>
            <a:pPr marL="285750" indent="-285750">
              <a:buFont typeface="Wingdings" panose="05000000000000000000" pitchFamily="2" charset="2"/>
              <a:buChar char="q"/>
            </a:pPr>
            <a:r>
              <a:rPr lang="es-ES" dirty="0"/>
              <a:t>Equipamientos y aparatología </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Mobiliario hospitalario </a:t>
            </a:r>
          </a:p>
          <a:p>
            <a:pPr marL="285750" indent="-285750">
              <a:buFont typeface="Wingdings" panose="05000000000000000000" pitchFamily="2" charset="2"/>
              <a:buChar char="q"/>
            </a:pPr>
            <a:endParaRPr lang="es-ES" dirty="0"/>
          </a:p>
          <a:p>
            <a:r>
              <a:rPr lang="es-ES" dirty="0"/>
              <a:t>Nos referimos a todo aquel material que es reutilizable y de vida prolongada como camas, ventiladores, instrumental etc. </a:t>
            </a:r>
          </a:p>
          <a:p>
            <a:endParaRPr lang="es-ES" dirty="0"/>
          </a:p>
          <a:p>
            <a:endParaRPr lang="es-MX" dirty="0"/>
          </a:p>
        </p:txBody>
      </p:sp>
      <p:sp>
        <p:nvSpPr>
          <p:cNvPr id="4" name="CuadroTexto 3">
            <a:extLst>
              <a:ext uri="{FF2B5EF4-FFF2-40B4-BE49-F238E27FC236}">
                <a16:creationId xmlns:a16="http://schemas.microsoft.com/office/drawing/2014/main" id="{5617A98D-00B8-4BC7-B8D8-FB1DAACBD3F7}"/>
              </a:ext>
            </a:extLst>
          </p:cNvPr>
          <p:cNvSpPr txBox="1"/>
          <p:nvPr/>
        </p:nvSpPr>
        <p:spPr>
          <a:xfrm>
            <a:off x="5511114" y="2397211"/>
            <a:ext cx="4967416" cy="2308324"/>
          </a:xfrm>
          <a:prstGeom prst="rect">
            <a:avLst/>
          </a:prstGeom>
          <a:noFill/>
        </p:spPr>
        <p:txBody>
          <a:bodyPr wrap="square" rtlCol="0">
            <a:spAutoFit/>
          </a:bodyPr>
          <a:lstStyle/>
          <a:p>
            <a:pPr marL="285750" indent="-285750">
              <a:buFont typeface="Wingdings" panose="05000000000000000000" pitchFamily="2" charset="2"/>
              <a:buChar char="ü"/>
            </a:pPr>
            <a:r>
              <a:rPr lang="es-ES" dirty="0"/>
              <a:t>NO INVENTARIABLES</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q"/>
            </a:pPr>
            <a:r>
              <a:rPr lang="es-ES" dirty="0"/>
              <a:t>Insumos como medicamentos ,material desechable y de un solo uso  </a:t>
            </a:r>
          </a:p>
          <a:p>
            <a:pPr marL="285750" indent="-285750">
              <a:buFont typeface="Wingdings" panose="05000000000000000000" pitchFamily="2" charset="2"/>
              <a:buChar char="q"/>
            </a:pPr>
            <a:endParaRPr lang="es-ES" dirty="0"/>
          </a:p>
          <a:p>
            <a:r>
              <a:rPr lang="es-ES" dirty="0"/>
              <a:t>Es todo aquello que se puede desechar a partir del primer uso como gasas, jeringas y vendas.</a:t>
            </a:r>
            <a:endParaRPr lang="es-MX" dirty="0"/>
          </a:p>
        </p:txBody>
      </p:sp>
    </p:spTree>
    <p:extLst>
      <p:ext uri="{BB962C8B-B14F-4D97-AF65-F5344CB8AC3E}">
        <p14:creationId xmlns:p14="http://schemas.microsoft.com/office/powerpoint/2010/main" val="459683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CF2852-77BA-4DB0-AA57-E4D2117007B1}"/>
              </a:ext>
            </a:extLst>
          </p:cNvPr>
          <p:cNvSpPr txBox="1"/>
          <p:nvPr/>
        </p:nvSpPr>
        <p:spPr>
          <a:xfrm>
            <a:off x="518984" y="543697"/>
            <a:ext cx="10256108" cy="3693319"/>
          </a:xfrm>
          <a:prstGeom prst="rect">
            <a:avLst/>
          </a:prstGeom>
          <a:noFill/>
        </p:spPr>
        <p:txBody>
          <a:bodyPr wrap="square" rtlCol="0">
            <a:spAutoFit/>
          </a:bodyPr>
          <a:lstStyle/>
          <a:p>
            <a:pPr marL="285750" indent="-285750">
              <a:buFont typeface="Arial" panose="020B0604020202020204" pitchFamily="34" charset="0"/>
              <a:buChar char="•"/>
            </a:pPr>
            <a:r>
              <a:rPr lang="es-ES" dirty="0"/>
              <a:t>Los principales problemas con respecto a la administración del material, comienzan al uso y manejo de este, al presupuesto y a la distribución del mismo. Entre ellos: </a:t>
            </a:r>
          </a:p>
          <a:p>
            <a:pPr marL="285750" indent="-285750">
              <a:buFont typeface="Arial" panose="020B0604020202020204" pitchFamily="34" charset="0"/>
              <a:buChar char="•"/>
            </a:pPr>
            <a:endParaRPr lang="es-ES" dirty="0"/>
          </a:p>
          <a:p>
            <a:pPr marL="285750" indent="-285750">
              <a:buFont typeface="Wingdings" panose="05000000000000000000" pitchFamily="2" charset="2"/>
              <a:buChar char="q"/>
            </a:pPr>
            <a:r>
              <a:rPr lang="es-ES" dirty="0"/>
              <a:t>Solicitud del material (disponibilidad)</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Adquisición: (acceso al material dentro del presupuesto)</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Almacenamiento ( tiempo de conservación antes de la fecha de caducidad)</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Distribución (eficacia con la que se dota de material equitativamente)</a:t>
            </a:r>
          </a:p>
          <a:p>
            <a:endParaRPr lang="es-ES" dirty="0"/>
          </a:p>
          <a:p>
            <a:pPr marL="285750" indent="-285750">
              <a:buFont typeface="Wingdings" panose="05000000000000000000" pitchFamily="2" charset="2"/>
              <a:buChar char="q"/>
            </a:pPr>
            <a:r>
              <a:rPr lang="es-ES" dirty="0"/>
              <a:t>Destino y responsables (quien recibe el material y quien se hace cargo por cualquier inconveniente)</a:t>
            </a:r>
            <a:endParaRPr lang="es-MX" dirty="0"/>
          </a:p>
        </p:txBody>
      </p:sp>
    </p:spTree>
    <p:extLst>
      <p:ext uri="{BB962C8B-B14F-4D97-AF65-F5344CB8AC3E}">
        <p14:creationId xmlns:p14="http://schemas.microsoft.com/office/powerpoint/2010/main" val="359322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152C5C8-AD6F-4ABF-86BF-EC09E4EE8F8D}"/>
              </a:ext>
            </a:extLst>
          </p:cNvPr>
          <p:cNvSpPr txBox="1"/>
          <p:nvPr/>
        </p:nvSpPr>
        <p:spPr>
          <a:xfrm>
            <a:off x="395416" y="691978"/>
            <a:ext cx="5700584" cy="5355312"/>
          </a:xfrm>
          <a:prstGeom prst="rect">
            <a:avLst/>
          </a:prstGeom>
          <a:noFill/>
        </p:spPr>
        <p:txBody>
          <a:bodyPr wrap="square" rtlCol="0">
            <a:spAutoFit/>
          </a:bodyPr>
          <a:lstStyle/>
          <a:p>
            <a:pPr marL="285750" indent="-285750">
              <a:buFont typeface="Wingdings" panose="05000000000000000000" pitchFamily="2" charset="2"/>
              <a:buChar char="v"/>
            </a:pPr>
            <a:r>
              <a:rPr lang="es-ES" dirty="0"/>
              <a:t>SOLICITUD: </a:t>
            </a:r>
          </a:p>
          <a:p>
            <a:r>
              <a:rPr lang="es-ES" dirty="0"/>
              <a:t>Este debe calcularse en la cantidad y calidad dependiendo del presupuesto y del distribuidor, </a:t>
            </a:r>
            <a:r>
              <a:rPr lang="es-MX" dirty="0"/>
              <a:t>contar el material y sus especificaciones para los procedimientos </a:t>
            </a:r>
          </a:p>
          <a:p>
            <a:endParaRPr lang="es-MX" dirty="0"/>
          </a:p>
          <a:p>
            <a:endParaRPr lang="es-MX" dirty="0"/>
          </a:p>
          <a:p>
            <a:endParaRPr lang="es-MX" dirty="0"/>
          </a:p>
          <a:p>
            <a:pPr marL="285750" indent="-285750">
              <a:buFont typeface="Wingdings" panose="05000000000000000000" pitchFamily="2" charset="2"/>
              <a:buChar char="v"/>
            </a:pPr>
            <a:r>
              <a:rPr lang="es-MX" dirty="0"/>
              <a:t>ADQUISICION </a:t>
            </a:r>
          </a:p>
          <a:p>
            <a:r>
              <a:rPr lang="es-MX" dirty="0"/>
              <a:t>Siendo donde se compra, los precios, donativos, alquiler y préstamo de los mismos</a:t>
            </a:r>
          </a:p>
          <a:p>
            <a:endParaRPr lang="es-MX" dirty="0"/>
          </a:p>
          <a:p>
            <a:endParaRPr lang="es-MX" dirty="0"/>
          </a:p>
          <a:p>
            <a:endParaRPr lang="es-MX" dirty="0"/>
          </a:p>
          <a:p>
            <a:endParaRPr lang="es-MX" dirty="0"/>
          </a:p>
          <a:p>
            <a:pPr marL="285750" indent="-285750">
              <a:buFont typeface="Wingdings" panose="05000000000000000000" pitchFamily="2" charset="2"/>
              <a:buChar char="v"/>
            </a:pPr>
            <a:r>
              <a:rPr lang="es-ES" dirty="0"/>
              <a:t>ALMACENAMIENTO</a:t>
            </a:r>
          </a:p>
          <a:p>
            <a:r>
              <a:rPr lang="es-ES" dirty="0"/>
              <a:t>Lugar, tiempo y condiciones de almacenamiento de los materiales  así como la cantidad con la que se cuenta sea la adecuada y que no exista una merma </a:t>
            </a:r>
          </a:p>
        </p:txBody>
      </p:sp>
      <p:sp>
        <p:nvSpPr>
          <p:cNvPr id="3" name="CuadroTexto 2">
            <a:extLst>
              <a:ext uri="{FF2B5EF4-FFF2-40B4-BE49-F238E27FC236}">
                <a16:creationId xmlns:a16="http://schemas.microsoft.com/office/drawing/2014/main" id="{ED3B9F7F-520F-4C57-BFDB-BF3B7A74BE27}"/>
              </a:ext>
            </a:extLst>
          </p:cNvPr>
          <p:cNvSpPr txBox="1"/>
          <p:nvPr/>
        </p:nvSpPr>
        <p:spPr>
          <a:xfrm>
            <a:off x="6697362" y="963827"/>
            <a:ext cx="5099222" cy="3970318"/>
          </a:xfrm>
          <a:prstGeom prst="rect">
            <a:avLst/>
          </a:prstGeom>
          <a:noFill/>
        </p:spPr>
        <p:txBody>
          <a:bodyPr wrap="square" rtlCol="0">
            <a:spAutoFit/>
          </a:bodyPr>
          <a:lstStyle/>
          <a:p>
            <a:pPr marL="285750" indent="-285750">
              <a:buFont typeface="Wingdings" panose="05000000000000000000" pitchFamily="2" charset="2"/>
              <a:buChar char="v"/>
            </a:pPr>
            <a:r>
              <a:rPr lang="es-ES" dirty="0"/>
              <a:t>DISTRIBUCION </a:t>
            </a:r>
          </a:p>
          <a:p>
            <a:r>
              <a:rPr lang="es-ES" dirty="0"/>
              <a:t>Que sea oportuna y adecuada, desde una CEYE, almacén y Farmacia (horarios, personal y transporte adecuados </a:t>
            </a:r>
          </a:p>
          <a:p>
            <a:endParaRPr lang="es-ES" dirty="0"/>
          </a:p>
          <a:p>
            <a:endParaRPr lang="es-ES" dirty="0"/>
          </a:p>
          <a:p>
            <a:pPr marL="285750" indent="-285750">
              <a:buFont typeface="Wingdings" panose="05000000000000000000" pitchFamily="2" charset="2"/>
              <a:buChar char="v"/>
            </a:pPr>
            <a:r>
              <a:rPr lang="es-ES" dirty="0"/>
              <a:t>DESTINO Y RESPONSABLES</a:t>
            </a:r>
          </a:p>
          <a:p>
            <a:r>
              <a:rPr lang="es-ES" dirty="0"/>
              <a:t> dependiendo del material en si, se debe considerar a un personal interdisciplinario para el manejo correcto y adecuado de estos ( personal de biomédica, técnicos mecánicos e ingenieros en mantenimiento y refrigeración) </a:t>
            </a:r>
          </a:p>
          <a:p>
            <a:endParaRPr lang="es-ES" dirty="0"/>
          </a:p>
          <a:p>
            <a:endParaRPr lang="es-MX" dirty="0"/>
          </a:p>
        </p:txBody>
      </p:sp>
    </p:spTree>
    <p:extLst>
      <p:ext uri="{BB962C8B-B14F-4D97-AF65-F5344CB8AC3E}">
        <p14:creationId xmlns:p14="http://schemas.microsoft.com/office/powerpoint/2010/main" val="276766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AEFE455-F05F-4788-881D-9A417986E1E3}"/>
              </a:ext>
            </a:extLst>
          </p:cNvPr>
          <p:cNvSpPr>
            <a:spLocks noGrp="1"/>
          </p:cNvSpPr>
          <p:nvPr>
            <p:ph type="title" idx="4294967295"/>
          </p:nvPr>
        </p:nvSpPr>
        <p:spPr>
          <a:xfrm>
            <a:off x="390939" y="543339"/>
            <a:ext cx="11410122" cy="5009322"/>
          </a:xfrm>
        </p:spPr>
        <p:txBody>
          <a:bodyPr>
            <a:normAutofit/>
          </a:bodyPr>
          <a:lstStyle/>
          <a:p>
            <a:r>
              <a:rPr lang="es-ES" sz="1800" dirty="0">
                <a:solidFill>
                  <a:schemeClr val="tx2"/>
                </a:solidFill>
              </a:rPr>
              <a:t>La necesidad de que la atención a los usuarios de los servicios de salud sea cubierta satisfactoriamente en las diversas instituciones que conforman este sector, en lo que a personal de enfermería se refiere, ha generado una constante búsqueda, para lograr que la prestación de estos servicios se traduzca en prácticas efectivas logradas a través del equilibrio entre cuidados de calidad y mayor productividad en los servicios.</a:t>
            </a:r>
            <a:br>
              <a:rPr lang="es-ES" sz="1800" dirty="0">
                <a:solidFill>
                  <a:schemeClr val="tx2"/>
                </a:solidFill>
              </a:rPr>
            </a:br>
            <a:br>
              <a:rPr lang="es-ES" sz="1800" dirty="0">
                <a:solidFill>
                  <a:schemeClr val="tx2"/>
                </a:solidFill>
              </a:rPr>
            </a:br>
            <a:r>
              <a:rPr lang="es-ES" sz="1800" dirty="0">
                <a:solidFill>
                  <a:schemeClr val="tx2"/>
                </a:solidFill>
              </a:rPr>
              <a:t>demandan los pacientes en su estancia hospitalaria, atendiendo entre otros factores fundamentales, a la terapéutica establecida y al grado de autosuficiencia que éstos tienen.</a:t>
            </a:r>
            <a:br>
              <a:rPr lang="es-ES" sz="1800" dirty="0">
                <a:solidFill>
                  <a:schemeClr val="tx2"/>
                </a:solidFill>
              </a:rPr>
            </a:br>
            <a:br>
              <a:rPr lang="es-ES" sz="1800" dirty="0">
                <a:solidFill>
                  <a:schemeClr val="tx2"/>
                </a:solidFill>
              </a:rPr>
            </a:br>
            <a:br>
              <a:rPr lang="es-ES" sz="1800" dirty="0">
                <a:solidFill>
                  <a:schemeClr val="tx2"/>
                </a:solidFill>
              </a:rPr>
            </a:br>
            <a:br>
              <a:rPr lang="es-ES" sz="1800" dirty="0">
                <a:solidFill>
                  <a:schemeClr val="tx2"/>
                </a:solidFill>
              </a:rPr>
            </a:br>
            <a:r>
              <a:rPr lang="es-ES" sz="1800" dirty="0">
                <a:solidFill>
                  <a:schemeClr val="tx2"/>
                </a:solidFill>
              </a:rPr>
              <a:t>En 1997, la Comisión Interinstitucional de Enfermería, llevó a cabo un análisis de los servicios de enfermería en las instituciones de salud en México e identificó varios factores que influyen en la calidad de la prestación de los servicios de enfermería.</a:t>
            </a:r>
            <a:br>
              <a:rPr lang="es-ES" sz="1800" dirty="0">
                <a:solidFill>
                  <a:schemeClr val="tx2"/>
                </a:solidFill>
              </a:rPr>
            </a:br>
            <a:br>
              <a:rPr lang="es-ES" sz="1800" dirty="0">
                <a:solidFill>
                  <a:schemeClr val="tx2"/>
                </a:solidFill>
              </a:rPr>
            </a:br>
            <a:br>
              <a:rPr lang="es-ES" sz="1800" dirty="0">
                <a:solidFill>
                  <a:schemeClr val="tx2"/>
                </a:solidFill>
              </a:rPr>
            </a:br>
            <a:endParaRPr lang="es-MX" sz="1800" dirty="0">
              <a:solidFill>
                <a:schemeClr val="tx2"/>
              </a:solidFill>
            </a:endParaRPr>
          </a:p>
        </p:txBody>
      </p:sp>
    </p:spTree>
    <p:extLst>
      <p:ext uri="{BB962C8B-B14F-4D97-AF65-F5344CB8AC3E}">
        <p14:creationId xmlns:p14="http://schemas.microsoft.com/office/powerpoint/2010/main" val="2824441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966826D-6ABC-4205-A0F6-AC9A5B1FE2EC}"/>
              </a:ext>
            </a:extLst>
          </p:cNvPr>
          <p:cNvSpPr txBox="1"/>
          <p:nvPr/>
        </p:nvSpPr>
        <p:spPr>
          <a:xfrm>
            <a:off x="939114" y="469556"/>
            <a:ext cx="9934832" cy="523220"/>
          </a:xfrm>
          <a:prstGeom prst="rect">
            <a:avLst/>
          </a:prstGeom>
          <a:noFill/>
        </p:spPr>
        <p:txBody>
          <a:bodyPr wrap="square" rtlCol="0">
            <a:spAutoFit/>
          </a:bodyPr>
          <a:lstStyle/>
          <a:p>
            <a:pPr algn="ctr"/>
            <a:r>
              <a:rPr lang="es-ES" sz="2800" dirty="0"/>
              <a:t>CALCULO DEL MATERIAL PARA LOS SERVICIOS HOSPITALARIOS </a:t>
            </a:r>
            <a:endParaRPr lang="es-MX" sz="2800" dirty="0"/>
          </a:p>
        </p:txBody>
      </p:sp>
      <p:sp>
        <p:nvSpPr>
          <p:cNvPr id="3" name="CuadroTexto 2">
            <a:extLst>
              <a:ext uri="{FF2B5EF4-FFF2-40B4-BE49-F238E27FC236}">
                <a16:creationId xmlns:a16="http://schemas.microsoft.com/office/drawing/2014/main" id="{954F1919-8753-4388-A6F3-0D14AD220F2E}"/>
              </a:ext>
            </a:extLst>
          </p:cNvPr>
          <p:cNvSpPr txBox="1"/>
          <p:nvPr/>
        </p:nvSpPr>
        <p:spPr>
          <a:xfrm>
            <a:off x="766119" y="1433384"/>
            <a:ext cx="10873946" cy="4801314"/>
          </a:xfrm>
          <a:prstGeom prst="rect">
            <a:avLst/>
          </a:prstGeom>
          <a:noFill/>
        </p:spPr>
        <p:txBody>
          <a:bodyPr wrap="square" rtlCol="0">
            <a:spAutoFit/>
          </a:bodyPr>
          <a:lstStyle/>
          <a:p>
            <a:pPr marL="285750" indent="-285750">
              <a:buFont typeface="Arial" panose="020B0604020202020204" pitchFamily="34" charset="0"/>
              <a:buChar char="•"/>
            </a:pPr>
            <a:r>
              <a:rPr lang="es-ES" dirty="0"/>
              <a:t>Como todo servicio administrado, se deben contemplar todas las variables que puedan suceder o se requieran dentro del servicio</a:t>
            </a:r>
          </a:p>
          <a:p>
            <a:pPr marL="285750" indent="-285750">
              <a:buFont typeface="Arial" panose="020B0604020202020204" pitchFamily="34" charset="0"/>
              <a:buChar char="•"/>
            </a:pPr>
            <a:r>
              <a:rPr lang="es-ES" dirty="0"/>
              <a:t>  enfermería debe tener en cuenta los siguientes aspectos al momento de calcular el material necesario para los servicios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Wingdings" panose="05000000000000000000" pitchFamily="2" charset="2"/>
              <a:buChar char="ü"/>
            </a:pPr>
            <a:r>
              <a:rPr lang="es-ES" dirty="0"/>
              <a:t>Infraestructura adecuada </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ü"/>
            </a:pPr>
            <a:r>
              <a:rPr lang="es-ES" dirty="0"/>
              <a:t>Categorización de los pacientes </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ü"/>
            </a:pPr>
            <a:r>
              <a:rPr lang="es-ES" dirty="0"/>
              <a:t>Nivel de atención</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ü"/>
            </a:pPr>
            <a:r>
              <a:rPr lang="es-ES" dirty="0"/>
              <a:t>Cantidad de personal </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ü"/>
            </a:pPr>
            <a:r>
              <a:rPr lang="es-ES" dirty="0"/>
              <a:t>Normas y régimen de visitas hospitalarias </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ü"/>
            </a:pPr>
            <a:r>
              <a:rPr lang="es-ES" dirty="0"/>
              <a:t>Característica de organización especificas del servicio </a:t>
            </a:r>
            <a:endParaRPr lang="es-MX" dirty="0"/>
          </a:p>
        </p:txBody>
      </p:sp>
    </p:spTree>
    <p:extLst>
      <p:ext uri="{BB962C8B-B14F-4D97-AF65-F5344CB8AC3E}">
        <p14:creationId xmlns:p14="http://schemas.microsoft.com/office/powerpoint/2010/main" val="3425359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0CEA360-DD77-4A4C-B52B-C5F82A1F5BC0}"/>
              </a:ext>
            </a:extLst>
          </p:cNvPr>
          <p:cNvSpPr txBox="1"/>
          <p:nvPr/>
        </p:nvSpPr>
        <p:spPr>
          <a:xfrm>
            <a:off x="494270" y="568411"/>
            <a:ext cx="10923373" cy="7017306"/>
          </a:xfrm>
          <a:prstGeom prst="rect">
            <a:avLst/>
          </a:prstGeom>
          <a:noFill/>
        </p:spPr>
        <p:txBody>
          <a:bodyPr wrap="square" rtlCol="0">
            <a:spAutoFit/>
          </a:bodyPr>
          <a:lstStyle/>
          <a:p>
            <a:pPr marL="285750" indent="-285750">
              <a:buFont typeface="Wingdings" panose="05000000000000000000" pitchFamily="2" charset="2"/>
              <a:buChar char="v"/>
            </a:pPr>
            <a:r>
              <a:rPr lang="es-ES" dirty="0"/>
              <a:t>MATERIAL REFERENTE AL PACIENTE</a:t>
            </a:r>
          </a:p>
          <a:p>
            <a:r>
              <a:rPr lang="es-ES" dirty="0"/>
              <a:t>Ropa de cama, tripees, biombos, divisores, material para evacuar e higiene  ( lebrillos, cubetas, cómodos y patos)</a:t>
            </a:r>
          </a:p>
          <a:p>
            <a:endParaRPr lang="es-ES" dirty="0"/>
          </a:p>
          <a:p>
            <a:pPr marL="285750" indent="-285750">
              <a:buFont typeface="Wingdings" panose="05000000000000000000" pitchFamily="2" charset="2"/>
              <a:buChar char="v"/>
            </a:pPr>
            <a:r>
              <a:rPr lang="es-MX" dirty="0"/>
              <a:t>MOVILIARIO DE LA UNIDAD DEL PACIENTE</a:t>
            </a:r>
          </a:p>
          <a:p>
            <a:r>
              <a:rPr lang="es-MX" dirty="0"/>
              <a:t>Cama, mesa mayo, estantes, colchones, bandejas, almohadas , tomas de aire </a:t>
            </a:r>
          </a:p>
          <a:p>
            <a:endParaRPr lang="es-MX" dirty="0"/>
          </a:p>
          <a:p>
            <a:pPr marL="285750" indent="-285750">
              <a:buFont typeface="Wingdings" panose="05000000000000000000" pitchFamily="2" charset="2"/>
              <a:buChar char="v"/>
            </a:pPr>
            <a:r>
              <a:rPr lang="es-MX" dirty="0"/>
              <a:t>MATERIALES DE ATENCION </a:t>
            </a:r>
          </a:p>
          <a:p>
            <a:r>
              <a:rPr lang="es-MX" dirty="0"/>
              <a:t>Carrito y material de curación, carro rojo, apartado de medicamentos , material de oficina y administración y material de oficina, sillas de ruedas, camillas bastones y </a:t>
            </a:r>
            <a:r>
              <a:rPr lang="es-MX" dirty="0" err="1"/>
              <a:t>tripie</a:t>
            </a:r>
            <a:endParaRPr lang="es-MX" dirty="0"/>
          </a:p>
          <a:p>
            <a:endParaRPr lang="es-MX" dirty="0"/>
          </a:p>
          <a:p>
            <a:pPr marL="285750" indent="-285750">
              <a:buFont typeface="Wingdings" panose="05000000000000000000" pitchFamily="2" charset="2"/>
              <a:buChar char="v"/>
            </a:pPr>
            <a:r>
              <a:rPr lang="es-MX" dirty="0"/>
              <a:t>FARMACIA </a:t>
            </a:r>
          </a:p>
          <a:p>
            <a:r>
              <a:rPr lang="es-MX" dirty="0"/>
              <a:t>Suministro diario dependiendo del </a:t>
            </a:r>
            <a:r>
              <a:rPr lang="es-MX" dirty="0" err="1"/>
              <a:t>stok</a:t>
            </a:r>
            <a:r>
              <a:rPr lang="es-MX" dirty="0"/>
              <a:t> y necesidades del paciente ( se debe tener un registro de las fechas de caducidad, las condiciones de conservación y el consumo) </a:t>
            </a:r>
          </a:p>
          <a:p>
            <a:endParaRPr lang="es-MX" dirty="0"/>
          </a:p>
          <a:p>
            <a:pPr marL="285750" indent="-285750">
              <a:buFont typeface="Wingdings" panose="05000000000000000000" pitchFamily="2" charset="2"/>
              <a:buChar char="v"/>
            </a:pPr>
            <a:r>
              <a:rPr lang="es-MX" dirty="0"/>
              <a:t>EQUIPO BIOMEDICO Y DE DIAGNOSTICO </a:t>
            </a:r>
          </a:p>
          <a:p>
            <a:r>
              <a:rPr lang="es-MX" dirty="0"/>
              <a:t>Termómetros, oxímetros, glucómetro aspiradores, nebulizadores , </a:t>
            </a:r>
            <a:r>
              <a:rPr lang="es-MX" dirty="0" err="1"/>
              <a:t>baumanometros</a:t>
            </a:r>
            <a:r>
              <a:rPr lang="es-MX" dirty="0"/>
              <a:t> y estetoscopios</a:t>
            </a:r>
          </a:p>
          <a:p>
            <a:endParaRPr lang="es-MX" dirty="0"/>
          </a:p>
          <a:p>
            <a:pPr marL="285750" indent="-285750">
              <a:buFont typeface="Wingdings" panose="05000000000000000000" pitchFamily="2" charset="2"/>
              <a:buChar char="v"/>
            </a:pPr>
            <a:r>
              <a:rPr lang="es-MX" dirty="0"/>
              <a:t>MATERIAL TEXTIL DE USO DIARIO Y EVENTUAL </a:t>
            </a:r>
          </a:p>
          <a:p>
            <a:r>
              <a:rPr lang="es-MX" dirty="0"/>
              <a:t>USO DIARIO: guantes, instrumental, envoltorios y de entrega por turno </a:t>
            </a:r>
          </a:p>
          <a:p>
            <a:r>
              <a:rPr lang="es-MX" dirty="0"/>
              <a:t>USO EVENTUAL: drenajes, dispositivos de inhalo terapia , drenajes. </a:t>
            </a:r>
          </a:p>
          <a:p>
            <a:endParaRPr lang="es-MX" dirty="0"/>
          </a:p>
          <a:p>
            <a:endParaRPr lang="es-MX" dirty="0"/>
          </a:p>
          <a:p>
            <a:endParaRPr lang="es-MX" dirty="0"/>
          </a:p>
          <a:p>
            <a:endParaRPr lang="es-MX" dirty="0"/>
          </a:p>
        </p:txBody>
      </p:sp>
    </p:spTree>
    <p:extLst>
      <p:ext uri="{BB962C8B-B14F-4D97-AF65-F5344CB8AC3E}">
        <p14:creationId xmlns:p14="http://schemas.microsoft.com/office/powerpoint/2010/main" val="3312614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0124DD-A1FA-46D4-996C-66ACDD6CBE8A}"/>
              </a:ext>
            </a:extLst>
          </p:cNvPr>
          <p:cNvSpPr txBox="1"/>
          <p:nvPr/>
        </p:nvSpPr>
        <p:spPr>
          <a:xfrm>
            <a:off x="370703" y="543697"/>
            <a:ext cx="11145794" cy="523220"/>
          </a:xfrm>
          <a:prstGeom prst="rect">
            <a:avLst/>
          </a:prstGeom>
          <a:noFill/>
        </p:spPr>
        <p:txBody>
          <a:bodyPr wrap="square" rtlCol="0">
            <a:spAutoFit/>
          </a:bodyPr>
          <a:lstStyle/>
          <a:p>
            <a:pPr algn="ctr"/>
            <a:r>
              <a:rPr lang="es-ES" sz="2800" dirty="0"/>
              <a:t>CENTROS DE DISTRIBUCION ESPECIALIZADO A CONTEMPLAR </a:t>
            </a:r>
            <a:endParaRPr lang="es-MX" sz="2800" dirty="0"/>
          </a:p>
        </p:txBody>
      </p:sp>
      <p:sp>
        <p:nvSpPr>
          <p:cNvPr id="3" name="CuadroTexto 2">
            <a:extLst>
              <a:ext uri="{FF2B5EF4-FFF2-40B4-BE49-F238E27FC236}">
                <a16:creationId xmlns:a16="http://schemas.microsoft.com/office/drawing/2014/main" id="{575C62D3-406A-4250-BAE5-4574BDC863DA}"/>
              </a:ext>
            </a:extLst>
          </p:cNvPr>
          <p:cNvSpPr txBox="1"/>
          <p:nvPr/>
        </p:nvSpPr>
        <p:spPr>
          <a:xfrm>
            <a:off x="370703" y="1507524"/>
            <a:ext cx="11145794" cy="5909310"/>
          </a:xfrm>
          <a:prstGeom prst="rect">
            <a:avLst/>
          </a:prstGeom>
          <a:noFill/>
        </p:spPr>
        <p:txBody>
          <a:bodyPr wrap="square" rtlCol="0">
            <a:spAutoFit/>
          </a:bodyPr>
          <a:lstStyle/>
          <a:p>
            <a:r>
              <a:rPr lang="es-ES" dirty="0"/>
              <a:t>Estos son lugares especiales los cuales debemos contemplar con las características adecuadas como corriente de aire, espacio a la luz del sol, humedad y localización</a:t>
            </a:r>
          </a:p>
          <a:p>
            <a:endParaRPr lang="es-ES" dirty="0"/>
          </a:p>
          <a:p>
            <a:r>
              <a:rPr lang="es-ES" dirty="0"/>
              <a:t>Estos lugares tienen su nombre  su propio personal contemplados para la distribución y conservación de este material </a:t>
            </a:r>
          </a:p>
          <a:p>
            <a:endParaRPr lang="es-ES" dirty="0"/>
          </a:p>
          <a:p>
            <a:r>
              <a:rPr lang="es-ES" dirty="0"/>
              <a:t>Algunos de estos ligares son: </a:t>
            </a:r>
          </a:p>
          <a:p>
            <a:endParaRPr lang="es-ES" dirty="0"/>
          </a:p>
          <a:p>
            <a:pPr marL="285750" indent="-285750">
              <a:buFont typeface="Arial" panose="020B0604020202020204" pitchFamily="34" charset="0"/>
              <a:buChar char="•"/>
            </a:pPr>
            <a:r>
              <a:rPr lang="es-ES" dirty="0"/>
              <a:t>CEYE (central de equipos y Esterilizaciones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Lavandería y tintorería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 Sépticos (centro de eliminación de excreciones)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Farmacia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Almacén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endParaRPr lang="es-MX" dirty="0"/>
          </a:p>
        </p:txBody>
      </p:sp>
    </p:spTree>
    <p:extLst>
      <p:ext uri="{BB962C8B-B14F-4D97-AF65-F5344CB8AC3E}">
        <p14:creationId xmlns:p14="http://schemas.microsoft.com/office/powerpoint/2010/main" val="3658664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3972197-83FD-4366-8A4E-1173CBEB8B70}"/>
              </a:ext>
            </a:extLst>
          </p:cNvPr>
          <p:cNvSpPr txBox="1"/>
          <p:nvPr/>
        </p:nvSpPr>
        <p:spPr>
          <a:xfrm>
            <a:off x="544286" y="805543"/>
            <a:ext cx="10842171" cy="4524315"/>
          </a:xfrm>
          <a:prstGeom prst="rect">
            <a:avLst/>
          </a:prstGeom>
          <a:noFill/>
        </p:spPr>
        <p:txBody>
          <a:bodyPr wrap="square" rtlCol="0">
            <a:spAutoFit/>
          </a:bodyPr>
          <a:lstStyle/>
          <a:p>
            <a:r>
              <a:rPr lang="es-MX" dirty="0"/>
              <a:t>Para realizar el calculo mas optimo de un servicio, se debe tener en cuenta las siguientes condiciones: </a:t>
            </a:r>
          </a:p>
          <a:p>
            <a:endParaRPr lang="es-MX" dirty="0"/>
          </a:p>
          <a:p>
            <a:pPr marL="285750" indent="-285750">
              <a:buFont typeface="Wingdings" panose="05000000000000000000" pitchFamily="2" charset="2"/>
              <a:buChar char="ü"/>
            </a:pPr>
            <a:r>
              <a:rPr lang="es-MX" dirty="0"/>
              <a:t>Funcionamiento del hospital o la unidad </a:t>
            </a:r>
          </a:p>
          <a:p>
            <a:pPr marL="285750" indent="-285750">
              <a:buFont typeface="Wingdings" panose="05000000000000000000" pitchFamily="2" charset="2"/>
              <a:buChar char="ü"/>
            </a:pPr>
            <a:r>
              <a:rPr lang="es-MX" dirty="0"/>
              <a:t>Si estos tendrán posibles modificaciones a futuro </a:t>
            </a:r>
          </a:p>
          <a:p>
            <a:pPr marL="285750" indent="-285750">
              <a:buFont typeface="Wingdings" panose="05000000000000000000" pitchFamily="2" charset="2"/>
              <a:buChar char="ü"/>
            </a:pPr>
            <a:r>
              <a:rPr lang="es-MX" dirty="0"/>
              <a:t>Incremento o disminución del consumo diario</a:t>
            </a:r>
          </a:p>
          <a:p>
            <a:pPr marL="285750" indent="-285750">
              <a:buFont typeface="Wingdings" panose="05000000000000000000" pitchFamily="2" charset="2"/>
              <a:buChar char="ü"/>
            </a:pPr>
            <a:r>
              <a:rPr lang="es-MX" dirty="0"/>
              <a:t>Capacidad hospitalario </a:t>
            </a:r>
          </a:p>
          <a:p>
            <a:pPr marL="285750" indent="-285750">
              <a:buFont typeface="Wingdings" panose="05000000000000000000" pitchFamily="2" charset="2"/>
              <a:buChar char="ü"/>
            </a:pPr>
            <a:r>
              <a:rPr lang="es-MX" dirty="0"/>
              <a:t>Curva de consumo </a:t>
            </a:r>
          </a:p>
          <a:p>
            <a:pPr marL="285750" indent="-285750">
              <a:buFont typeface="Wingdings" panose="05000000000000000000" pitchFamily="2" charset="2"/>
              <a:buChar char="ü"/>
            </a:pPr>
            <a:r>
              <a:rPr lang="es-MX" dirty="0"/>
              <a:t>Porcentaje ocupacional </a:t>
            </a:r>
          </a:p>
          <a:p>
            <a:pPr marL="285750" indent="-285750">
              <a:buFont typeface="Wingdings" panose="05000000000000000000" pitchFamily="2" charset="2"/>
              <a:buChar char="ü"/>
            </a:pPr>
            <a:r>
              <a:rPr lang="es-MX" dirty="0"/>
              <a:t>Tipo (nivel) hospitalario</a:t>
            </a:r>
          </a:p>
          <a:p>
            <a:pPr marL="285750" indent="-285750">
              <a:buFont typeface="Wingdings" panose="05000000000000000000" pitchFamily="2" charset="2"/>
              <a:buChar char="ü"/>
            </a:pPr>
            <a:r>
              <a:rPr lang="es-MX" dirty="0"/>
              <a:t>Tratamientos específicos de alta demanda y frecuencia </a:t>
            </a:r>
          </a:p>
          <a:p>
            <a:pPr marL="285750" indent="-285750">
              <a:buFont typeface="Wingdings" panose="05000000000000000000" pitchFamily="2" charset="2"/>
              <a:buChar char="ü"/>
            </a:pPr>
            <a:r>
              <a:rPr lang="es-MX" dirty="0"/>
              <a:t>Edad y sexo de los usuarios </a:t>
            </a:r>
          </a:p>
          <a:p>
            <a:pPr marL="285750" indent="-285750">
              <a:buFont typeface="Wingdings" panose="05000000000000000000" pitchFamily="2" charset="2"/>
              <a:buChar char="ü"/>
            </a:pPr>
            <a:r>
              <a:rPr lang="es-MX" dirty="0"/>
              <a:t>Presupuesto </a:t>
            </a:r>
          </a:p>
          <a:p>
            <a:pPr marL="285750" indent="-285750">
              <a:buFont typeface="Wingdings" panose="05000000000000000000" pitchFamily="2" charset="2"/>
              <a:buChar char="ü"/>
            </a:pPr>
            <a:r>
              <a:rPr lang="es-MX" dirty="0"/>
              <a:t>Duración y caducidades </a:t>
            </a:r>
          </a:p>
          <a:p>
            <a:pPr marL="285750" indent="-285750">
              <a:buFont typeface="Wingdings" panose="05000000000000000000" pitchFamily="2" charset="2"/>
              <a:buChar char="ü"/>
            </a:pPr>
            <a:r>
              <a:rPr lang="es-MX" dirty="0"/>
              <a:t>Almacenamiento </a:t>
            </a:r>
          </a:p>
          <a:p>
            <a:pPr marL="285750" indent="-285750">
              <a:buFont typeface="Wingdings" panose="05000000000000000000" pitchFamily="2" charset="2"/>
              <a:buChar char="ü"/>
            </a:pPr>
            <a:r>
              <a:rPr lang="es-MX" dirty="0"/>
              <a:t>Calidad y costos de los artículos </a:t>
            </a:r>
          </a:p>
          <a:p>
            <a:pPr marL="285750" indent="-285750">
              <a:buFont typeface="Wingdings" panose="05000000000000000000" pitchFamily="2" charset="2"/>
              <a:buChar char="ü"/>
            </a:pPr>
            <a:r>
              <a:rPr lang="es-MX" dirty="0"/>
              <a:t>Tiempos de rotación </a:t>
            </a:r>
          </a:p>
        </p:txBody>
      </p:sp>
      <p:sp>
        <p:nvSpPr>
          <p:cNvPr id="3" name="CuadroTexto 2">
            <a:extLst>
              <a:ext uri="{FF2B5EF4-FFF2-40B4-BE49-F238E27FC236}">
                <a16:creationId xmlns:a16="http://schemas.microsoft.com/office/drawing/2014/main" id="{69766FDA-4F9A-481F-A11E-AA3D9785EAAB}"/>
              </a:ext>
            </a:extLst>
          </p:cNvPr>
          <p:cNvSpPr txBox="1"/>
          <p:nvPr/>
        </p:nvSpPr>
        <p:spPr>
          <a:xfrm>
            <a:off x="7467600" y="1567543"/>
            <a:ext cx="4528457" cy="1754326"/>
          </a:xfrm>
          <a:prstGeom prst="rect">
            <a:avLst/>
          </a:prstGeom>
          <a:noFill/>
        </p:spPr>
        <p:txBody>
          <a:bodyPr wrap="square" rtlCol="0">
            <a:spAutoFit/>
          </a:bodyPr>
          <a:lstStyle/>
          <a:p>
            <a:r>
              <a:rPr lang="es-MX" dirty="0"/>
              <a:t>La localización de los insumos se categoriza de la siguiente manera: </a:t>
            </a:r>
          </a:p>
          <a:p>
            <a:endParaRPr lang="es-MX" dirty="0"/>
          </a:p>
          <a:p>
            <a:pPr marL="342900" indent="-342900">
              <a:buFont typeface="+mj-lt"/>
              <a:buAutoNum type="alphaLcParenR"/>
            </a:pPr>
            <a:r>
              <a:rPr lang="es-MX" dirty="0"/>
              <a:t>Almacén</a:t>
            </a:r>
          </a:p>
          <a:p>
            <a:pPr marL="342900" indent="-342900">
              <a:buFont typeface="+mj-lt"/>
              <a:buAutoNum type="alphaLcParenR"/>
            </a:pPr>
            <a:r>
              <a:rPr lang="es-MX" dirty="0"/>
              <a:t>Fondo fijo</a:t>
            </a:r>
          </a:p>
          <a:p>
            <a:pPr marL="342900" indent="-342900">
              <a:buFont typeface="+mj-lt"/>
              <a:buAutoNum type="alphaLcParenR"/>
            </a:pPr>
            <a:r>
              <a:rPr lang="es-MX" dirty="0"/>
              <a:t>Central de equipos</a:t>
            </a:r>
          </a:p>
        </p:txBody>
      </p:sp>
    </p:spTree>
    <p:extLst>
      <p:ext uri="{BB962C8B-B14F-4D97-AF65-F5344CB8AC3E}">
        <p14:creationId xmlns:p14="http://schemas.microsoft.com/office/powerpoint/2010/main" val="2344572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A6C319-E473-44B2-8F88-0387BF3DB01E}"/>
              </a:ext>
            </a:extLst>
          </p:cNvPr>
          <p:cNvSpPr txBox="1"/>
          <p:nvPr/>
        </p:nvSpPr>
        <p:spPr>
          <a:xfrm>
            <a:off x="413657" y="762000"/>
            <a:ext cx="5682343" cy="3724096"/>
          </a:xfrm>
          <a:prstGeom prst="rect">
            <a:avLst/>
          </a:prstGeom>
          <a:noFill/>
        </p:spPr>
        <p:txBody>
          <a:bodyPr wrap="square" rtlCol="0">
            <a:spAutoFit/>
          </a:bodyPr>
          <a:lstStyle/>
          <a:p>
            <a:pPr algn="ctr"/>
            <a:r>
              <a:rPr lang="es-MX" sz="2000" dirty="0"/>
              <a:t>CLASIFICACION DEL MATERIAL Y EQUIPO</a:t>
            </a:r>
          </a:p>
          <a:p>
            <a:endParaRPr lang="es-MX" sz="2000" dirty="0"/>
          </a:p>
          <a:p>
            <a:pPr marL="342900" indent="-342900">
              <a:buFont typeface="Wingdings" panose="05000000000000000000" pitchFamily="2" charset="2"/>
              <a:buChar char="q"/>
            </a:pPr>
            <a:r>
              <a:rPr lang="es-MX" dirty="0"/>
              <a:t>Por servicio </a:t>
            </a:r>
          </a:p>
          <a:p>
            <a:pPr marL="342900" indent="-342900">
              <a:buFont typeface="Wingdings" panose="05000000000000000000" pitchFamily="2" charset="2"/>
              <a:buChar char="ü"/>
            </a:pPr>
            <a:r>
              <a:rPr lang="es-MX" sz="2000" dirty="0"/>
              <a:t> curación</a:t>
            </a:r>
          </a:p>
          <a:p>
            <a:pPr marL="342900" indent="-342900">
              <a:buFont typeface="Wingdings" panose="05000000000000000000" pitchFamily="2" charset="2"/>
              <a:buChar char="ü"/>
            </a:pPr>
            <a:r>
              <a:rPr lang="es-MX" sz="2000" dirty="0"/>
              <a:t>Canje </a:t>
            </a:r>
          </a:p>
          <a:p>
            <a:pPr marL="342900" indent="-342900">
              <a:buFont typeface="Wingdings" panose="05000000000000000000" pitchFamily="2" charset="2"/>
              <a:buChar char="ü"/>
            </a:pPr>
            <a:endParaRPr lang="es-MX" sz="2000" dirty="0"/>
          </a:p>
          <a:p>
            <a:pPr marL="342900" indent="-342900">
              <a:buFont typeface="Wingdings" panose="05000000000000000000" pitchFamily="2" charset="2"/>
              <a:buChar char="q"/>
            </a:pPr>
            <a:r>
              <a:rPr lang="es-MX" sz="2000" dirty="0"/>
              <a:t>Ubicación </a:t>
            </a:r>
          </a:p>
          <a:p>
            <a:pPr marL="342900" indent="-342900">
              <a:buFont typeface="Wingdings" panose="05000000000000000000" pitchFamily="2" charset="2"/>
              <a:buChar char="ü"/>
            </a:pPr>
            <a:r>
              <a:rPr lang="es-MX" sz="2000" dirty="0"/>
              <a:t>Equipo móvil</a:t>
            </a:r>
          </a:p>
          <a:p>
            <a:pPr marL="342900" indent="-342900">
              <a:buFont typeface="Wingdings" panose="05000000000000000000" pitchFamily="2" charset="2"/>
              <a:buChar char="ü"/>
            </a:pPr>
            <a:r>
              <a:rPr lang="es-MX" sz="2000" dirty="0"/>
              <a:t>Equipo fijo</a:t>
            </a:r>
          </a:p>
          <a:p>
            <a:pPr marL="342900" indent="-342900">
              <a:buFont typeface="Wingdings" panose="05000000000000000000" pitchFamily="2" charset="2"/>
              <a:buChar char="ü"/>
            </a:pPr>
            <a:r>
              <a:rPr lang="es-MX" sz="2000" dirty="0"/>
              <a:t>Equipo clínico</a:t>
            </a:r>
          </a:p>
          <a:p>
            <a:pPr marL="342900" indent="-342900">
              <a:buFont typeface="Wingdings" panose="05000000000000000000" pitchFamily="2" charset="2"/>
              <a:buChar char="ü"/>
            </a:pPr>
            <a:r>
              <a:rPr lang="es-MX" sz="2000" dirty="0"/>
              <a:t>Equipo rojo</a:t>
            </a:r>
          </a:p>
          <a:p>
            <a:endParaRPr lang="es-MX" dirty="0"/>
          </a:p>
        </p:txBody>
      </p:sp>
      <p:sp>
        <p:nvSpPr>
          <p:cNvPr id="4" name="CuadroTexto 3">
            <a:extLst>
              <a:ext uri="{FF2B5EF4-FFF2-40B4-BE49-F238E27FC236}">
                <a16:creationId xmlns:a16="http://schemas.microsoft.com/office/drawing/2014/main" id="{52AB1E0E-50BE-48DA-BD07-F86149645A55}"/>
              </a:ext>
            </a:extLst>
          </p:cNvPr>
          <p:cNvSpPr txBox="1"/>
          <p:nvPr/>
        </p:nvSpPr>
        <p:spPr>
          <a:xfrm>
            <a:off x="6096000" y="1201149"/>
            <a:ext cx="4746171" cy="3970318"/>
          </a:xfrm>
          <a:prstGeom prst="rect">
            <a:avLst/>
          </a:prstGeom>
          <a:noFill/>
        </p:spPr>
        <p:txBody>
          <a:bodyPr wrap="square" rtlCol="0">
            <a:spAutoFit/>
          </a:bodyPr>
          <a:lstStyle/>
          <a:p>
            <a:pPr marL="285750" indent="-285750">
              <a:buFont typeface="Wingdings" panose="05000000000000000000" pitchFamily="2" charset="2"/>
              <a:buChar char="q"/>
            </a:pPr>
            <a:r>
              <a:rPr lang="es-MX" dirty="0"/>
              <a:t>MATERIAL Y EQUIPO MOVIL</a:t>
            </a:r>
          </a:p>
          <a:p>
            <a:r>
              <a:rPr lang="es-MX" dirty="0"/>
              <a:t>este material puede cambiarse de lugar</a:t>
            </a:r>
          </a:p>
          <a:p>
            <a:endParaRPr lang="es-MX" dirty="0"/>
          </a:p>
          <a:p>
            <a:pPr marL="285750" indent="-285750">
              <a:buFont typeface="Wingdings" panose="05000000000000000000" pitchFamily="2" charset="2"/>
              <a:buChar char="q"/>
            </a:pPr>
            <a:r>
              <a:rPr lang="es-MX" dirty="0"/>
              <a:t>EQUIPO FIJO </a:t>
            </a:r>
          </a:p>
          <a:p>
            <a:r>
              <a:rPr lang="es-MX" dirty="0"/>
              <a:t>Material instalado en un lugar especifico</a:t>
            </a:r>
          </a:p>
          <a:p>
            <a:endParaRPr lang="es-MX" dirty="0"/>
          </a:p>
          <a:p>
            <a:pPr marL="285750" indent="-285750">
              <a:buFont typeface="Wingdings" panose="05000000000000000000" pitchFamily="2" charset="2"/>
              <a:buChar char="q"/>
            </a:pPr>
            <a:r>
              <a:rPr lang="es-MX" dirty="0"/>
              <a:t>EQUIPO CLINICO</a:t>
            </a:r>
          </a:p>
          <a:p>
            <a:r>
              <a:rPr lang="es-MX" dirty="0"/>
              <a:t>Material de equipo necesario para el trabajo diario en tratamientos médicos  o de enfermería </a:t>
            </a:r>
          </a:p>
          <a:p>
            <a:endParaRPr lang="es-MX" dirty="0"/>
          </a:p>
          <a:p>
            <a:pPr marL="285750" indent="-285750">
              <a:buFont typeface="Wingdings" panose="05000000000000000000" pitchFamily="2" charset="2"/>
              <a:buChar char="q"/>
            </a:pPr>
            <a:r>
              <a:rPr lang="es-MX" dirty="0"/>
              <a:t>EQUIPO ROJO</a:t>
            </a:r>
          </a:p>
          <a:p>
            <a:r>
              <a:rPr lang="es-MX" dirty="0"/>
              <a:t>Material de uso exclusivo de urgencias y reanimación. Debe existir uno por servicio</a:t>
            </a:r>
          </a:p>
        </p:txBody>
      </p:sp>
    </p:spTree>
    <p:extLst>
      <p:ext uri="{BB962C8B-B14F-4D97-AF65-F5344CB8AC3E}">
        <p14:creationId xmlns:p14="http://schemas.microsoft.com/office/powerpoint/2010/main" val="3861767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Tabla&#10;&#10;Descripción generada automáticamente">
            <a:extLst>
              <a:ext uri="{FF2B5EF4-FFF2-40B4-BE49-F238E27FC236}">
                <a16:creationId xmlns:a16="http://schemas.microsoft.com/office/drawing/2014/main" id="{1C8FC916-1581-4011-98C4-825F6C88A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772" y="229496"/>
            <a:ext cx="9054760" cy="6270421"/>
          </a:xfrm>
          <a:prstGeom prst="rect">
            <a:avLst/>
          </a:prstGeom>
        </p:spPr>
      </p:pic>
    </p:spTree>
    <p:extLst>
      <p:ext uri="{BB962C8B-B14F-4D97-AF65-F5344CB8AC3E}">
        <p14:creationId xmlns:p14="http://schemas.microsoft.com/office/powerpoint/2010/main" val="2990452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56F4BBA-BD7A-4E69-BE31-60B216E48783}"/>
              </a:ext>
            </a:extLst>
          </p:cNvPr>
          <p:cNvSpPr txBox="1"/>
          <p:nvPr/>
        </p:nvSpPr>
        <p:spPr>
          <a:xfrm>
            <a:off x="544286" y="631371"/>
            <a:ext cx="11234057" cy="461665"/>
          </a:xfrm>
          <a:prstGeom prst="rect">
            <a:avLst/>
          </a:prstGeom>
          <a:noFill/>
        </p:spPr>
        <p:txBody>
          <a:bodyPr wrap="square" rtlCol="0">
            <a:spAutoFit/>
          </a:bodyPr>
          <a:lstStyle/>
          <a:p>
            <a:pPr algn="ctr"/>
            <a:r>
              <a:rPr lang="es-MX" sz="2400" dirty="0"/>
              <a:t>DISTRIBUCION Y CALCULO DE TEXTILES </a:t>
            </a:r>
          </a:p>
        </p:txBody>
      </p:sp>
      <p:sp>
        <p:nvSpPr>
          <p:cNvPr id="3" name="CuadroTexto 2">
            <a:extLst>
              <a:ext uri="{FF2B5EF4-FFF2-40B4-BE49-F238E27FC236}">
                <a16:creationId xmlns:a16="http://schemas.microsoft.com/office/drawing/2014/main" id="{CA3A3922-0B88-47D8-8196-9DE824C2E26A}"/>
              </a:ext>
            </a:extLst>
          </p:cNvPr>
          <p:cNvSpPr txBox="1"/>
          <p:nvPr/>
        </p:nvSpPr>
        <p:spPr>
          <a:xfrm>
            <a:off x="348343" y="1393371"/>
            <a:ext cx="5747657" cy="419647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dirty="0"/>
              <a:t> 1 juego por cama de las existentes en los servicios</a:t>
            </a:r>
          </a:p>
          <a:p>
            <a:pPr marL="285750" indent="-285750">
              <a:lnSpc>
                <a:spcPct val="150000"/>
              </a:lnSpc>
              <a:buFont typeface="Arial" panose="020B0604020202020204" pitchFamily="34" charset="0"/>
              <a:buChar char="•"/>
            </a:pPr>
            <a:r>
              <a:rPr lang="es-ES" dirty="0"/>
              <a:t> 1 juego por cama existente en la lavandería</a:t>
            </a:r>
          </a:p>
          <a:p>
            <a:pPr marL="285750" indent="-285750">
              <a:lnSpc>
                <a:spcPct val="150000"/>
              </a:lnSpc>
              <a:buFont typeface="Arial" panose="020B0604020202020204" pitchFamily="34" charset="0"/>
              <a:buChar char="•"/>
            </a:pPr>
            <a:r>
              <a:rPr lang="es-ES" dirty="0"/>
              <a:t> 1 juego por cama existente en el almacén</a:t>
            </a:r>
          </a:p>
          <a:p>
            <a:pPr marL="285750" indent="-285750">
              <a:lnSpc>
                <a:spcPct val="150000"/>
              </a:lnSpc>
              <a:buFont typeface="Arial" panose="020B0604020202020204" pitchFamily="34" charset="0"/>
              <a:buChar char="•"/>
            </a:pPr>
            <a:r>
              <a:rPr lang="es-ES" dirty="0"/>
              <a:t> 1 juego por cama existente en ropería del servicio</a:t>
            </a:r>
          </a:p>
          <a:p>
            <a:pPr marL="285750" indent="-285750">
              <a:lnSpc>
                <a:spcPct val="150000"/>
              </a:lnSpc>
              <a:buFont typeface="Arial" panose="020B0604020202020204" pitchFamily="34" charset="0"/>
              <a:buChar char="•"/>
            </a:pPr>
            <a:r>
              <a:rPr lang="es-ES" dirty="0"/>
              <a:t>1 juego más por cada 10 juegos existentes en lavandería, con el propósito de cubrir el proceso de lavado y renovación por deterioro normal. Dicho juego debe sustituirse cada 6 meses</a:t>
            </a:r>
          </a:p>
          <a:p>
            <a:pPr marL="285750" indent="-285750">
              <a:lnSpc>
                <a:spcPct val="150000"/>
              </a:lnSpc>
              <a:buFont typeface="Arial" panose="020B0604020202020204" pitchFamily="34" charset="0"/>
              <a:buChar char="•"/>
            </a:pPr>
            <a:endParaRPr lang="es-ES" dirty="0"/>
          </a:p>
          <a:p>
            <a:pPr marL="285750" indent="-285750">
              <a:lnSpc>
                <a:spcPct val="150000"/>
              </a:lnSpc>
              <a:buFont typeface="Arial" panose="020B0604020202020204" pitchFamily="34" charset="0"/>
              <a:buChar char="•"/>
            </a:pPr>
            <a:endParaRPr lang="es-MX" dirty="0"/>
          </a:p>
        </p:txBody>
      </p:sp>
      <p:sp>
        <p:nvSpPr>
          <p:cNvPr id="4" name="CuadroTexto 3">
            <a:extLst>
              <a:ext uri="{FF2B5EF4-FFF2-40B4-BE49-F238E27FC236}">
                <a16:creationId xmlns:a16="http://schemas.microsoft.com/office/drawing/2014/main" id="{7C415308-FD48-4A1A-91AF-087E64CA00EF}"/>
              </a:ext>
            </a:extLst>
          </p:cNvPr>
          <p:cNvSpPr txBox="1"/>
          <p:nvPr/>
        </p:nvSpPr>
        <p:spPr>
          <a:xfrm>
            <a:off x="6749143" y="1545771"/>
            <a:ext cx="2677886" cy="2585323"/>
          </a:xfrm>
          <a:prstGeom prst="rect">
            <a:avLst/>
          </a:prstGeom>
          <a:noFill/>
        </p:spPr>
        <p:txBody>
          <a:bodyPr wrap="square" rtlCol="0">
            <a:spAutoFit/>
          </a:bodyPr>
          <a:lstStyle/>
          <a:p>
            <a:pPr marL="285750" indent="-285750">
              <a:buFont typeface="Arial" panose="020B0604020202020204" pitchFamily="34" charset="0"/>
              <a:buChar char="•"/>
            </a:pPr>
            <a:r>
              <a:rPr lang="es-MX" dirty="0"/>
              <a:t>1 Tendido</a:t>
            </a:r>
          </a:p>
          <a:p>
            <a:pPr marL="285750" indent="-285750">
              <a:buFont typeface="Arial" panose="020B0604020202020204" pitchFamily="34" charset="0"/>
              <a:buChar char="•"/>
            </a:pPr>
            <a:r>
              <a:rPr lang="es-MX" dirty="0"/>
              <a:t> 1 Limpio</a:t>
            </a:r>
          </a:p>
          <a:p>
            <a:pPr marL="285750" indent="-285750">
              <a:buFont typeface="Arial" panose="020B0604020202020204" pitchFamily="34" charset="0"/>
              <a:buChar char="•"/>
            </a:pPr>
            <a:r>
              <a:rPr lang="es-MX" dirty="0"/>
              <a:t> 1 Sucio</a:t>
            </a:r>
          </a:p>
          <a:p>
            <a:pPr marL="285750" indent="-285750">
              <a:buFont typeface="Arial" panose="020B0604020202020204" pitchFamily="34" charset="0"/>
              <a:buChar char="•"/>
            </a:pPr>
            <a:r>
              <a:rPr lang="es-MX" dirty="0"/>
              <a:t> 1 Proceso</a:t>
            </a:r>
          </a:p>
          <a:p>
            <a:pPr marL="285750" indent="-285750">
              <a:buFont typeface="Arial" panose="020B0604020202020204" pitchFamily="34" charset="0"/>
              <a:buChar char="•"/>
            </a:pPr>
            <a:r>
              <a:rPr lang="es-MX" dirty="0"/>
              <a:t> 1 traslado</a:t>
            </a:r>
          </a:p>
          <a:p>
            <a:pPr marL="285750" indent="-285750">
              <a:buFont typeface="Arial" panose="020B0604020202020204" pitchFamily="34" charset="0"/>
              <a:buChar char="•"/>
            </a:pPr>
            <a:r>
              <a:rPr lang="es-MX" dirty="0"/>
              <a:t> 1 ropería</a:t>
            </a:r>
          </a:p>
          <a:p>
            <a:pPr marL="285750" indent="-285750">
              <a:buFont typeface="Arial" panose="020B0604020202020204" pitchFamily="34" charset="0"/>
              <a:buChar char="•"/>
            </a:pPr>
            <a:r>
              <a:rPr lang="es-MX" dirty="0"/>
              <a:t> 1 almacén</a:t>
            </a:r>
          </a:p>
          <a:p>
            <a:pPr marL="285750" indent="-285750">
              <a:buFont typeface="Arial" panose="020B0604020202020204" pitchFamily="34" charset="0"/>
              <a:buChar char="•"/>
            </a:pPr>
            <a:r>
              <a:rPr lang="es-MX" dirty="0"/>
              <a:t> 1 reposición</a:t>
            </a:r>
          </a:p>
          <a:p>
            <a:endParaRPr lang="es-MX" dirty="0"/>
          </a:p>
        </p:txBody>
      </p:sp>
    </p:spTree>
    <p:extLst>
      <p:ext uri="{BB962C8B-B14F-4D97-AF65-F5344CB8AC3E}">
        <p14:creationId xmlns:p14="http://schemas.microsoft.com/office/powerpoint/2010/main" val="3492437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EDD56A2-9BD4-4230-BCFD-53738DE7748D}"/>
              </a:ext>
            </a:extLst>
          </p:cNvPr>
          <p:cNvSpPr txBox="1"/>
          <p:nvPr/>
        </p:nvSpPr>
        <p:spPr>
          <a:xfrm>
            <a:off x="587829" y="696686"/>
            <a:ext cx="7075714" cy="3919471"/>
          </a:xfrm>
          <a:prstGeom prst="rect">
            <a:avLst/>
          </a:prstGeom>
          <a:noFill/>
        </p:spPr>
        <p:txBody>
          <a:bodyPr wrap="square" rtlCol="0">
            <a:spAutoFit/>
          </a:bodyPr>
          <a:lstStyle/>
          <a:p>
            <a:r>
              <a:rPr lang="es-MX" dirty="0"/>
              <a:t>Para realizar la distribución correcta y el calculo lo mas exacto posible a las necesidades, se debe tener en cuenta los siguiente parámetros: </a:t>
            </a:r>
          </a:p>
          <a:p>
            <a:pPr>
              <a:lnSpc>
                <a:spcPct val="150000"/>
              </a:lnSpc>
            </a:pPr>
            <a:endParaRPr lang="es-MX" dirty="0"/>
          </a:p>
          <a:p>
            <a:pPr marL="285750" indent="-285750">
              <a:lnSpc>
                <a:spcPct val="150000"/>
              </a:lnSpc>
              <a:buFont typeface="Wingdings" panose="05000000000000000000" pitchFamily="2" charset="2"/>
              <a:buChar char="ü"/>
            </a:pPr>
            <a:r>
              <a:rPr lang="es-ES" dirty="0"/>
              <a:t> No. De camas</a:t>
            </a:r>
          </a:p>
          <a:p>
            <a:pPr marL="285750" indent="-285750">
              <a:buFont typeface="Wingdings" panose="05000000000000000000" pitchFamily="2" charset="2"/>
              <a:buChar char="ü"/>
            </a:pPr>
            <a:r>
              <a:rPr lang="es-ES" dirty="0"/>
              <a:t>Tipo de pacientes ( Hombre, mujer, niño, adulto, adolescente, </a:t>
            </a:r>
            <a:r>
              <a:rPr lang="es-ES" dirty="0" err="1"/>
              <a:t>ptes</a:t>
            </a:r>
            <a:r>
              <a:rPr lang="es-ES" dirty="0"/>
              <a:t> graves, delicado, post operado, ambulatorio )</a:t>
            </a:r>
          </a:p>
          <a:p>
            <a:pPr marL="285750" indent="-285750">
              <a:lnSpc>
                <a:spcPct val="150000"/>
              </a:lnSpc>
              <a:buFont typeface="Wingdings" panose="05000000000000000000" pitchFamily="2" charset="2"/>
              <a:buChar char="ü"/>
            </a:pPr>
            <a:r>
              <a:rPr lang="es-ES" dirty="0"/>
              <a:t>De cambios que se realiza en 24hrs</a:t>
            </a:r>
          </a:p>
          <a:p>
            <a:pPr marL="285750" indent="-285750">
              <a:lnSpc>
                <a:spcPct val="150000"/>
              </a:lnSpc>
              <a:buFont typeface="Wingdings" panose="05000000000000000000" pitchFamily="2" charset="2"/>
              <a:buChar char="ü"/>
            </a:pPr>
            <a:r>
              <a:rPr lang="es-ES" dirty="0"/>
              <a:t>Tipos de cambio ( completo, ½ cambio o ¼ de cambio )</a:t>
            </a:r>
          </a:p>
          <a:p>
            <a:pPr marL="285750" indent="-285750">
              <a:lnSpc>
                <a:spcPct val="150000"/>
              </a:lnSpc>
              <a:buFont typeface="Wingdings" panose="05000000000000000000" pitchFamily="2" charset="2"/>
              <a:buChar char="ü"/>
            </a:pPr>
            <a:r>
              <a:rPr lang="es-ES" dirty="0"/>
              <a:t>Estaciones del año</a:t>
            </a:r>
          </a:p>
          <a:p>
            <a:pPr marL="285750" indent="-285750">
              <a:lnSpc>
                <a:spcPct val="150000"/>
              </a:lnSpc>
              <a:buFont typeface="Wingdings" panose="05000000000000000000" pitchFamily="2" charset="2"/>
              <a:buChar char="ü"/>
            </a:pPr>
            <a:r>
              <a:rPr lang="es-ES" dirty="0"/>
              <a:t>% de ocupación </a:t>
            </a:r>
            <a:endParaRPr lang="es-MX" dirty="0"/>
          </a:p>
        </p:txBody>
      </p:sp>
    </p:spTree>
    <p:extLst>
      <p:ext uri="{BB962C8B-B14F-4D97-AF65-F5344CB8AC3E}">
        <p14:creationId xmlns:p14="http://schemas.microsoft.com/office/powerpoint/2010/main" val="325072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Tabla&#10;&#10;Descripción generada automáticamente">
            <a:extLst>
              <a:ext uri="{FF2B5EF4-FFF2-40B4-BE49-F238E27FC236}">
                <a16:creationId xmlns:a16="http://schemas.microsoft.com/office/drawing/2014/main" id="{DB5C6A06-DC80-459E-A06F-1A7FFD4A0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76" y="1800665"/>
            <a:ext cx="5293310" cy="2911319"/>
          </a:xfrm>
          <a:prstGeom prst="rect">
            <a:avLst/>
          </a:prstGeom>
        </p:spPr>
      </p:pic>
      <p:cxnSp>
        <p:nvCxnSpPr>
          <p:cNvPr id="25" name="Straight Connector 24">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descr="Tabla&#10;&#10;Descripción generada automáticamente">
            <a:extLst>
              <a:ext uri="{FF2B5EF4-FFF2-40B4-BE49-F238E27FC236}">
                <a16:creationId xmlns:a16="http://schemas.microsoft.com/office/drawing/2014/main" id="{2A06FDE3-1B82-41EC-ACBC-A9F808B6D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424" y="2067951"/>
            <a:ext cx="5532789" cy="2379100"/>
          </a:xfrm>
          <a:prstGeom prst="rect">
            <a:avLst/>
          </a:prstGeom>
        </p:spPr>
      </p:pic>
    </p:spTree>
    <p:extLst>
      <p:ext uri="{BB962C8B-B14F-4D97-AF65-F5344CB8AC3E}">
        <p14:creationId xmlns:p14="http://schemas.microsoft.com/office/powerpoint/2010/main" val="485677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FECFB8-2953-4C97-967E-F35CFC4FB537}"/>
              </a:ext>
            </a:extLst>
          </p:cNvPr>
          <p:cNvSpPr txBox="1"/>
          <p:nvPr/>
        </p:nvSpPr>
        <p:spPr>
          <a:xfrm>
            <a:off x="940904" y="662609"/>
            <a:ext cx="10429461" cy="400110"/>
          </a:xfrm>
          <a:prstGeom prst="rect">
            <a:avLst/>
          </a:prstGeom>
          <a:noFill/>
        </p:spPr>
        <p:txBody>
          <a:bodyPr wrap="square" rtlCol="0">
            <a:spAutoFit/>
          </a:bodyPr>
          <a:lstStyle/>
          <a:p>
            <a:pPr algn="ctr"/>
            <a:r>
              <a:rPr lang="es-MX" sz="2000" dirty="0"/>
              <a:t>PREVENCION Y RECOMENDACIONES </a:t>
            </a:r>
          </a:p>
        </p:txBody>
      </p:sp>
      <p:sp>
        <p:nvSpPr>
          <p:cNvPr id="3" name="CuadroTexto 2">
            <a:extLst>
              <a:ext uri="{FF2B5EF4-FFF2-40B4-BE49-F238E27FC236}">
                <a16:creationId xmlns:a16="http://schemas.microsoft.com/office/drawing/2014/main" id="{944E8132-5E8C-4125-A6A9-26B0F886A064}"/>
              </a:ext>
            </a:extLst>
          </p:cNvPr>
          <p:cNvSpPr txBox="1"/>
          <p:nvPr/>
        </p:nvSpPr>
        <p:spPr>
          <a:xfrm>
            <a:off x="1007165" y="1497496"/>
            <a:ext cx="10575235" cy="2585323"/>
          </a:xfrm>
          <a:prstGeom prst="rect">
            <a:avLst/>
          </a:prstGeom>
          <a:noFill/>
        </p:spPr>
        <p:txBody>
          <a:bodyPr wrap="square" rtlCol="0">
            <a:spAutoFit/>
          </a:bodyPr>
          <a:lstStyle/>
          <a:p>
            <a:pPr>
              <a:lnSpc>
                <a:spcPct val="150000"/>
              </a:lnSpc>
            </a:pPr>
            <a:r>
              <a:rPr lang="es-ES" sz="2400" dirty="0"/>
              <a:t>1.- Prever la existencia con base en cálculos realistas</a:t>
            </a:r>
          </a:p>
          <a:p>
            <a:pPr>
              <a:lnSpc>
                <a:spcPct val="150000"/>
              </a:lnSpc>
            </a:pPr>
            <a:r>
              <a:rPr lang="es-ES" sz="2400" dirty="0"/>
              <a:t>2.- Asegurar la existencia de fondos fijos en los servicios</a:t>
            </a:r>
          </a:p>
          <a:p>
            <a:pPr>
              <a:lnSpc>
                <a:spcPct val="150000"/>
              </a:lnSpc>
            </a:pPr>
            <a:r>
              <a:rPr lang="es-ES" sz="2400" dirty="0"/>
              <a:t>3.- mantener la dotación y verificar las existencias</a:t>
            </a:r>
          </a:p>
          <a:p>
            <a:pPr>
              <a:lnSpc>
                <a:spcPct val="150000"/>
              </a:lnSpc>
            </a:pPr>
            <a:r>
              <a:rPr lang="es-ES" sz="2400" dirty="0"/>
              <a:t>4.-Realizar investigaciones periódicas que muestren el consumo</a:t>
            </a:r>
            <a:r>
              <a:rPr lang="es-ES" dirty="0"/>
              <a:t>.</a:t>
            </a:r>
          </a:p>
          <a:p>
            <a:endParaRPr lang="es-MX" dirty="0"/>
          </a:p>
        </p:txBody>
      </p:sp>
    </p:spTree>
    <p:extLst>
      <p:ext uri="{BB962C8B-B14F-4D97-AF65-F5344CB8AC3E}">
        <p14:creationId xmlns:p14="http://schemas.microsoft.com/office/powerpoint/2010/main" val="112609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E5AB9EA-9DA6-43A7-B0D2-C5A8E9E0E6FE}"/>
              </a:ext>
            </a:extLst>
          </p:cNvPr>
          <p:cNvSpPr txBox="1"/>
          <p:nvPr/>
        </p:nvSpPr>
        <p:spPr>
          <a:xfrm>
            <a:off x="528320" y="406400"/>
            <a:ext cx="11155680" cy="4801314"/>
          </a:xfrm>
          <a:prstGeom prst="rect">
            <a:avLst/>
          </a:prstGeom>
          <a:noFill/>
        </p:spPr>
        <p:txBody>
          <a:bodyPr wrap="square" rtlCol="0">
            <a:spAutoFit/>
          </a:bodyPr>
          <a:lstStyle/>
          <a:p>
            <a:r>
              <a:rPr lang="es-ES" dirty="0"/>
              <a:t>Entre ellos destacó por su importancia la insuficiencia de personal en los tres niveles de atención, principalmente en las unidades de atención médica del primer nivel. Con respecto a esta situación se identificaron las siguientes causas:</a:t>
            </a:r>
          </a:p>
          <a:p>
            <a:endParaRPr lang="es-ES" dirty="0"/>
          </a:p>
          <a:p>
            <a:r>
              <a:rPr lang="es-ES" dirty="0"/>
              <a:t>• Los índices enfermera-paciente para el cálculo de recursos no se habían actualizado en las últimas décadas.</a:t>
            </a:r>
          </a:p>
          <a:p>
            <a:r>
              <a:rPr lang="es-ES" dirty="0"/>
              <a:t> • En algunas instituciones la asignación de recursos en enfermería se hace sin criterios definidos. • Diferencias importantes en las instituciones del Sector Salud en los porcentajes asignados para el personal profesional y no profesional.</a:t>
            </a:r>
          </a:p>
          <a:p>
            <a:r>
              <a:rPr lang="es-ES" dirty="0"/>
              <a:t> • Inexistencia de un procedimiento administrativo que considere otros criterios diferentes al número de camas de la unidad médica.</a:t>
            </a:r>
          </a:p>
          <a:p>
            <a:endParaRPr lang="es-ES" dirty="0"/>
          </a:p>
          <a:p>
            <a:r>
              <a:rPr lang="es-ES" dirty="0"/>
              <a:t> • En algunas instituciones el personal no se asigna atendiendo al grado de complejidad de las intervenciones de enfermería.</a:t>
            </a:r>
          </a:p>
          <a:p>
            <a:endParaRPr lang="es-ES" dirty="0"/>
          </a:p>
          <a:p>
            <a:endParaRPr lang="es-ES" dirty="0"/>
          </a:p>
          <a:p>
            <a:endParaRPr lang="es-MX" dirty="0"/>
          </a:p>
        </p:txBody>
      </p:sp>
    </p:spTree>
    <p:extLst>
      <p:ext uri="{BB962C8B-B14F-4D97-AF65-F5344CB8AC3E}">
        <p14:creationId xmlns:p14="http://schemas.microsoft.com/office/powerpoint/2010/main" val="2654234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48885D-A4E5-4C6A-B8B2-7B3D649D70EE}"/>
              </a:ext>
            </a:extLst>
          </p:cNvPr>
          <p:cNvSpPr>
            <a:spLocks noGrp="1"/>
          </p:cNvSpPr>
          <p:nvPr>
            <p:ph type="ctrTitle"/>
          </p:nvPr>
        </p:nvSpPr>
        <p:spPr/>
        <p:txBody>
          <a:bodyPr/>
          <a:lstStyle/>
          <a:p>
            <a:r>
              <a:rPr lang="es-MX" dirty="0">
                <a:solidFill>
                  <a:schemeClr val="tx2"/>
                </a:solidFill>
              </a:rPr>
              <a:t>GESTION DE PRESUPUESTO </a:t>
            </a:r>
          </a:p>
        </p:txBody>
      </p:sp>
    </p:spTree>
    <p:extLst>
      <p:ext uri="{BB962C8B-B14F-4D97-AF65-F5344CB8AC3E}">
        <p14:creationId xmlns:p14="http://schemas.microsoft.com/office/powerpoint/2010/main" val="2736698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horrar-dinero | Mujer de 10">
            <a:extLst>
              <a:ext uri="{FF2B5EF4-FFF2-40B4-BE49-F238E27FC236}">
                <a16:creationId xmlns:a16="http://schemas.microsoft.com/office/drawing/2014/main" id="{B8A9C2AF-8599-4EA4-8307-FF116B8A8147}"/>
              </a:ext>
            </a:extLst>
          </p:cNvPr>
          <p:cNvPicPr>
            <a:picLocks noChangeAspect="1" noChangeArrowheads="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6431" b="1023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E400591-E93F-4635-A3EF-3C773EDCF457}"/>
              </a:ext>
            </a:extLst>
          </p:cNvPr>
          <p:cNvSpPr txBox="1"/>
          <p:nvPr/>
        </p:nvSpPr>
        <p:spPr>
          <a:xfrm>
            <a:off x="677334" y="2160589"/>
            <a:ext cx="8596668" cy="3880773"/>
          </a:xfrm>
          <a:prstGeom prst="rect">
            <a:avLst/>
          </a:prstGeom>
        </p:spPr>
        <p:txBody>
          <a:bodyPr vert="horz" lIns="91440" tIns="45720" rIns="91440" bIns="45720" rtlCol="0">
            <a:normAutofit/>
          </a:bodyPr>
          <a:lstStyle/>
          <a:p>
            <a:pPr marL="285750" indent="-285750">
              <a:lnSpc>
                <a:spcPct val="90000"/>
              </a:lnSpc>
              <a:spcBef>
                <a:spcPts val="1000"/>
              </a:spcBef>
              <a:buClr>
                <a:schemeClr val="accent1"/>
              </a:buClr>
              <a:buSzPct val="80000"/>
              <a:buFont typeface="Wingdings 3" charset="2"/>
              <a:buChar char=""/>
            </a:pPr>
            <a:r>
              <a:rPr lang="en-US">
                <a:solidFill>
                  <a:srgbClr val="FFFFFF"/>
                </a:solidFill>
              </a:rPr>
              <a:t> se define como la práctica de la dirección de una empresa o administración destinada a definir en volumen y en valor las previsiones de actividad de la organización en el plazo de un año , y posteriormente a seguirlas en vías de realización mediante una permanente confrontación entre previsiones y realizaciones, se apoya en la estructuración de la organización en centros de responsabilidad</a:t>
            </a:r>
          </a:p>
          <a:p>
            <a:pPr marL="285750" indent="-285750">
              <a:lnSpc>
                <a:spcPct val="90000"/>
              </a:lnSpc>
              <a:spcBef>
                <a:spcPts val="1000"/>
              </a:spcBef>
              <a:buClr>
                <a:schemeClr val="accent1"/>
              </a:buClr>
              <a:buSzPct val="80000"/>
              <a:buFont typeface="Wingdings 3" charset="2"/>
              <a:buChar char=""/>
            </a:pPr>
            <a:endParaRPr lang="en-US">
              <a:solidFill>
                <a:srgbClr val="FFFFFF"/>
              </a:solidFill>
            </a:endParaRPr>
          </a:p>
          <a:p>
            <a:pPr marL="285750" indent="-285750">
              <a:lnSpc>
                <a:spcPct val="90000"/>
              </a:lnSpc>
              <a:spcBef>
                <a:spcPts val="1000"/>
              </a:spcBef>
              <a:buClr>
                <a:schemeClr val="accent1"/>
              </a:buClr>
              <a:buSzPct val="80000"/>
              <a:buFont typeface="Wingdings 3" charset="2"/>
              <a:buChar char=""/>
            </a:pPr>
            <a:endParaRPr lang="en-US">
              <a:solidFill>
                <a:srgbClr val="FFFFFF"/>
              </a:solidFill>
            </a:endParaRPr>
          </a:p>
          <a:p>
            <a:pPr marL="285750" indent="-285750">
              <a:lnSpc>
                <a:spcPct val="90000"/>
              </a:lnSpc>
              <a:spcBef>
                <a:spcPts val="1000"/>
              </a:spcBef>
              <a:buClr>
                <a:schemeClr val="accent1"/>
              </a:buClr>
              <a:buSzPct val="80000"/>
              <a:buFont typeface="Wingdings 3" charset="2"/>
              <a:buChar char=""/>
            </a:pPr>
            <a:endParaRPr lang="en-US">
              <a:solidFill>
                <a:srgbClr val="FFFFFF"/>
              </a:solidFill>
            </a:endParaRPr>
          </a:p>
          <a:p>
            <a:pPr marL="285750" indent="-285750">
              <a:lnSpc>
                <a:spcPct val="90000"/>
              </a:lnSpc>
              <a:spcBef>
                <a:spcPts val="1000"/>
              </a:spcBef>
              <a:buClr>
                <a:schemeClr val="accent1"/>
              </a:buClr>
              <a:buSzPct val="80000"/>
              <a:buFont typeface="Wingdings 3" charset="2"/>
              <a:buChar char=""/>
            </a:pPr>
            <a:r>
              <a:rPr lang="en-US">
                <a:solidFill>
                  <a:srgbClr val="FFFFFF"/>
                </a:solidFill>
              </a:rPr>
              <a:t> la base de la gestión presupuestaria la constituyen los planes a medio y largo plazo, apareciendo como la resultante de las fases sucesivas de la planificación con las que se pretende tomar las mejores decisiones posibles para alcanzar los objetivos definidos en un momento dado</a:t>
            </a:r>
          </a:p>
        </p:txBody>
      </p:sp>
    </p:spTree>
    <p:extLst>
      <p:ext uri="{BB962C8B-B14F-4D97-AF65-F5344CB8AC3E}">
        <p14:creationId xmlns:p14="http://schemas.microsoft.com/office/powerpoint/2010/main" val="333089405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Descubren nueva forma de lavar dinero de cártel mexicano - El Sol de México  | Noticias, Deportes, Gossip, Columnas">
            <a:extLst>
              <a:ext uri="{FF2B5EF4-FFF2-40B4-BE49-F238E27FC236}">
                <a16:creationId xmlns:a16="http://schemas.microsoft.com/office/drawing/2014/main" id="{B3301010-0259-4F2E-9590-70781FCF81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r="15913"/>
          <a:stretch/>
        </p:blipFill>
        <p:spPr bwMode="auto">
          <a:xfrm>
            <a:off x="4266678"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0B3AAD8-AD31-4C78-9062-B7B32D2B0352}"/>
              </a:ext>
            </a:extLst>
          </p:cNvPr>
          <p:cNvSpPr txBox="1"/>
          <p:nvPr/>
        </p:nvSpPr>
        <p:spPr>
          <a:xfrm>
            <a:off x="677333" y="422031"/>
            <a:ext cx="4424419" cy="5619331"/>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La </a:t>
            </a:r>
            <a:r>
              <a:rPr lang="en-US" sz="1600" dirty="0" err="1">
                <a:solidFill>
                  <a:schemeClr val="tx1">
                    <a:lumMod val="75000"/>
                    <a:lumOff val="25000"/>
                  </a:schemeClr>
                </a:solidFill>
              </a:rPr>
              <a:t>contabilidad</a:t>
            </a:r>
            <a:r>
              <a:rPr lang="en-US" sz="1600" dirty="0">
                <a:solidFill>
                  <a:schemeClr val="tx1">
                    <a:lumMod val="75000"/>
                    <a:lumOff val="25000"/>
                  </a:schemeClr>
                </a:solidFill>
              </a:rPr>
              <a:t> de una </a:t>
            </a:r>
            <a:r>
              <a:rPr lang="en-US" sz="1600" dirty="0" err="1">
                <a:solidFill>
                  <a:schemeClr val="tx1">
                    <a:lumMod val="75000"/>
                    <a:lumOff val="25000"/>
                  </a:schemeClr>
                </a:solidFill>
              </a:rPr>
              <a:t>organización</a:t>
            </a:r>
            <a:r>
              <a:rPr lang="en-US" sz="1600" dirty="0">
                <a:solidFill>
                  <a:schemeClr val="tx1">
                    <a:lumMod val="75000"/>
                    <a:lumOff val="25000"/>
                  </a:schemeClr>
                </a:solidFill>
              </a:rPr>
              <a:t> </a:t>
            </a:r>
            <a:r>
              <a:rPr lang="en-US" sz="1600" dirty="0" err="1">
                <a:solidFill>
                  <a:schemeClr val="tx1">
                    <a:lumMod val="75000"/>
                    <a:lumOff val="25000"/>
                  </a:schemeClr>
                </a:solidFill>
              </a:rPr>
              <a:t>está</a:t>
            </a:r>
            <a:r>
              <a:rPr lang="en-US" sz="1600" dirty="0">
                <a:solidFill>
                  <a:schemeClr val="tx1">
                    <a:lumMod val="75000"/>
                    <a:lumOff val="25000"/>
                  </a:schemeClr>
                </a:solidFill>
              </a:rPr>
              <a:t> </a:t>
            </a:r>
            <a:r>
              <a:rPr lang="en-US" sz="1600" dirty="0" err="1">
                <a:solidFill>
                  <a:schemeClr val="tx1">
                    <a:lumMod val="75000"/>
                    <a:lumOff val="25000"/>
                  </a:schemeClr>
                </a:solidFill>
              </a:rPr>
              <a:t>íntimamente</a:t>
            </a:r>
            <a:r>
              <a:rPr lang="en-US" sz="1600" dirty="0">
                <a:solidFill>
                  <a:schemeClr val="tx1">
                    <a:lumMod val="75000"/>
                    <a:lumOff val="25000"/>
                  </a:schemeClr>
                </a:solidFill>
              </a:rPr>
              <a:t> </a:t>
            </a:r>
            <a:r>
              <a:rPr lang="en-US" sz="1600" dirty="0" err="1">
                <a:solidFill>
                  <a:schemeClr val="tx1">
                    <a:lumMod val="75000"/>
                    <a:lumOff val="25000"/>
                  </a:schemeClr>
                </a:solidFill>
              </a:rPr>
              <a:t>ligada</a:t>
            </a:r>
            <a:r>
              <a:rPr lang="en-US" sz="1600" dirty="0">
                <a:solidFill>
                  <a:schemeClr val="tx1">
                    <a:lumMod val="75000"/>
                    <a:lumOff val="25000"/>
                  </a:schemeClr>
                </a:solidFill>
              </a:rPr>
              <a:t> a la </a:t>
            </a:r>
            <a:r>
              <a:rPr lang="en-US" sz="1600" dirty="0" err="1">
                <a:solidFill>
                  <a:schemeClr val="tx1">
                    <a:lumMod val="75000"/>
                    <a:lumOff val="25000"/>
                  </a:schemeClr>
                </a:solidFill>
              </a:rPr>
              <a:t>gestión</a:t>
            </a:r>
            <a:r>
              <a:rPr lang="en-US" sz="1600" dirty="0">
                <a:solidFill>
                  <a:schemeClr val="tx1">
                    <a:lumMod val="75000"/>
                    <a:lumOff val="25000"/>
                  </a:schemeClr>
                </a:solidFill>
              </a:rPr>
              <a:t> </a:t>
            </a:r>
            <a:r>
              <a:rPr lang="en-US" sz="1600" dirty="0" err="1">
                <a:solidFill>
                  <a:schemeClr val="tx1">
                    <a:lumMod val="75000"/>
                    <a:lumOff val="25000"/>
                  </a:schemeClr>
                </a:solidFill>
              </a:rPr>
              <a:t>presupuestaria</a:t>
            </a:r>
            <a:r>
              <a:rPr lang="en-US" sz="1600" dirty="0">
                <a:solidFill>
                  <a:schemeClr val="tx1">
                    <a:lumMod val="75000"/>
                    <a:lumOff val="25000"/>
                  </a:schemeClr>
                </a:solidFill>
              </a:rPr>
              <a:t> por </a:t>
            </a:r>
            <a:r>
              <a:rPr lang="en-US" sz="1600" dirty="0" err="1">
                <a:solidFill>
                  <a:schemeClr val="tx1">
                    <a:lumMod val="75000"/>
                    <a:lumOff val="25000"/>
                  </a:schemeClr>
                </a:solidFill>
              </a:rPr>
              <a:t>diferentes</a:t>
            </a:r>
            <a:r>
              <a:rPr lang="en-US" sz="1600" dirty="0">
                <a:solidFill>
                  <a:schemeClr val="tx1">
                    <a:lumMod val="75000"/>
                    <a:lumOff val="25000"/>
                  </a:schemeClr>
                </a:solidFill>
              </a:rPr>
              <a:t> </a:t>
            </a:r>
            <a:r>
              <a:rPr lang="en-US" sz="1600" dirty="0" err="1">
                <a:solidFill>
                  <a:schemeClr val="tx1">
                    <a:lumMod val="75000"/>
                    <a:lumOff val="25000"/>
                  </a:schemeClr>
                </a:solidFill>
              </a:rPr>
              <a:t>motivos</a:t>
            </a:r>
            <a:r>
              <a:rPr lang="en-US" sz="1600" dirty="0">
                <a:solidFill>
                  <a:schemeClr val="tx1">
                    <a:lumMod val="75000"/>
                    <a:lumOff val="25000"/>
                  </a:schemeClr>
                </a:solidFill>
              </a:rPr>
              <a:t>:</a:t>
            </a:r>
          </a:p>
          <a:p>
            <a:pPr>
              <a:lnSpc>
                <a:spcPct val="90000"/>
              </a:lnSpc>
              <a:spcBef>
                <a:spcPts val="1000"/>
              </a:spcBef>
              <a:buClr>
                <a:schemeClr val="accent1"/>
              </a:buClr>
              <a:buSzPct val="80000"/>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La </a:t>
            </a:r>
            <a:r>
              <a:rPr lang="en-US" sz="1600" dirty="0" err="1">
                <a:solidFill>
                  <a:schemeClr val="tx1">
                    <a:lumMod val="75000"/>
                    <a:lumOff val="25000"/>
                  </a:schemeClr>
                </a:solidFill>
              </a:rPr>
              <a:t>gestión</a:t>
            </a:r>
            <a:r>
              <a:rPr lang="en-US" sz="1600" dirty="0">
                <a:solidFill>
                  <a:schemeClr val="tx1">
                    <a:lumMod val="75000"/>
                    <a:lumOff val="25000"/>
                  </a:schemeClr>
                </a:solidFill>
              </a:rPr>
              <a:t> </a:t>
            </a:r>
            <a:r>
              <a:rPr lang="en-US" sz="1600" dirty="0" err="1">
                <a:solidFill>
                  <a:schemeClr val="tx1">
                    <a:lumMod val="75000"/>
                    <a:lumOff val="25000"/>
                  </a:schemeClr>
                </a:solidFill>
              </a:rPr>
              <a:t>presupuestaria</a:t>
            </a:r>
            <a:r>
              <a:rPr lang="en-US" sz="1600" dirty="0">
                <a:solidFill>
                  <a:schemeClr val="tx1">
                    <a:lumMod val="75000"/>
                    <a:lumOff val="25000"/>
                  </a:schemeClr>
                </a:solidFill>
              </a:rPr>
              <a:t> se </a:t>
            </a:r>
            <a:r>
              <a:rPr lang="en-US" sz="1600" dirty="0" err="1">
                <a:solidFill>
                  <a:schemeClr val="tx1">
                    <a:lumMod val="75000"/>
                    <a:lumOff val="25000"/>
                  </a:schemeClr>
                </a:solidFill>
              </a:rPr>
              <a:t>expresa</a:t>
            </a:r>
            <a:r>
              <a:rPr lang="en-US" sz="1600" dirty="0">
                <a:solidFill>
                  <a:schemeClr val="tx1">
                    <a:lumMod val="75000"/>
                    <a:lumOff val="25000"/>
                  </a:schemeClr>
                </a:solidFill>
              </a:rPr>
              <a:t> </a:t>
            </a:r>
            <a:r>
              <a:rPr lang="en-US" sz="1600" dirty="0" err="1">
                <a:solidFill>
                  <a:schemeClr val="tx1">
                    <a:lumMod val="75000"/>
                    <a:lumOff val="25000"/>
                  </a:schemeClr>
                </a:solidFill>
              </a:rPr>
              <a:t>en</a:t>
            </a:r>
            <a:r>
              <a:rPr lang="en-US" sz="1600" dirty="0">
                <a:solidFill>
                  <a:schemeClr val="tx1">
                    <a:lumMod val="75000"/>
                    <a:lumOff val="25000"/>
                  </a:schemeClr>
                </a:solidFill>
              </a:rPr>
              <a:t> </a:t>
            </a:r>
            <a:r>
              <a:rPr lang="en-US" sz="1600" dirty="0" err="1">
                <a:solidFill>
                  <a:schemeClr val="tx1">
                    <a:lumMod val="75000"/>
                    <a:lumOff val="25000"/>
                  </a:schemeClr>
                </a:solidFill>
              </a:rPr>
              <a:t>cantidades</a:t>
            </a:r>
            <a:r>
              <a:rPr lang="en-US" sz="1600" dirty="0">
                <a:solidFill>
                  <a:schemeClr val="tx1">
                    <a:lumMod val="75000"/>
                    <a:lumOff val="25000"/>
                  </a:schemeClr>
                </a:solidFill>
              </a:rPr>
              <a:t> </a:t>
            </a:r>
            <a:r>
              <a:rPr lang="en-US" sz="1600" dirty="0" err="1">
                <a:solidFill>
                  <a:schemeClr val="tx1">
                    <a:lumMod val="75000"/>
                    <a:lumOff val="25000"/>
                  </a:schemeClr>
                </a:solidFill>
              </a:rPr>
              <a:t>numéricas</a:t>
            </a:r>
            <a:r>
              <a:rPr lang="en-US" sz="1600" dirty="0">
                <a:solidFill>
                  <a:schemeClr val="tx1">
                    <a:lumMod val="75000"/>
                    <a:lumOff val="25000"/>
                  </a:schemeClr>
                </a:solidFill>
              </a:rPr>
              <a:t>, </a:t>
            </a:r>
            <a:r>
              <a:rPr lang="en-US" sz="1600" dirty="0" err="1">
                <a:solidFill>
                  <a:schemeClr val="tx1">
                    <a:lumMod val="75000"/>
                    <a:lumOff val="25000"/>
                  </a:schemeClr>
                </a:solidFill>
              </a:rPr>
              <a:t>tomando</a:t>
            </a:r>
            <a:r>
              <a:rPr lang="en-US" sz="1600" dirty="0">
                <a:solidFill>
                  <a:schemeClr val="tx1">
                    <a:lumMod val="75000"/>
                    <a:lumOff val="25000"/>
                  </a:schemeClr>
                </a:solidFill>
              </a:rPr>
              <a:t> de la </a:t>
            </a:r>
            <a:r>
              <a:rPr lang="en-US" sz="1600" dirty="0" err="1">
                <a:solidFill>
                  <a:schemeClr val="tx1">
                    <a:lumMod val="75000"/>
                    <a:lumOff val="25000"/>
                  </a:schemeClr>
                </a:solidFill>
              </a:rPr>
              <a:t>contabilidad</a:t>
            </a:r>
            <a:r>
              <a:rPr lang="en-US" sz="1600" dirty="0">
                <a:solidFill>
                  <a:schemeClr val="tx1">
                    <a:lumMod val="75000"/>
                    <a:lumOff val="25000"/>
                  </a:schemeClr>
                </a:solidFill>
              </a:rPr>
              <a:t> general y de la </a:t>
            </a:r>
            <a:r>
              <a:rPr lang="en-US" sz="1600" dirty="0" err="1">
                <a:solidFill>
                  <a:schemeClr val="tx1">
                    <a:lumMod val="75000"/>
                    <a:lumOff val="25000"/>
                  </a:schemeClr>
                </a:solidFill>
              </a:rPr>
              <a:t>contabilidad</a:t>
            </a:r>
            <a:r>
              <a:rPr lang="en-US" sz="1600" dirty="0">
                <a:solidFill>
                  <a:schemeClr val="tx1">
                    <a:lumMod val="75000"/>
                    <a:lumOff val="25000"/>
                  </a:schemeClr>
                </a:solidFill>
              </a:rPr>
              <a:t> </a:t>
            </a:r>
            <a:r>
              <a:rPr lang="en-US" sz="1600" dirty="0" err="1">
                <a:solidFill>
                  <a:schemeClr val="tx1">
                    <a:lumMod val="75000"/>
                    <a:lumOff val="25000"/>
                  </a:schemeClr>
                </a:solidFill>
              </a:rPr>
              <a:t>analítica</a:t>
            </a:r>
            <a:r>
              <a:rPr lang="en-US" sz="1600" dirty="0">
                <a:solidFill>
                  <a:schemeClr val="tx1">
                    <a:lumMod val="75000"/>
                    <a:lumOff val="25000"/>
                  </a:schemeClr>
                </a:solidFill>
              </a:rPr>
              <a:t> de </a:t>
            </a:r>
            <a:r>
              <a:rPr lang="en-US" sz="1600" dirty="0" err="1">
                <a:solidFill>
                  <a:schemeClr val="tx1">
                    <a:lumMod val="75000"/>
                    <a:lumOff val="25000"/>
                  </a:schemeClr>
                </a:solidFill>
              </a:rPr>
              <a:t>explotación</a:t>
            </a:r>
            <a:r>
              <a:rPr lang="en-US" sz="1600" dirty="0">
                <a:solidFill>
                  <a:schemeClr val="tx1">
                    <a:lumMod val="75000"/>
                    <a:lumOff val="25000"/>
                  </a:schemeClr>
                </a:solidFill>
              </a:rPr>
              <a:t> </a:t>
            </a:r>
            <a:r>
              <a:rPr lang="en-US" sz="1600" dirty="0" err="1">
                <a:solidFill>
                  <a:schemeClr val="tx1">
                    <a:lumMod val="75000"/>
                    <a:lumOff val="25000"/>
                  </a:schemeClr>
                </a:solidFill>
              </a:rPr>
              <a:t>informaciones</a:t>
            </a:r>
            <a:r>
              <a:rPr lang="en-US" sz="1600" dirty="0">
                <a:solidFill>
                  <a:schemeClr val="tx1">
                    <a:lumMod val="75000"/>
                    <a:lumOff val="25000"/>
                  </a:schemeClr>
                </a:solidFill>
              </a:rPr>
              <a:t> </a:t>
            </a:r>
            <a:r>
              <a:rPr lang="en-US" sz="1600" dirty="0" err="1">
                <a:solidFill>
                  <a:schemeClr val="tx1">
                    <a:lumMod val="75000"/>
                    <a:lumOff val="25000"/>
                  </a:schemeClr>
                </a:solidFill>
              </a:rPr>
              <a:t>numéricas</a:t>
            </a:r>
            <a:r>
              <a:rPr lang="en-US" sz="1600" dirty="0">
                <a:solidFill>
                  <a:schemeClr val="tx1">
                    <a:lumMod val="75000"/>
                    <a:lumOff val="25000"/>
                  </a:schemeClr>
                </a:solidFill>
              </a:rPr>
              <a:t> </a:t>
            </a:r>
            <a:r>
              <a:rPr lang="en-US" sz="1600" dirty="0" err="1">
                <a:solidFill>
                  <a:schemeClr val="tx1">
                    <a:lumMod val="75000"/>
                    <a:lumOff val="25000"/>
                  </a:schemeClr>
                </a:solidFill>
              </a:rPr>
              <a:t>referentes</a:t>
            </a:r>
            <a:r>
              <a:rPr lang="en-US" sz="1600" dirty="0">
                <a:solidFill>
                  <a:schemeClr val="tx1">
                    <a:lumMod val="75000"/>
                    <a:lumOff val="25000"/>
                  </a:schemeClr>
                </a:solidFill>
              </a:rPr>
              <a:t> a la </a:t>
            </a:r>
            <a:r>
              <a:rPr lang="en-US" sz="1600" dirty="0" err="1">
                <a:solidFill>
                  <a:schemeClr val="tx1">
                    <a:lumMod val="75000"/>
                    <a:lumOff val="25000"/>
                  </a:schemeClr>
                </a:solidFill>
              </a:rPr>
              <a:t>actividad</a:t>
            </a:r>
            <a:r>
              <a:rPr lang="en-US" sz="1600" dirty="0">
                <a:solidFill>
                  <a:schemeClr val="tx1">
                    <a:lumMod val="75000"/>
                    <a:lumOff val="25000"/>
                  </a:schemeClr>
                </a:solidFill>
              </a:rPr>
              <a:t> de la </a:t>
            </a:r>
            <a:r>
              <a:rPr lang="en-US" sz="1600" dirty="0" err="1">
                <a:solidFill>
                  <a:schemeClr val="tx1">
                    <a:lumMod val="75000"/>
                    <a:lumOff val="25000"/>
                  </a:schemeClr>
                </a:solidFill>
              </a:rPr>
              <a:t>organización</a:t>
            </a:r>
            <a:r>
              <a:rPr lang="en-US" sz="1600" dirty="0">
                <a:solidFill>
                  <a:schemeClr val="tx1">
                    <a:lumMod val="75000"/>
                    <a:lumOff val="25000"/>
                  </a:schemeClr>
                </a:solidFill>
              </a:rPr>
              <a:t> a fin de </a:t>
            </a:r>
            <a:r>
              <a:rPr lang="en-US" sz="1600" dirty="0" err="1">
                <a:solidFill>
                  <a:schemeClr val="tx1">
                    <a:lumMod val="75000"/>
                    <a:lumOff val="25000"/>
                  </a:schemeClr>
                </a:solidFill>
              </a:rPr>
              <a:t>preparar</a:t>
            </a:r>
            <a:r>
              <a:rPr lang="en-US" sz="1600" dirty="0">
                <a:solidFill>
                  <a:schemeClr val="tx1">
                    <a:lumMod val="75000"/>
                    <a:lumOff val="25000"/>
                  </a:schemeClr>
                </a:solidFill>
              </a:rPr>
              <a:t> los </a:t>
            </a:r>
            <a:r>
              <a:rPr lang="en-US" sz="1600" dirty="0" err="1">
                <a:solidFill>
                  <a:schemeClr val="tx1">
                    <a:lumMod val="75000"/>
                    <a:lumOff val="25000"/>
                  </a:schemeClr>
                </a:solidFill>
              </a:rPr>
              <a:t>datos</a:t>
            </a:r>
            <a:r>
              <a:rPr lang="en-US" sz="1600" dirty="0">
                <a:solidFill>
                  <a:schemeClr val="tx1">
                    <a:lumMod val="75000"/>
                    <a:lumOff val="25000"/>
                  </a:schemeClr>
                </a:solidFill>
              </a:rPr>
              <a:t> </a:t>
            </a:r>
            <a:r>
              <a:rPr lang="en-US" sz="1600" dirty="0" err="1">
                <a:solidFill>
                  <a:schemeClr val="tx1">
                    <a:lumMod val="75000"/>
                    <a:lumOff val="25000"/>
                  </a:schemeClr>
                </a:solidFill>
              </a:rPr>
              <a:t>provisionales</a:t>
            </a:r>
            <a:r>
              <a:rPr lang="en-US" sz="1600" dirty="0">
                <a:solidFill>
                  <a:schemeClr val="tx1">
                    <a:lumMod val="75000"/>
                    <a:lumOff val="25000"/>
                  </a:schemeClr>
                </a:solidFill>
              </a:rPr>
              <a:t> y </a:t>
            </a:r>
            <a:r>
              <a:rPr lang="en-US" sz="1600" dirty="0" err="1">
                <a:solidFill>
                  <a:schemeClr val="tx1">
                    <a:lumMod val="75000"/>
                    <a:lumOff val="25000"/>
                  </a:schemeClr>
                </a:solidFill>
              </a:rPr>
              <a:t>asegurar</a:t>
            </a:r>
            <a:r>
              <a:rPr lang="en-US" sz="1600" dirty="0">
                <a:solidFill>
                  <a:schemeClr val="tx1">
                    <a:lumMod val="75000"/>
                    <a:lumOff val="25000"/>
                  </a:schemeClr>
                </a:solidFill>
              </a:rPr>
              <a:t> </a:t>
            </a:r>
            <a:r>
              <a:rPr lang="en-US" sz="1600" dirty="0" err="1">
                <a:solidFill>
                  <a:schemeClr val="tx1">
                    <a:lumMod val="75000"/>
                    <a:lumOff val="25000"/>
                  </a:schemeClr>
                </a:solidFill>
              </a:rPr>
              <a:t>el</a:t>
            </a:r>
            <a:r>
              <a:rPr lang="en-US" sz="1600" dirty="0">
                <a:solidFill>
                  <a:schemeClr val="tx1">
                    <a:lumMod val="75000"/>
                    <a:lumOff val="25000"/>
                  </a:schemeClr>
                </a:solidFill>
              </a:rPr>
              <a:t> control </a:t>
            </a:r>
            <a:r>
              <a:rPr lang="en-US" sz="1600" dirty="0" err="1">
                <a:solidFill>
                  <a:schemeClr val="tx1">
                    <a:lumMod val="75000"/>
                    <a:lumOff val="25000"/>
                  </a:schemeClr>
                </a:solidFill>
              </a:rPr>
              <a:t>periódico</a:t>
            </a:r>
            <a:r>
              <a:rPr lang="en-US" sz="1600" dirty="0">
                <a:solidFill>
                  <a:schemeClr val="tx1">
                    <a:lumMod val="75000"/>
                    <a:lumOff val="25000"/>
                  </a:schemeClr>
                </a:solidFill>
              </a:rPr>
              <a:t>.</a:t>
            </a:r>
          </a:p>
          <a:p>
            <a:pPr marL="285750" indent="-285750">
              <a:lnSpc>
                <a:spcPct val="90000"/>
              </a:lnSpc>
              <a:spcBef>
                <a:spcPts val="1000"/>
              </a:spcBef>
              <a:buClr>
                <a:schemeClr val="accent1"/>
              </a:buClr>
              <a:buSzPct val="80000"/>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600" dirty="0">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Con </a:t>
            </a:r>
            <a:r>
              <a:rPr lang="en-US" sz="1600" dirty="0" err="1">
                <a:solidFill>
                  <a:schemeClr val="tx1">
                    <a:lumMod val="75000"/>
                    <a:lumOff val="25000"/>
                  </a:schemeClr>
                </a:solidFill>
              </a:rPr>
              <a:t>esta</a:t>
            </a:r>
            <a:r>
              <a:rPr lang="en-US" sz="1600" dirty="0">
                <a:solidFill>
                  <a:schemeClr val="tx1">
                    <a:lumMod val="75000"/>
                    <a:lumOff val="25000"/>
                  </a:schemeClr>
                </a:solidFill>
              </a:rPr>
              <a:t> </a:t>
            </a:r>
            <a:r>
              <a:rPr lang="en-US" sz="1600" dirty="0" err="1">
                <a:solidFill>
                  <a:schemeClr val="tx1">
                    <a:lumMod val="75000"/>
                    <a:lumOff val="25000"/>
                  </a:schemeClr>
                </a:solidFill>
              </a:rPr>
              <a:t>gestión</a:t>
            </a:r>
            <a:r>
              <a:rPr lang="en-US" sz="1600" dirty="0">
                <a:solidFill>
                  <a:schemeClr val="tx1">
                    <a:lumMod val="75000"/>
                    <a:lumOff val="25000"/>
                  </a:schemeClr>
                </a:solidFill>
              </a:rPr>
              <a:t> se </a:t>
            </a:r>
            <a:r>
              <a:rPr lang="en-US" sz="1600" dirty="0" err="1">
                <a:solidFill>
                  <a:schemeClr val="tx1">
                    <a:lumMod val="75000"/>
                    <a:lumOff val="25000"/>
                  </a:schemeClr>
                </a:solidFill>
              </a:rPr>
              <a:t>dota</a:t>
            </a:r>
            <a:r>
              <a:rPr lang="en-US" sz="1600" dirty="0">
                <a:solidFill>
                  <a:schemeClr val="tx1">
                    <a:lumMod val="75000"/>
                    <a:lumOff val="25000"/>
                  </a:schemeClr>
                </a:solidFill>
              </a:rPr>
              <a:t> a la </a:t>
            </a:r>
            <a:r>
              <a:rPr lang="en-US" sz="1600" dirty="0" err="1">
                <a:solidFill>
                  <a:schemeClr val="tx1">
                    <a:lumMod val="75000"/>
                    <a:lumOff val="25000"/>
                  </a:schemeClr>
                </a:solidFill>
              </a:rPr>
              <a:t>organización</a:t>
            </a:r>
            <a:r>
              <a:rPr lang="en-US" sz="1600" dirty="0">
                <a:solidFill>
                  <a:schemeClr val="tx1">
                    <a:lumMod val="75000"/>
                    <a:lumOff val="25000"/>
                  </a:schemeClr>
                </a:solidFill>
              </a:rPr>
              <a:t> de un </a:t>
            </a:r>
            <a:r>
              <a:rPr lang="en-US" sz="1600" dirty="0" err="1">
                <a:solidFill>
                  <a:schemeClr val="tx1">
                    <a:lumMod val="75000"/>
                    <a:lumOff val="25000"/>
                  </a:schemeClr>
                </a:solidFill>
              </a:rPr>
              <a:t>modelo</a:t>
            </a:r>
            <a:r>
              <a:rPr lang="en-US" sz="1600" dirty="0">
                <a:solidFill>
                  <a:schemeClr val="tx1">
                    <a:lumMod val="75000"/>
                    <a:lumOff val="25000"/>
                  </a:schemeClr>
                </a:solidFill>
              </a:rPr>
              <a:t> </a:t>
            </a:r>
            <a:r>
              <a:rPr lang="en-US" sz="1600" dirty="0" err="1">
                <a:solidFill>
                  <a:schemeClr val="tx1">
                    <a:lumMod val="75000"/>
                    <a:lumOff val="25000"/>
                  </a:schemeClr>
                </a:solidFill>
              </a:rPr>
              <a:t>económico</a:t>
            </a:r>
            <a:r>
              <a:rPr lang="en-US" sz="1600" dirty="0">
                <a:solidFill>
                  <a:schemeClr val="tx1">
                    <a:lumMod val="75000"/>
                    <a:lumOff val="25000"/>
                  </a:schemeClr>
                </a:solidFill>
              </a:rPr>
              <a:t>, que debe ser </a:t>
            </a:r>
            <a:r>
              <a:rPr lang="en-US" sz="1600" dirty="0" err="1">
                <a:solidFill>
                  <a:schemeClr val="tx1">
                    <a:lumMod val="75000"/>
                    <a:lumOff val="25000"/>
                  </a:schemeClr>
                </a:solidFill>
              </a:rPr>
              <a:t>ordenado</a:t>
            </a:r>
            <a:r>
              <a:rPr lang="en-US" sz="1600" dirty="0">
                <a:solidFill>
                  <a:schemeClr val="tx1">
                    <a:lumMod val="75000"/>
                    <a:lumOff val="25000"/>
                  </a:schemeClr>
                </a:solidFill>
              </a:rPr>
              <a:t> y </a:t>
            </a:r>
            <a:r>
              <a:rPr lang="en-US" sz="1600" dirty="0" err="1">
                <a:solidFill>
                  <a:schemeClr val="tx1">
                    <a:lumMod val="75000"/>
                    <a:lumOff val="25000"/>
                  </a:schemeClr>
                </a:solidFill>
              </a:rPr>
              <a:t>lógico</a:t>
            </a:r>
            <a:r>
              <a:rPr lang="en-US" sz="1600" dirty="0">
                <a:solidFill>
                  <a:schemeClr val="tx1">
                    <a:lumMod val="75000"/>
                    <a:lumOff val="25000"/>
                  </a:schemeClr>
                </a:solidFill>
              </a:rPr>
              <a:t>, </a:t>
            </a:r>
            <a:r>
              <a:rPr lang="en-US" sz="1600" dirty="0" err="1">
                <a:solidFill>
                  <a:schemeClr val="tx1">
                    <a:lumMod val="75000"/>
                    <a:lumOff val="25000"/>
                  </a:schemeClr>
                </a:solidFill>
              </a:rPr>
              <a:t>tomándose</a:t>
            </a:r>
            <a:r>
              <a:rPr lang="en-US" sz="1600" dirty="0">
                <a:solidFill>
                  <a:schemeClr val="tx1">
                    <a:lumMod val="75000"/>
                    <a:lumOff val="25000"/>
                  </a:schemeClr>
                </a:solidFill>
              </a:rPr>
              <a:t> de la </a:t>
            </a:r>
            <a:r>
              <a:rPr lang="en-US" sz="1600" dirty="0" err="1">
                <a:solidFill>
                  <a:schemeClr val="tx1">
                    <a:lumMod val="75000"/>
                    <a:lumOff val="25000"/>
                  </a:schemeClr>
                </a:solidFill>
              </a:rPr>
              <a:t>contabilidad</a:t>
            </a:r>
            <a:r>
              <a:rPr lang="en-US" sz="1600" dirty="0">
                <a:solidFill>
                  <a:schemeClr val="tx1">
                    <a:lumMod val="75000"/>
                    <a:lumOff val="25000"/>
                  </a:schemeClr>
                </a:solidFill>
              </a:rPr>
              <a:t> </a:t>
            </a:r>
            <a:r>
              <a:rPr lang="en-US" sz="1600" dirty="0" err="1">
                <a:solidFill>
                  <a:schemeClr val="tx1">
                    <a:lumMod val="75000"/>
                    <a:lumOff val="25000"/>
                  </a:schemeClr>
                </a:solidFill>
              </a:rPr>
              <a:t>el</a:t>
            </a:r>
            <a:r>
              <a:rPr lang="en-US" sz="1600" dirty="0">
                <a:solidFill>
                  <a:schemeClr val="tx1">
                    <a:lumMod val="75000"/>
                    <a:lumOff val="25000"/>
                  </a:schemeClr>
                </a:solidFill>
              </a:rPr>
              <a:t> </a:t>
            </a:r>
            <a:r>
              <a:rPr lang="en-US" sz="1600" dirty="0" err="1">
                <a:solidFill>
                  <a:schemeClr val="tx1">
                    <a:lumMod val="75000"/>
                    <a:lumOff val="25000"/>
                  </a:schemeClr>
                </a:solidFill>
              </a:rPr>
              <a:t>equilibrio</a:t>
            </a:r>
            <a:r>
              <a:rPr lang="en-US" sz="1600" dirty="0">
                <a:solidFill>
                  <a:schemeClr val="tx1">
                    <a:lumMod val="75000"/>
                    <a:lumOff val="25000"/>
                  </a:schemeClr>
                </a:solidFill>
              </a:rPr>
              <a:t> entre </a:t>
            </a:r>
            <a:r>
              <a:rPr lang="en-US" sz="1600" dirty="0" err="1">
                <a:solidFill>
                  <a:schemeClr val="tx1">
                    <a:lumMod val="75000"/>
                    <a:lumOff val="25000"/>
                  </a:schemeClr>
                </a:solidFill>
              </a:rPr>
              <a:t>gastos</a:t>
            </a:r>
            <a:r>
              <a:rPr lang="en-US" sz="1600" dirty="0">
                <a:solidFill>
                  <a:schemeClr val="tx1">
                    <a:lumMod val="75000"/>
                    <a:lumOff val="25000"/>
                  </a:schemeClr>
                </a:solidFill>
              </a:rPr>
              <a:t> e </a:t>
            </a:r>
            <a:r>
              <a:rPr lang="en-US" sz="1600" dirty="0" err="1">
                <a:solidFill>
                  <a:schemeClr val="tx1">
                    <a:lumMod val="75000"/>
                    <a:lumOff val="25000"/>
                  </a:schemeClr>
                </a:solidFill>
              </a:rPr>
              <a:t>ingresos</a:t>
            </a:r>
            <a:r>
              <a:rPr lang="en-US" sz="1600" dirty="0">
                <a:solidFill>
                  <a:schemeClr val="tx1">
                    <a:lumMod val="75000"/>
                    <a:lumOff val="25000"/>
                  </a:schemeClr>
                </a:solidFill>
              </a:rPr>
              <a:t>, es </a:t>
            </a:r>
            <a:r>
              <a:rPr lang="en-US" sz="1600" dirty="0" err="1">
                <a:solidFill>
                  <a:schemeClr val="tx1">
                    <a:lumMod val="75000"/>
                    <a:lumOff val="25000"/>
                  </a:schemeClr>
                </a:solidFill>
              </a:rPr>
              <a:t>decir</a:t>
            </a:r>
            <a:r>
              <a:rPr lang="en-US" sz="1600" dirty="0">
                <a:solidFill>
                  <a:schemeClr val="tx1">
                    <a:lumMod val="75000"/>
                    <a:lumOff val="25000"/>
                  </a:schemeClr>
                </a:solidFill>
              </a:rPr>
              <a:t>, </a:t>
            </a:r>
            <a:r>
              <a:rPr lang="en-US" sz="1600" dirty="0" err="1">
                <a:solidFill>
                  <a:schemeClr val="tx1">
                    <a:lumMod val="75000"/>
                    <a:lumOff val="25000"/>
                  </a:schemeClr>
                </a:solidFill>
              </a:rPr>
              <a:t>coherencia</a:t>
            </a:r>
            <a:r>
              <a:rPr lang="en-US" sz="1600" dirty="0">
                <a:solidFill>
                  <a:schemeClr val="tx1">
                    <a:lumMod val="75000"/>
                    <a:lumOff val="25000"/>
                  </a:schemeClr>
                </a:solidFill>
              </a:rPr>
              <a:t> para </a:t>
            </a:r>
            <a:r>
              <a:rPr lang="en-US" sz="1600" dirty="0" err="1">
                <a:solidFill>
                  <a:schemeClr val="tx1">
                    <a:lumMod val="75000"/>
                    <a:lumOff val="25000"/>
                  </a:schemeClr>
                </a:solidFill>
              </a:rPr>
              <a:t>desarrollar</a:t>
            </a:r>
            <a:r>
              <a:rPr lang="en-US" sz="1600" dirty="0">
                <a:solidFill>
                  <a:schemeClr val="tx1">
                    <a:lumMod val="75000"/>
                    <a:lumOff val="25000"/>
                  </a:schemeClr>
                </a:solidFill>
              </a:rPr>
              <a:t> sus </a:t>
            </a:r>
            <a:r>
              <a:rPr lang="en-US" sz="1600" dirty="0" err="1">
                <a:solidFill>
                  <a:schemeClr val="tx1">
                    <a:lumMod val="75000"/>
                    <a:lumOff val="25000"/>
                  </a:schemeClr>
                </a:solidFill>
              </a:rPr>
              <a:t>procesos</a:t>
            </a:r>
            <a:r>
              <a:rPr lang="en-US" sz="1600" dirty="0">
                <a:solidFill>
                  <a:schemeClr val="tx1">
                    <a:lumMod val="75000"/>
                    <a:lumOff val="25000"/>
                  </a:schemeClr>
                </a:solidFill>
              </a:rPr>
              <a:t>, </a:t>
            </a:r>
            <a:r>
              <a:rPr lang="en-US" sz="1600" dirty="0" err="1">
                <a:solidFill>
                  <a:schemeClr val="tx1">
                    <a:lumMod val="75000"/>
                    <a:lumOff val="25000"/>
                  </a:schemeClr>
                </a:solidFill>
              </a:rPr>
              <a:t>aunque</a:t>
            </a:r>
            <a:r>
              <a:rPr lang="en-US" sz="1600" dirty="0">
                <a:solidFill>
                  <a:schemeClr val="tx1">
                    <a:lumMod val="75000"/>
                    <a:lumOff val="25000"/>
                  </a:schemeClr>
                </a:solidFill>
              </a:rPr>
              <a:t> la </a:t>
            </a:r>
            <a:r>
              <a:rPr lang="en-US" sz="1600" dirty="0" err="1">
                <a:solidFill>
                  <a:schemeClr val="tx1">
                    <a:lumMod val="75000"/>
                    <a:lumOff val="25000"/>
                  </a:schemeClr>
                </a:solidFill>
              </a:rPr>
              <a:t>gestión</a:t>
            </a:r>
            <a:r>
              <a:rPr lang="en-US" sz="1600" dirty="0">
                <a:solidFill>
                  <a:schemeClr val="tx1">
                    <a:lumMod val="75000"/>
                    <a:lumOff val="25000"/>
                  </a:schemeClr>
                </a:solidFill>
              </a:rPr>
              <a:t> </a:t>
            </a:r>
            <a:r>
              <a:rPr lang="en-US" sz="1600" dirty="0" err="1">
                <a:solidFill>
                  <a:schemeClr val="tx1">
                    <a:lumMod val="75000"/>
                    <a:lumOff val="25000"/>
                  </a:schemeClr>
                </a:solidFill>
              </a:rPr>
              <a:t>presupuestaria</a:t>
            </a:r>
            <a:r>
              <a:rPr lang="en-US" sz="1600" dirty="0">
                <a:solidFill>
                  <a:schemeClr val="tx1">
                    <a:lumMod val="75000"/>
                    <a:lumOff val="25000"/>
                  </a:schemeClr>
                </a:solidFill>
              </a:rPr>
              <a:t> no es una </a:t>
            </a:r>
            <a:r>
              <a:rPr lang="en-US" sz="1600" dirty="0" err="1">
                <a:solidFill>
                  <a:schemeClr val="tx1">
                    <a:lumMod val="75000"/>
                    <a:lumOff val="25000"/>
                  </a:schemeClr>
                </a:solidFill>
              </a:rPr>
              <a:t>técnica</a:t>
            </a:r>
            <a:r>
              <a:rPr lang="en-US" sz="1600" dirty="0">
                <a:solidFill>
                  <a:schemeClr val="tx1">
                    <a:lumMod val="75000"/>
                    <a:lumOff val="25000"/>
                  </a:schemeClr>
                </a:solidFill>
              </a:rPr>
              <a:t> </a:t>
            </a:r>
            <a:r>
              <a:rPr lang="en-US" sz="1600" dirty="0" err="1">
                <a:solidFill>
                  <a:schemeClr val="tx1">
                    <a:lumMod val="75000"/>
                    <a:lumOff val="25000"/>
                  </a:schemeClr>
                </a:solidFill>
              </a:rPr>
              <a:t>contable</a:t>
            </a:r>
            <a:r>
              <a:rPr lang="en-US" sz="1600" dirty="0">
                <a:solidFill>
                  <a:schemeClr val="tx1">
                    <a:lumMod val="75000"/>
                    <a:lumOff val="25000"/>
                  </a:schemeClr>
                </a:solidFill>
              </a:rPr>
              <a:t>, </a:t>
            </a:r>
            <a:r>
              <a:rPr lang="en-US" sz="1600" dirty="0" err="1">
                <a:solidFill>
                  <a:schemeClr val="tx1">
                    <a:lumMod val="75000"/>
                    <a:lumOff val="25000"/>
                  </a:schemeClr>
                </a:solidFill>
              </a:rPr>
              <a:t>además</a:t>
            </a:r>
            <a:r>
              <a:rPr lang="en-US" sz="1600" dirty="0">
                <a:solidFill>
                  <a:schemeClr val="tx1">
                    <a:lumMod val="75000"/>
                    <a:lumOff val="25000"/>
                  </a:schemeClr>
                </a:solidFill>
              </a:rPr>
              <a:t> debe </a:t>
            </a:r>
            <a:r>
              <a:rPr lang="en-US" sz="1600" dirty="0" err="1">
                <a:solidFill>
                  <a:schemeClr val="tx1">
                    <a:lumMod val="75000"/>
                    <a:lumOff val="25000"/>
                  </a:schemeClr>
                </a:solidFill>
              </a:rPr>
              <a:t>esquematizar</a:t>
            </a:r>
            <a:r>
              <a:rPr lang="en-US" sz="1600" dirty="0">
                <a:solidFill>
                  <a:schemeClr val="tx1">
                    <a:lumMod val="75000"/>
                    <a:lumOff val="25000"/>
                  </a:schemeClr>
                </a:solidFill>
              </a:rPr>
              <a:t> los </a:t>
            </a:r>
            <a:r>
              <a:rPr lang="en-US" sz="1600" dirty="0" err="1">
                <a:solidFill>
                  <a:schemeClr val="tx1">
                    <a:lumMod val="75000"/>
                    <a:lumOff val="25000"/>
                  </a:schemeClr>
                </a:solidFill>
              </a:rPr>
              <a:t>riesgos</a:t>
            </a:r>
            <a:r>
              <a:rPr lang="en-US" sz="1600" dirty="0">
                <a:solidFill>
                  <a:schemeClr val="tx1">
                    <a:lumMod val="75000"/>
                    <a:lumOff val="25000"/>
                  </a:schemeClr>
                </a:solidFill>
              </a:rPr>
              <a:t> </a:t>
            </a:r>
            <a:r>
              <a:rPr lang="en-US" sz="1600" dirty="0" err="1">
                <a:solidFill>
                  <a:schemeClr val="tx1">
                    <a:lumMod val="75000"/>
                    <a:lumOff val="25000"/>
                  </a:schemeClr>
                </a:solidFill>
              </a:rPr>
              <a:t>soportados</a:t>
            </a:r>
            <a:r>
              <a:rPr lang="en-US" sz="1600" dirty="0">
                <a:solidFill>
                  <a:schemeClr val="tx1">
                    <a:lumMod val="75000"/>
                    <a:lumOff val="25000"/>
                  </a:schemeClr>
                </a:solidFill>
              </a:rPr>
              <a:t> por la </a:t>
            </a:r>
            <a:r>
              <a:rPr lang="en-US" sz="1600" dirty="0" err="1">
                <a:solidFill>
                  <a:schemeClr val="tx1">
                    <a:lumMod val="75000"/>
                    <a:lumOff val="25000"/>
                  </a:schemeClr>
                </a:solidFill>
              </a:rPr>
              <a:t>empresa</a:t>
            </a:r>
            <a:r>
              <a:rPr lang="en-US" sz="1600" dirty="0">
                <a:solidFill>
                  <a:schemeClr val="tx1">
                    <a:lumMod val="75000"/>
                    <a:lumOff val="25000"/>
                  </a:schemeClr>
                </a:solidFill>
              </a:rPr>
              <a:t> de </a:t>
            </a:r>
            <a:r>
              <a:rPr lang="en-US" sz="1600" dirty="0" err="1">
                <a:solidFill>
                  <a:schemeClr val="tx1">
                    <a:lumMod val="75000"/>
                    <a:lumOff val="25000"/>
                  </a:schemeClr>
                </a:solidFill>
              </a:rPr>
              <a:t>cara</a:t>
            </a:r>
            <a:r>
              <a:rPr lang="en-US" sz="1600" dirty="0">
                <a:solidFill>
                  <a:schemeClr val="tx1">
                    <a:lumMod val="75000"/>
                    <a:lumOff val="25000"/>
                  </a:schemeClr>
                </a:solidFill>
              </a:rPr>
              <a:t> al </a:t>
            </a:r>
            <a:r>
              <a:rPr lang="en-US" sz="1600" dirty="0" err="1">
                <a:solidFill>
                  <a:schemeClr val="tx1">
                    <a:lumMod val="75000"/>
                    <a:lumOff val="25000"/>
                  </a:schemeClr>
                </a:solidFill>
              </a:rPr>
              <a:t>futuro</a:t>
            </a:r>
            <a:r>
              <a:rPr lang="en-US" sz="1600" dirty="0">
                <a:solidFill>
                  <a:schemeClr val="tx1">
                    <a:lumMod val="75000"/>
                    <a:lumOff val="25000"/>
                  </a:schemeClr>
                </a:solidFill>
              </a:rPr>
              <a:t> </a:t>
            </a:r>
            <a:r>
              <a:rPr lang="en-US" sz="1600" dirty="0" err="1">
                <a:solidFill>
                  <a:schemeClr val="tx1">
                    <a:lumMod val="75000"/>
                    <a:lumOff val="25000"/>
                  </a:schemeClr>
                </a:solidFill>
              </a:rPr>
              <a:t>en</a:t>
            </a:r>
            <a:r>
              <a:rPr lang="en-US" sz="1600" dirty="0">
                <a:solidFill>
                  <a:schemeClr val="tx1">
                    <a:lumMod val="75000"/>
                    <a:lumOff val="25000"/>
                  </a:schemeClr>
                </a:solidFill>
              </a:rPr>
              <a:t> </a:t>
            </a:r>
            <a:r>
              <a:rPr lang="en-US" sz="1600" dirty="0" err="1">
                <a:solidFill>
                  <a:schemeClr val="tx1">
                    <a:lumMod val="75000"/>
                    <a:lumOff val="25000"/>
                  </a:schemeClr>
                </a:solidFill>
              </a:rPr>
              <a:t>función</a:t>
            </a:r>
            <a:r>
              <a:rPr lang="en-US" sz="1600" dirty="0">
                <a:solidFill>
                  <a:schemeClr val="tx1">
                    <a:lumMod val="75000"/>
                    <a:lumOff val="25000"/>
                  </a:schemeClr>
                </a:solidFill>
              </a:rPr>
              <a:t> del </a:t>
            </a:r>
            <a:r>
              <a:rPr lang="en-US" sz="1600" dirty="0" err="1">
                <a:solidFill>
                  <a:schemeClr val="tx1">
                    <a:lumMod val="75000"/>
                    <a:lumOff val="25000"/>
                  </a:schemeClr>
                </a:solidFill>
              </a:rPr>
              <a:t>desarrollo</a:t>
            </a:r>
            <a:r>
              <a:rPr lang="en-US" sz="1600" dirty="0">
                <a:solidFill>
                  <a:schemeClr val="tx1">
                    <a:lumMod val="75000"/>
                    <a:lumOff val="25000"/>
                  </a:schemeClr>
                </a:solidFill>
              </a:rPr>
              <a:t> del </a:t>
            </a:r>
            <a:r>
              <a:rPr lang="en-US" sz="1600" dirty="0" err="1">
                <a:solidFill>
                  <a:schemeClr val="tx1">
                    <a:lumMod val="75000"/>
                    <a:lumOff val="25000"/>
                  </a:schemeClr>
                </a:solidFill>
              </a:rPr>
              <a:t>modelo</a:t>
            </a:r>
            <a:r>
              <a:rPr lang="en-US" sz="1600" dirty="0">
                <a:solidFill>
                  <a:schemeClr val="tx1">
                    <a:lumMod val="75000"/>
                    <a:lumOff val="25000"/>
                  </a:schemeClr>
                </a:solidFill>
              </a:rPr>
              <a:t> </a:t>
            </a:r>
            <a:r>
              <a:rPr lang="en-US" sz="1600" dirty="0" err="1">
                <a:solidFill>
                  <a:schemeClr val="tx1">
                    <a:lumMod val="75000"/>
                    <a:lumOff val="25000"/>
                  </a:schemeClr>
                </a:solidFill>
              </a:rPr>
              <a:t>elegido</a:t>
            </a:r>
            <a:r>
              <a:rPr lang="en-US" sz="1100" dirty="0">
                <a:solidFill>
                  <a:schemeClr val="tx1">
                    <a:lumMod val="75000"/>
                    <a:lumOff val="25000"/>
                  </a:schemeClr>
                </a:solidFill>
              </a:rPr>
              <a:t>.</a:t>
            </a:r>
          </a:p>
        </p:txBody>
      </p:sp>
      <p:cxnSp>
        <p:nvCxnSpPr>
          <p:cNvPr id="83" name="Straight Connector 8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52006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D9B661-2707-421D-B4F5-2A5929AC1A2D}"/>
              </a:ext>
            </a:extLst>
          </p:cNvPr>
          <p:cNvSpPr txBox="1"/>
          <p:nvPr/>
        </p:nvSpPr>
        <p:spPr>
          <a:xfrm>
            <a:off x="371061" y="304800"/>
            <a:ext cx="7924799" cy="369332"/>
          </a:xfrm>
          <a:prstGeom prst="rect">
            <a:avLst/>
          </a:prstGeom>
          <a:noFill/>
        </p:spPr>
        <p:txBody>
          <a:bodyPr wrap="square" rtlCol="0">
            <a:spAutoFit/>
          </a:bodyPr>
          <a:lstStyle/>
          <a:p>
            <a:r>
              <a:rPr lang="es-ES" b="1" i="1">
                <a:solidFill>
                  <a:srgbClr val="000000"/>
                </a:solidFill>
                <a:effectLst/>
                <a:latin typeface="Arial" panose="020B0604020202020204" pitchFamily="34" charset="0"/>
              </a:rPr>
              <a:t>Estructura de un Sistema Presupuestario</a:t>
            </a:r>
            <a:endParaRPr lang="es-MX" dirty="0"/>
          </a:p>
        </p:txBody>
      </p:sp>
      <p:sp>
        <p:nvSpPr>
          <p:cNvPr id="4" name="CuadroTexto 3">
            <a:extLst>
              <a:ext uri="{FF2B5EF4-FFF2-40B4-BE49-F238E27FC236}">
                <a16:creationId xmlns:a16="http://schemas.microsoft.com/office/drawing/2014/main" id="{E4F398B1-BDEF-4CC7-8E40-07C582D04168}"/>
              </a:ext>
            </a:extLst>
          </p:cNvPr>
          <p:cNvSpPr txBox="1"/>
          <p:nvPr/>
        </p:nvSpPr>
        <p:spPr>
          <a:xfrm>
            <a:off x="477078" y="1007165"/>
            <a:ext cx="5181600" cy="3970318"/>
          </a:xfrm>
          <a:prstGeom prst="rect">
            <a:avLst/>
          </a:prstGeom>
          <a:noFill/>
        </p:spPr>
        <p:txBody>
          <a:bodyPr wrap="square" rtlCol="0">
            <a:spAutoFit/>
          </a:bodyPr>
          <a:lstStyle/>
          <a:p>
            <a:r>
              <a:rPr lang="es-ES" dirty="0"/>
              <a:t>El presupuesto de una organización supone la base para tomar la decisión que permite que las realizaciones efectivas se ajusten lo más posible a sus objetivos establecidos, normalmente se elaboran los presupuestos para periodos de un año, representando la concretización de los objetivos fijados a más largo plazo.</a:t>
            </a:r>
          </a:p>
          <a:p>
            <a:endParaRPr lang="es-ES" dirty="0"/>
          </a:p>
          <a:p>
            <a:r>
              <a:rPr lang="es-ES" dirty="0"/>
              <a:t>Los objetivos de la empresa están de hecho íntimamente ligados a los presupuestos, su jerarquización y coordinación en el tiempo son imprescindibles para desarrollarlos eficazmente, utilizando para ello la gestión presupuestaria.</a:t>
            </a:r>
            <a:endParaRPr lang="es-MX" dirty="0"/>
          </a:p>
        </p:txBody>
      </p:sp>
      <p:sp>
        <p:nvSpPr>
          <p:cNvPr id="5" name="CuadroTexto 4">
            <a:extLst>
              <a:ext uri="{FF2B5EF4-FFF2-40B4-BE49-F238E27FC236}">
                <a16:creationId xmlns:a16="http://schemas.microsoft.com/office/drawing/2014/main" id="{6A22AD9B-3C93-45A4-B110-2FA4B048E0B3}"/>
              </a:ext>
            </a:extLst>
          </p:cNvPr>
          <p:cNvSpPr txBox="1"/>
          <p:nvPr/>
        </p:nvSpPr>
        <p:spPr>
          <a:xfrm>
            <a:off x="6493565" y="556591"/>
            <a:ext cx="5181600" cy="2031325"/>
          </a:xfrm>
          <a:prstGeom prst="rect">
            <a:avLst/>
          </a:prstGeom>
          <a:noFill/>
        </p:spPr>
        <p:txBody>
          <a:bodyPr wrap="square" rtlCol="0">
            <a:spAutoFit/>
          </a:bodyPr>
          <a:lstStyle/>
          <a:p>
            <a:pPr algn="ctr"/>
            <a:r>
              <a:rPr lang="es-MX" dirty="0"/>
              <a:t>PRESUPUESTO </a:t>
            </a:r>
          </a:p>
          <a:p>
            <a:pPr algn="ctr"/>
            <a:endParaRPr lang="es-MX" dirty="0"/>
          </a:p>
          <a:p>
            <a:pPr marL="285750" indent="-285750">
              <a:buFont typeface="Wingdings" panose="05000000000000000000" pitchFamily="2" charset="2"/>
              <a:buChar char="Ø"/>
            </a:pPr>
            <a:r>
              <a:rPr lang="es-ES" dirty="0"/>
              <a:t>El presupuesto constituye una previsión de ingresos y gastos para un periodo de tiempo determinado. En el presupuesto se determinan los gastos que se van a realizar y los ingresos con los que van a ser financiados.</a:t>
            </a:r>
            <a:endParaRPr lang="es-MX" dirty="0"/>
          </a:p>
        </p:txBody>
      </p:sp>
      <p:pic>
        <p:nvPicPr>
          <p:cNvPr id="3074" name="Picture 2" descr="Dinero-mexicano - El Diario de Guadalajara">
            <a:extLst>
              <a:ext uri="{FF2B5EF4-FFF2-40B4-BE49-F238E27FC236}">
                <a16:creationId xmlns:a16="http://schemas.microsoft.com/office/drawing/2014/main" id="{E9BC4F15-5C96-415C-8E46-E9B6F3457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729" y="3318971"/>
            <a:ext cx="5881087" cy="269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10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Rectangle 2">
            <a:extLst>
              <a:ext uri="{FF2B5EF4-FFF2-40B4-BE49-F238E27FC236}">
                <a16:creationId xmlns:a16="http://schemas.microsoft.com/office/drawing/2014/main" id="{EAAAC63D-2B83-4580-960C-B9626C3CF930}"/>
              </a:ext>
            </a:extLst>
          </p:cNvPr>
          <p:cNvSpPr>
            <a:spLocks noChangeArrowheads="1"/>
          </p:cNvSpPr>
          <p:nvPr/>
        </p:nvSpPr>
        <p:spPr bwMode="auto">
          <a:xfrm>
            <a:off x="6050041" y="697524"/>
            <a:ext cx="5076641" cy="4923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1000"/>
              </a:spcBef>
              <a:spcAft>
                <a:spcPts val="0"/>
              </a:spcAft>
              <a:buClr>
                <a:schemeClr val="accent1"/>
              </a:buClr>
              <a:buSzPct val="80000"/>
              <a:buFont typeface="Wingdings 3" charset="2"/>
              <a:buChar char=""/>
            </a:pPr>
            <a:r>
              <a:rPr kumimoji="0" lang="en-US" altLang="es-MX" sz="1400" b="0" i="1" u="sng" strike="noStrike" cap="none" normalizeH="0" baseline="0" dirty="0" err="1">
                <a:ln>
                  <a:noFill/>
                </a:ln>
                <a:solidFill>
                  <a:schemeClr val="tx1">
                    <a:lumMod val="75000"/>
                    <a:lumOff val="25000"/>
                  </a:schemeClr>
                </a:solidFill>
                <a:effectLst/>
                <a:latin typeface="+mn-lt"/>
              </a:rPr>
              <a:t>Principios</a:t>
            </a:r>
            <a:r>
              <a:rPr kumimoji="0" lang="en-US" altLang="es-MX" sz="1400" b="0" i="1" u="sng" strike="noStrike" cap="none" normalizeH="0" baseline="0" dirty="0">
                <a:ln>
                  <a:noFill/>
                </a:ln>
                <a:solidFill>
                  <a:schemeClr val="tx1">
                    <a:lumMod val="75000"/>
                    <a:lumOff val="25000"/>
                  </a:schemeClr>
                </a:solidFill>
                <a:effectLst/>
                <a:latin typeface="+mn-lt"/>
              </a:rPr>
              <a:t> </a:t>
            </a:r>
            <a:r>
              <a:rPr kumimoji="0" lang="en-US" altLang="es-MX" sz="1400" b="0" i="1" u="sng" strike="noStrike" cap="none" normalizeH="0" baseline="0" dirty="0" err="1">
                <a:ln>
                  <a:noFill/>
                </a:ln>
                <a:solidFill>
                  <a:schemeClr val="tx1">
                    <a:lumMod val="75000"/>
                    <a:lumOff val="25000"/>
                  </a:schemeClr>
                </a:solidFill>
                <a:effectLst/>
                <a:latin typeface="+mn-lt"/>
              </a:rPr>
              <a:t>Políticos</a:t>
            </a:r>
            <a:endParaRPr kumimoji="0" lang="en-US" altLang="es-MX" sz="1400" b="0" i="1" u="sng" strike="noStrike" cap="none" normalizeH="0" baseline="0" dirty="0">
              <a:ln>
                <a:noFill/>
              </a:ln>
              <a:solidFill>
                <a:schemeClr val="tx1">
                  <a:lumMod val="75000"/>
                  <a:lumOff val="25000"/>
                </a:schemeClr>
              </a:solidFill>
              <a:effectLst/>
              <a:latin typeface="+mn-lt"/>
            </a:endParaRP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es-MX" sz="1400" b="0" i="0" u="none" strike="noStrike" cap="none" normalizeH="0" baseline="0" dirty="0">
              <a:ln>
                <a:noFill/>
              </a:ln>
              <a:solidFill>
                <a:schemeClr val="tx1">
                  <a:lumMod val="75000"/>
                  <a:lumOff val="25000"/>
                </a:schemeClr>
              </a:solidFill>
              <a:effectLst/>
              <a:latin typeface="+mn-lt"/>
            </a:endParaRP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s-MX" sz="1400" b="0" i="0" u="none" strike="noStrike" cap="none" normalizeH="0" baseline="0" dirty="0">
                <a:ln>
                  <a:noFill/>
                </a:ln>
                <a:solidFill>
                  <a:schemeClr val="tx1">
                    <a:lumMod val="75000"/>
                    <a:lumOff val="25000"/>
                  </a:schemeClr>
                </a:solidFill>
                <a:effectLst/>
                <a:latin typeface="+mn-lt"/>
              </a:rPr>
              <a:t>Se </a:t>
            </a:r>
            <a:r>
              <a:rPr kumimoji="0" lang="en-US" altLang="es-MX" sz="1400" b="0" i="0" u="none" strike="noStrike" cap="none" normalizeH="0" baseline="0" dirty="0" err="1">
                <a:ln>
                  <a:noFill/>
                </a:ln>
                <a:solidFill>
                  <a:schemeClr val="tx1">
                    <a:lumMod val="75000"/>
                    <a:lumOff val="25000"/>
                  </a:schemeClr>
                </a:solidFill>
                <a:effectLst/>
                <a:latin typeface="+mn-lt"/>
              </a:rPr>
              <a:t>fundamentan</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en</a:t>
            </a:r>
            <a:r>
              <a:rPr kumimoji="0" lang="en-US" altLang="es-MX" sz="1400" b="0" i="0" u="none" strike="noStrike" cap="none" normalizeH="0" baseline="0" dirty="0">
                <a:ln>
                  <a:noFill/>
                </a:ln>
                <a:solidFill>
                  <a:schemeClr val="tx1">
                    <a:lumMod val="75000"/>
                    <a:lumOff val="25000"/>
                  </a:schemeClr>
                </a:solidFill>
                <a:effectLst/>
                <a:latin typeface="+mn-lt"/>
              </a:rPr>
              <a:t> la </a:t>
            </a:r>
            <a:r>
              <a:rPr kumimoji="0" lang="en-US" altLang="es-MX" sz="1400" b="0" i="0" u="none" strike="noStrike" cap="none" normalizeH="0" baseline="0" dirty="0" err="1">
                <a:ln>
                  <a:noFill/>
                </a:ln>
                <a:solidFill>
                  <a:schemeClr val="tx1">
                    <a:lumMod val="75000"/>
                    <a:lumOff val="25000"/>
                  </a:schemeClr>
                </a:solidFill>
                <a:effectLst/>
                <a:latin typeface="+mn-lt"/>
              </a:rPr>
              <a:t>división</a:t>
            </a:r>
            <a:r>
              <a:rPr kumimoji="0" lang="en-US" altLang="es-MX" sz="1400" b="0" i="0" u="none" strike="noStrike" cap="none" normalizeH="0" baseline="0" dirty="0">
                <a:ln>
                  <a:noFill/>
                </a:ln>
                <a:solidFill>
                  <a:schemeClr val="tx1">
                    <a:lumMod val="75000"/>
                    <a:lumOff val="25000"/>
                  </a:schemeClr>
                </a:solidFill>
                <a:effectLst/>
                <a:latin typeface="+mn-lt"/>
              </a:rPr>
              <a:t> de </a:t>
            </a:r>
            <a:r>
              <a:rPr kumimoji="0" lang="en-US" altLang="es-MX" sz="1400" b="0" i="0" u="none" strike="noStrike" cap="none" normalizeH="0" baseline="0" dirty="0" err="1">
                <a:ln>
                  <a:noFill/>
                </a:ln>
                <a:solidFill>
                  <a:schemeClr val="tx1">
                    <a:lumMod val="75000"/>
                    <a:lumOff val="25000"/>
                  </a:schemeClr>
                </a:solidFill>
                <a:effectLst/>
                <a:latin typeface="+mn-lt"/>
              </a:rPr>
              <a:t>poderes</a:t>
            </a:r>
            <a:r>
              <a:rPr kumimoji="0" lang="en-US" altLang="es-MX" sz="1400" b="0" i="0" u="none" strike="noStrike" cap="none" normalizeH="0" baseline="0" dirty="0">
                <a:ln>
                  <a:noFill/>
                </a:ln>
                <a:solidFill>
                  <a:schemeClr val="tx1">
                    <a:lumMod val="75000"/>
                    <a:lumOff val="25000"/>
                  </a:schemeClr>
                </a:solidFill>
                <a:effectLst/>
                <a:latin typeface="+mn-lt"/>
              </a:rPr>
              <a:t> y la </a:t>
            </a:r>
            <a:r>
              <a:rPr kumimoji="0" lang="en-US" altLang="es-MX" sz="1400" b="0" i="0" u="none" strike="noStrike" cap="none" normalizeH="0" baseline="0" dirty="0" err="1">
                <a:ln>
                  <a:noFill/>
                </a:ln>
                <a:solidFill>
                  <a:schemeClr val="tx1">
                    <a:lumMod val="75000"/>
                    <a:lumOff val="25000"/>
                  </a:schemeClr>
                </a:solidFill>
                <a:effectLst/>
                <a:latin typeface="+mn-lt"/>
              </a:rPr>
              <a:t>soberanía</a:t>
            </a:r>
            <a:r>
              <a:rPr kumimoji="0" lang="en-US" altLang="es-MX" sz="1400" b="0" i="0" u="none" strike="noStrike" cap="none" normalizeH="0" baseline="0" dirty="0">
                <a:ln>
                  <a:noFill/>
                </a:ln>
                <a:solidFill>
                  <a:schemeClr val="tx1">
                    <a:lumMod val="75000"/>
                    <a:lumOff val="25000"/>
                  </a:schemeClr>
                </a:solidFill>
                <a:effectLst/>
                <a:latin typeface="+mn-lt"/>
              </a:rPr>
              <a:t> popular, son los </a:t>
            </a:r>
            <a:r>
              <a:rPr kumimoji="0" lang="en-US" altLang="es-MX" sz="1400" b="0" i="0" u="none" strike="noStrike" cap="none" normalizeH="0" baseline="0" dirty="0" err="1">
                <a:ln>
                  <a:noFill/>
                </a:ln>
                <a:solidFill>
                  <a:schemeClr val="tx1">
                    <a:lumMod val="75000"/>
                    <a:lumOff val="25000"/>
                  </a:schemeClr>
                </a:solidFill>
                <a:effectLst/>
                <a:latin typeface="+mn-lt"/>
              </a:rPr>
              <a:t>siguientes</a:t>
            </a:r>
            <a:r>
              <a:rPr kumimoji="0" lang="en-US" altLang="es-MX" sz="1400" b="0" i="0" u="none" strike="noStrike" cap="none" normalizeH="0" baseline="0" dirty="0">
                <a:ln>
                  <a:noFill/>
                </a:ln>
                <a:solidFill>
                  <a:schemeClr val="tx1">
                    <a:lumMod val="75000"/>
                    <a:lumOff val="25000"/>
                  </a:schemeClr>
                </a:solidFill>
                <a:effectLst/>
                <a:latin typeface="+mn-lt"/>
              </a:rPr>
              <a:t>:</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es-MX" sz="1400" b="0" i="0" u="none" strike="noStrike" cap="none" normalizeH="0" baseline="0" dirty="0">
              <a:ln>
                <a:noFill/>
              </a:ln>
              <a:solidFill>
                <a:schemeClr val="tx1">
                  <a:lumMod val="75000"/>
                  <a:lumOff val="25000"/>
                </a:schemeClr>
              </a:solidFill>
              <a:effectLst/>
              <a:latin typeface="+mn-lt"/>
            </a:endParaRP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s-MX" sz="1400" b="1" i="0" u="none" strike="noStrike" cap="none" normalizeH="0" baseline="0" dirty="0" err="1">
                <a:ln>
                  <a:noFill/>
                </a:ln>
                <a:solidFill>
                  <a:schemeClr val="tx1">
                    <a:lumMod val="75000"/>
                    <a:lumOff val="25000"/>
                  </a:schemeClr>
                </a:solidFill>
                <a:effectLst/>
                <a:latin typeface="+mn-lt"/>
              </a:rPr>
              <a:t>Competencia</a:t>
            </a:r>
            <a:r>
              <a:rPr kumimoji="0" lang="en-US" altLang="es-MX" sz="1400" b="1"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establece</a:t>
            </a:r>
            <a:r>
              <a:rPr kumimoji="0" lang="en-US" altLang="es-MX" sz="1400" b="0" i="0" u="none" strike="noStrike" cap="none" normalizeH="0" baseline="0" dirty="0">
                <a:ln>
                  <a:noFill/>
                </a:ln>
                <a:solidFill>
                  <a:schemeClr val="tx1">
                    <a:lumMod val="75000"/>
                    <a:lumOff val="25000"/>
                  </a:schemeClr>
                </a:solidFill>
                <a:effectLst/>
                <a:latin typeface="+mn-lt"/>
              </a:rPr>
              <a:t> que </a:t>
            </a:r>
            <a:r>
              <a:rPr kumimoji="0" lang="en-US" altLang="es-MX" sz="1400" b="0" i="0" u="none" strike="noStrike" cap="none" normalizeH="0" baseline="0" dirty="0" err="1">
                <a:ln>
                  <a:noFill/>
                </a:ln>
                <a:solidFill>
                  <a:schemeClr val="tx1">
                    <a:lumMod val="75000"/>
                    <a:lumOff val="25000"/>
                  </a:schemeClr>
                </a:solidFill>
                <a:effectLst/>
                <a:latin typeface="+mn-lt"/>
              </a:rPr>
              <a:t>en</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el</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proceso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presupuestario</a:t>
            </a:r>
            <a:r>
              <a:rPr kumimoji="0" lang="en-US" altLang="es-MX" sz="1400" b="0" i="0" u="none" strike="noStrike" cap="none" normalizeH="0" baseline="0" dirty="0">
                <a:ln>
                  <a:noFill/>
                </a:ln>
                <a:solidFill>
                  <a:schemeClr val="tx1">
                    <a:lumMod val="75000"/>
                    <a:lumOff val="25000"/>
                  </a:schemeClr>
                </a:solidFill>
                <a:effectLst/>
                <a:latin typeface="+mn-lt"/>
              </a:rPr>
              <a:t>, la </a:t>
            </a:r>
            <a:r>
              <a:rPr kumimoji="0" lang="en-US" altLang="es-MX" sz="1400" b="0" i="0" u="none" strike="noStrike" cap="none" normalizeH="0" baseline="0" dirty="0" err="1">
                <a:ln>
                  <a:noFill/>
                </a:ln>
                <a:solidFill>
                  <a:schemeClr val="tx1">
                    <a:lumMod val="75000"/>
                    <a:lumOff val="25000"/>
                  </a:schemeClr>
                </a:solidFill>
                <a:effectLst/>
                <a:latin typeface="+mn-lt"/>
              </a:rPr>
              <a:t>competencia</a:t>
            </a:r>
            <a:r>
              <a:rPr kumimoji="0" lang="en-US" altLang="es-MX" sz="1400" b="0" i="0" u="none" strike="noStrike" cap="none" normalizeH="0" baseline="0" dirty="0">
                <a:ln>
                  <a:noFill/>
                </a:ln>
                <a:solidFill>
                  <a:schemeClr val="tx1">
                    <a:lumMod val="75000"/>
                    <a:lumOff val="25000"/>
                  </a:schemeClr>
                </a:solidFill>
                <a:effectLst/>
                <a:latin typeface="+mn-lt"/>
              </a:rPr>
              <a:t> se </a:t>
            </a:r>
            <a:r>
              <a:rPr kumimoji="0" lang="en-US" altLang="es-MX" sz="1400" b="0" i="0" u="none" strike="noStrike" cap="none" normalizeH="0" baseline="0" dirty="0" err="1">
                <a:ln>
                  <a:noFill/>
                </a:ln>
                <a:solidFill>
                  <a:schemeClr val="tx1">
                    <a:lumMod val="75000"/>
                    <a:lumOff val="25000"/>
                  </a:schemeClr>
                </a:solidFill>
                <a:effectLst/>
                <a:latin typeface="+mn-lt"/>
              </a:rPr>
              <a:t>distribuye</a:t>
            </a:r>
            <a:r>
              <a:rPr kumimoji="0" lang="en-US" altLang="es-MX" sz="1400" b="0" i="0" u="none" strike="noStrike" cap="none" normalizeH="0" baseline="0" dirty="0">
                <a:ln>
                  <a:noFill/>
                </a:ln>
                <a:solidFill>
                  <a:schemeClr val="tx1">
                    <a:lumMod val="75000"/>
                    <a:lumOff val="25000"/>
                  </a:schemeClr>
                </a:solidFill>
                <a:effectLst/>
                <a:latin typeface="+mn-lt"/>
              </a:rPr>
              <a:t> entre los </a:t>
            </a:r>
            <a:r>
              <a:rPr kumimoji="0" lang="en-US" altLang="es-MX" sz="1400" b="0" i="0" u="none" strike="noStrike" cap="none" normalizeH="0" baseline="0" dirty="0" err="1">
                <a:ln>
                  <a:noFill/>
                </a:ln>
                <a:solidFill>
                  <a:schemeClr val="tx1">
                    <a:lumMod val="75000"/>
                    <a:lumOff val="25000"/>
                  </a:schemeClr>
                </a:solidFill>
                <a:effectLst/>
                <a:latin typeface="+mn-lt"/>
              </a:rPr>
              <a:t>poderes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Ejecutivo</a:t>
            </a:r>
            <a:r>
              <a:rPr kumimoji="0" lang="en-US" altLang="es-MX" sz="1400" b="0" i="0" u="none" strike="noStrike" cap="none" normalizeH="0" baseline="0" dirty="0">
                <a:ln>
                  <a:noFill/>
                </a:ln>
                <a:solidFill>
                  <a:schemeClr val="tx1">
                    <a:lumMod val="75000"/>
                    <a:lumOff val="25000"/>
                  </a:schemeClr>
                </a:solidFill>
                <a:effectLst/>
                <a:latin typeface="+mn-lt"/>
              </a:rPr>
              <a:t> y </a:t>
            </a:r>
            <a:r>
              <a:rPr kumimoji="0" lang="en-US" altLang="es-MX" sz="1400" b="0" i="0" u="none" strike="noStrike" cap="none" normalizeH="0" baseline="0" dirty="0" err="1">
                <a:ln>
                  <a:noFill/>
                </a:ln>
                <a:solidFill>
                  <a:schemeClr val="tx1">
                    <a:lumMod val="75000"/>
                    <a:lumOff val="25000"/>
                  </a:schemeClr>
                </a:solidFill>
                <a:effectLst/>
                <a:latin typeface="+mn-lt"/>
              </a:rPr>
              <a:t>Legislativo</a:t>
            </a:r>
            <a:r>
              <a:rPr kumimoji="0" lang="en-US" altLang="es-MX" sz="1400" b="0" i="0" u="none" strike="noStrike" cap="none" normalizeH="0" baseline="0" dirty="0">
                <a:ln>
                  <a:noFill/>
                </a:ln>
                <a:solidFill>
                  <a:schemeClr val="tx1">
                    <a:lumMod val="75000"/>
                    <a:lumOff val="25000"/>
                  </a:schemeClr>
                </a:solidFill>
                <a:effectLst/>
                <a:latin typeface="+mn-lt"/>
              </a:rPr>
              <a:t>. Al </a:t>
            </a:r>
            <a:r>
              <a:rPr kumimoji="0" lang="en-US" altLang="es-MX" sz="1400" b="0" i="0" u="none" strike="noStrike" cap="none" normalizeH="0" baseline="0" dirty="0" err="1">
                <a:ln>
                  <a:noFill/>
                </a:ln>
                <a:solidFill>
                  <a:schemeClr val="tx1">
                    <a:lumMod val="75000"/>
                    <a:lumOff val="25000"/>
                  </a:schemeClr>
                </a:solidFill>
                <a:effectLst/>
                <a:latin typeface="+mn-lt"/>
              </a:rPr>
              <a:t>Gobierno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como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órgano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competente</a:t>
            </a:r>
            <a:r>
              <a:rPr kumimoji="0" lang="en-US" altLang="es-MX" sz="1400" b="0" i="0" u="none" strike="noStrike" cap="none" normalizeH="0" baseline="0" dirty="0">
                <a:ln>
                  <a:noFill/>
                </a:ln>
                <a:solidFill>
                  <a:schemeClr val="tx1">
                    <a:lumMod val="75000"/>
                    <a:lumOff val="25000"/>
                  </a:schemeClr>
                </a:solidFill>
                <a:effectLst/>
                <a:latin typeface="+mn-lt"/>
              </a:rPr>
              <a:t> para </a:t>
            </a:r>
            <a:r>
              <a:rPr kumimoji="0" lang="en-US" altLang="es-MX" sz="1400" b="0" i="0" u="none" strike="noStrike" cap="none" normalizeH="0" baseline="0" dirty="0" err="1">
                <a:ln>
                  <a:noFill/>
                </a:ln>
                <a:solidFill>
                  <a:schemeClr val="tx1">
                    <a:lumMod val="75000"/>
                    <a:lumOff val="25000"/>
                  </a:schemeClr>
                </a:solidFill>
                <a:effectLst/>
                <a:latin typeface="+mn-lt"/>
              </a:rPr>
              <a:t>dirigir</a:t>
            </a:r>
            <a:r>
              <a:rPr kumimoji="0" lang="en-US" altLang="es-MX" sz="1400" b="0" i="0" u="none" strike="noStrike" cap="none" normalizeH="0" baseline="0" dirty="0">
                <a:ln>
                  <a:noFill/>
                </a:ln>
                <a:solidFill>
                  <a:schemeClr val="tx1">
                    <a:lumMod val="75000"/>
                    <a:lumOff val="25000"/>
                  </a:schemeClr>
                </a:solidFill>
                <a:effectLst/>
                <a:latin typeface="+mn-lt"/>
              </a:rPr>
              <a:t> la </a:t>
            </a:r>
            <a:r>
              <a:rPr kumimoji="0" lang="en-US" altLang="es-MX" sz="1400" b="0" i="0" u="none" strike="noStrike" cap="none" normalizeH="0" baseline="0" dirty="0" err="1">
                <a:ln>
                  <a:noFill/>
                </a:ln>
                <a:solidFill>
                  <a:schemeClr val="tx1">
                    <a:lumMod val="75000"/>
                    <a:lumOff val="25000"/>
                  </a:schemeClr>
                </a:solidFill>
                <a:effectLst/>
                <a:latin typeface="+mn-lt"/>
              </a:rPr>
              <a:t>política</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presupuestaria</a:t>
            </a:r>
            <a:r>
              <a:rPr kumimoji="0" lang="en-US" altLang="es-MX" sz="1400" b="0" i="0" u="none" strike="noStrike" cap="none" normalizeH="0" baseline="0" dirty="0">
                <a:ln>
                  <a:noFill/>
                </a:ln>
                <a:solidFill>
                  <a:schemeClr val="tx1">
                    <a:lumMod val="75000"/>
                    <a:lumOff val="25000"/>
                  </a:schemeClr>
                </a:solidFill>
                <a:effectLst/>
                <a:latin typeface="+mn-lt"/>
              </a:rPr>
              <a:t> se le </a:t>
            </a:r>
            <a:r>
              <a:rPr kumimoji="0" lang="en-US" altLang="es-MX" sz="1400" b="0" i="0" u="none" strike="noStrike" cap="none" normalizeH="0" baseline="0" dirty="0" err="1">
                <a:ln>
                  <a:noFill/>
                </a:ln>
                <a:solidFill>
                  <a:schemeClr val="tx1">
                    <a:lumMod val="75000"/>
                    <a:lumOff val="25000"/>
                  </a:schemeClr>
                </a:solidFill>
                <a:effectLst/>
                <a:latin typeface="+mn-lt"/>
              </a:rPr>
              <a:t>atribuye</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su</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planificación</a:t>
            </a:r>
            <a:r>
              <a:rPr kumimoji="0" lang="en-US" altLang="es-MX" sz="1400" b="0" i="0" u="none" strike="noStrike" cap="none" normalizeH="0" baseline="0" dirty="0">
                <a:ln>
                  <a:noFill/>
                </a:ln>
                <a:solidFill>
                  <a:schemeClr val="tx1">
                    <a:lumMod val="75000"/>
                    <a:lumOff val="25000"/>
                  </a:schemeClr>
                </a:solidFill>
                <a:effectLst/>
                <a:latin typeface="+mn-lt"/>
              </a:rPr>
              <a:t> y </a:t>
            </a:r>
            <a:r>
              <a:rPr kumimoji="0" lang="en-US" altLang="es-MX" sz="1400" b="0" i="0" u="none" strike="noStrike" cap="none" normalizeH="0" baseline="0" dirty="0" err="1">
                <a:ln>
                  <a:noFill/>
                </a:ln>
                <a:solidFill>
                  <a:schemeClr val="tx1">
                    <a:lumMod val="75000"/>
                    <a:lumOff val="25000"/>
                  </a:schemeClr>
                </a:solidFill>
                <a:effectLst/>
                <a:latin typeface="+mn-lt"/>
              </a:rPr>
              <a:t>elaboración</a:t>
            </a:r>
            <a:r>
              <a:rPr kumimoji="0" lang="en-US" altLang="es-MX" sz="1400" b="0" i="0" u="none" strike="noStrike" cap="none" normalizeH="0" baseline="0" dirty="0">
                <a:ln>
                  <a:noFill/>
                </a:ln>
                <a:solidFill>
                  <a:schemeClr val="tx1">
                    <a:lumMod val="75000"/>
                    <a:lumOff val="25000"/>
                  </a:schemeClr>
                </a:solidFill>
                <a:effectLst/>
                <a:latin typeface="+mn-lt"/>
              </a:rPr>
              <a:t> y al </a:t>
            </a:r>
            <a:r>
              <a:rPr kumimoji="0" lang="en-US" altLang="es-MX" sz="1400" b="0" i="0" u="none" strike="noStrike" cap="none" normalizeH="0" baseline="0" dirty="0" err="1">
                <a:ln>
                  <a:noFill/>
                </a:ln>
                <a:solidFill>
                  <a:schemeClr val="tx1">
                    <a:lumMod val="75000"/>
                    <a:lumOff val="25000"/>
                  </a:schemeClr>
                </a:solidFill>
                <a:effectLst/>
                <a:latin typeface="+mn-lt"/>
              </a:rPr>
              <a:t>Parlamento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como</a:t>
            </a:r>
            <a:r>
              <a:rPr kumimoji="0" lang="en-US" altLang="es-MX" sz="1400" b="0" i="0" u="none" strike="noStrike" cap="none" normalizeH="0" baseline="0" dirty="0">
                <a:ln>
                  <a:noFill/>
                </a:ln>
                <a:solidFill>
                  <a:schemeClr val="tx1">
                    <a:lumMod val="75000"/>
                    <a:lumOff val="25000"/>
                  </a:schemeClr>
                </a:solidFill>
                <a:effectLst/>
                <a:latin typeface="+mn-lt"/>
              </a:rPr>
              <a:t> titular del </a:t>
            </a:r>
            <a:r>
              <a:rPr kumimoji="0" lang="en-US" altLang="es-MX" sz="1400" b="0" i="0" u="none" strike="noStrike" cap="none" normalizeH="0" baseline="0" dirty="0" err="1">
                <a:ln>
                  <a:noFill/>
                </a:ln>
                <a:solidFill>
                  <a:schemeClr val="tx1">
                    <a:lumMod val="75000"/>
                    <a:lumOff val="25000"/>
                  </a:schemeClr>
                </a:solidFill>
                <a:effectLst/>
                <a:latin typeface="+mn-lt"/>
              </a:rPr>
              <a:t>poder</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Legislativo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su</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aprobación</a:t>
            </a:r>
            <a:r>
              <a:rPr kumimoji="0" lang="en-US" altLang="es-MX" sz="1400" b="0" i="0" u="none" strike="noStrike" cap="none" normalizeH="0" baseline="0" dirty="0">
                <a:ln>
                  <a:noFill/>
                </a:ln>
                <a:solidFill>
                  <a:schemeClr val="tx1">
                    <a:lumMod val="75000"/>
                    <a:lumOff val="25000"/>
                  </a:schemeClr>
                </a:solidFill>
                <a:effectLst/>
                <a:latin typeface="+mn-lt"/>
              </a:rPr>
              <a:t>.</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es-MX" sz="1400" b="1" i="0" u="none" strike="noStrike" cap="none" normalizeH="0" baseline="0" dirty="0">
              <a:ln>
                <a:noFill/>
              </a:ln>
              <a:solidFill>
                <a:schemeClr val="tx1">
                  <a:lumMod val="75000"/>
                  <a:lumOff val="25000"/>
                </a:schemeClr>
              </a:solidFill>
              <a:effectLst/>
              <a:latin typeface="+mn-lt"/>
            </a:endParaRP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s-MX" sz="1400" b="1" i="0" u="none" strike="noStrike" cap="none" normalizeH="0" baseline="0" dirty="0" err="1">
                <a:ln>
                  <a:noFill/>
                </a:ln>
                <a:solidFill>
                  <a:schemeClr val="tx1">
                    <a:lumMod val="75000"/>
                    <a:lumOff val="25000"/>
                  </a:schemeClr>
                </a:solidFill>
                <a:effectLst/>
                <a:latin typeface="+mn-lt"/>
              </a:rPr>
              <a:t>Universalidad</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determina</a:t>
            </a:r>
            <a:r>
              <a:rPr kumimoji="0" lang="en-US" altLang="es-MX" sz="1400" b="0" i="0" u="none" strike="noStrike" cap="none" normalizeH="0" baseline="0" dirty="0">
                <a:ln>
                  <a:noFill/>
                </a:ln>
                <a:solidFill>
                  <a:schemeClr val="tx1">
                    <a:lumMod val="75000"/>
                    <a:lumOff val="25000"/>
                  </a:schemeClr>
                </a:solidFill>
                <a:effectLst/>
                <a:latin typeface="+mn-lt"/>
              </a:rPr>
              <a:t> que los </a:t>
            </a:r>
            <a:r>
              <a:rPr kumimoji="0" lang="en-US" altLang="es-MX" sz="1400" b="0" i="0" u="none" strike="noStrike" cap="none" normalizeH="0" baseline="0" dirty="0" err="1">
                <a:ln>
                  <a:noFill/>
                </a:ln>
                <a:solidFill>
                  <a:schemeClr val="tx1">
                    <a:lumMod val="75000"/>
                    <a:lumOff val="25000"/>
                  </a:schemeClr>
                </a:solidFill>
                <a:effectLst/>
                <a:latin typeface="+mn-lt"/>
              </a:rPr>
              <a:t>presupuestos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deberán</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incluir</a:t>
            </a:r>
            <a:r>
              <a:rPr kumimoji="0" lang="en-US" altLang="es-MX" sz="1400" b="0" i="0" u="none" strike="noStrike" cap="none" normalizeH="0" baseline="0" dirty="0">
                <a:ln>
                  <a:noFill/>
                </a:ln>
                <a:solidFill>
                  <a:schemeClr val="tx1">
                    <a:lumMod val="75000"/>
                    <a:lumOff val="25000"/>
                  </a:schemeClr>
                </a:solidFill>
                <a:effectLst/>
                <a:latin typeface="+mn-lt"/>
              </a:rPr>
              <a:t> la </a:t>
            </a:r>
            <a:r>
              <a:rPr kumimoji="0" lang="en-US" altLang="es-MX" sz="1400" b="0" i="0" u="none" strike="noStrike" cap="none" normalizeH="0" baseline="0" dirty="0" err="1">
                <a:ln>
                  <a:noFill/>
                </a:ln>
                <a:solidFill>
                  <a:schemeClr val="tx1">
                    <a:lumMod val="75000"/>
                    <a:lumOff val="25000"/>
                  </a:schemeClr>
                </a:solidFill>
                <a:effectLst/>
                <a:latin typeface="+mn-lt"/>
              </a:rPr>
              <a:t>totalidad</a:t>
            </a:r>
            <a:r>
              <a:rPr kumimoji="0" lang="en-US" altLang="es-MX" sz="1400" b="0" i="0" u="none" strike="noStrike" cap="none" normalizeH="0" baseline="0" dirty="0">
                <a:ln>
                  <a:noFill/>
                </a:ln>
                <a:solidFill>
                  <a:schemeClr val="tx1">
                    <a:lumMod val="75000"/>
                    <a:lumOff val="25000"/>
                  </a:schemeClr>
                </a:solidFill>
                <a:effectLst/>
                <a:latin typeface="+mn-lt"/>
              </a:rPr>
              <a:t> de los </a:t>
            </a:r>
            <a:r>
              <a:rPr kumimoji="0" lang="en-US" altLang="es-MX" sz="1400" b="0" i="0" u="none" strike="noStrike" cap="none" normalizeH="0" baseline="0" dirty="0" err="1">
                <a:ln>
                  <a:noFill/>
                </a:ln>
                <a:solidFill>
                  <a:schemeClr val="tx1">
                    <a:lumMod val="75000"/>
                    <a:lumOff val="25000"/>
                  </a:schemeClr>
                </a:solidFill>
                <a:effectLst/>
                <a:latin typeface="+mn-lt"/>
              </a:rPr>
              <a:t>ingresos</a:t>
            </a:r>
            <a:r>
              <a:rPr kumimoji="0" lang="en-US" altLang="es-MX" sz="1400" b="0" i="0" u="none" strike="noStrike" cap="none" normalizeH="0" baseline="0" dirty="0">
                <a:ln>
                  <a:noFill/>
                </a:ln>
                <a:solidFill>
                  <a:schemeClr val="tx1">
                    <a:lumMod val="75000"/>
                    <a:lumOff val="25000"/>
                  </a:schemeClr>
                </a:solidFill>
                <a:effectLst/>
                <a:latin typeface="+mn-lt"/>
              </a:rPr>
              <a:t> y </a:t>
            </a:r>
            <a:r>
              <a:rPr kumimoji="0" lang="en-US" altLang="es-MX" sz="1400" b="0" i="0" u="none" strike="noStrike" cap="none" normalizeH="0" baseline="0" dirty="0" err="1">
                <a:ln>
                  <a:noFill/>
                </a:ln>
                <a:solidFill>
                  <a:schemeClr val="tx1">
                    <a:lumMod val="75000"/>
                    <a:lumOff val="25000"/>
                  </a:schemeClr>
                </a:solidFill>
                <a:effectLst/>
                <a:latin typeface="+mn-lt"/>
              </a:rPr>
              <a:t>gastos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públicos</a:t>
            </a:r>
            <a:r>
              <a:rPr kumimoji="0" lang="en-US" altLang="es-MX" sz="1400" b="0" i="0" u="none" strike="noStrike" cap="none" normalizeH="0" baseline="0" dirty="0">
                <a:ln>
                  <a:noFill/>
                </a:ln>
                <a:solidFill>
                  <a:schemeClr val="tx1">
                    <a:lumMod val="75000"/>
                    <a:lumOff val="25000"/>
                  </a:schemeClr>
                </a:solidFill>
                <a:effectLst/>
                <a:latin typeface="+mn-lt"/>
              </a:rPr>
              <a:t>, de </a:t>
            </a:r>
            <a:r>
              <a:rPr kumimoji="0" lang="en-US" altLang="es-MX" sz="1400" b="0" i="0" u="none" strike="noStrike" cap="none" normalizeH="0" baseline="0" dirty="0" err="1">
                <a:ln>
                  <a:noFill/>
                </a:ln>
                <a:solidFill>
                  <a:schemeClr val="tx1">
                    <a:lumMod val="75000"/>
                    <a:lumOff val="25000"/>
                  </a:schemeClr>
                </a:solidFill>
                <a:effectLst/>
                <a:latin typeface="+mn-lt"/>
              </a:rPr>
              <a:t>manera</a:t>
            </a:r>
            <a:r>
              <a:rPr kumimoji="0" lang="en-US" altLang="es-MX" sz="1400" b="0" i="0" u="none" strike="noStrike" cap="none" normalizeH="0" baseline="0" dirty="0">
                <a:ln>
                  <a:noFill/>
                </a:ln>
                <a:solidFill>
                  <a:schemeClr val="tx1">
                    <a:lumMod val="75000"/>
                    <a:lumOff val="25000"/>
                  </a:schemeClr>
                </a:solidFill>
                <a:effectLst/>
                <a:latin typeface="+mn-lt"/>
              </a:rPr>
              <a:t> que, </a:t>
            </a:r>
            <a:r>
              <a:rPr kumimoji="0" lang="en-US" altLang="es-MX" sz="1400" b="0" i="0" u="none" strike="noStrike" cap="none" normalizeH="0" baseline="0" dirty="0" err="1">
                <a:ln>
                  <a:noFill/>
                </a:ln>
                <a:solidFill>
                  <a:schemeClr val="tx1">
                    <a:lumMod val="75000"/>
                    <a:lumOff val="25000"/>
                  </a:schemeClr>
                </a:solidFill>
                <a:effectLst/>
                <a:latin typeface="+mn-lt"/>
              </a:rPr>
              <a:t>el</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ejecutivo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únicamente</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podrá</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ejecutar</a:t>
            </a:r>
            <a:r>
              <a:rPr kumimoji="0" lang="en-US" altLang="es-MX" sz="1400" b="0" i="0" u="none" strike="noStrike" cap="none" normalizeH="0" baseline="0" dirty="0">
                <a:ln>
                  <a:noFill/>
                </a:ln>
                <a:solidFill>
                  <a:schemeClr val="tx1">
                    <a:lumMod val="75000"/>
                    <a:lumOff val="25000"/>
                  </a:schemeClr>
                </a:solidFill>
                <a:effectLst/>
                <a:latin typeface="+mn-lt"/>
              </a:rPr>
              <a:t> lo </a:t>
            </a:r>
            <a:r>
              <a:rPr kumimoji="0" lang="en-US" altLang="es-MX" sz="1400" b="0" i="0" u="none" strike="noStrike" cap="none" normalizeH="0" baseline="0" dirty="0" err="1">
                <a:ln>
                  <a:noFill/>
                </a:ln>
                <a:solidFill>
                  <a:schemeClr val="tx1">
                    <a:lumMod val="75000"/>
                    <a:lumOff val="25000"/>
                  </a:schemeClr>
                </a:solidFill>
                <a:effectLst/>
                <a:latin typeface="+mn-lt"/>
              </a:rPr>
              <a:t>contenido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en</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el</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presupuesto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en</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el</a:t>
            </a:r>
            <a:r>
              <a:rPr kumimoji="0" lang="en-US" altLang="es-MX" sz="1400" b="0" i="0" u="none" strike="noStrike" cap="none" normalizeH="0" baseline="0" dirty="0">
                <a:ln>
                  <a:noFill/>
                </a:ln>
                <a:solidFill>
                  <a:schemeClr val="tx1">
                    <a:lumMod val="75000"/>
                    <a:lumOff val="25000"/>
                  </a:schemeClr>
                </a:solidFill>
                <a:effectLst/>
                <a:latin typeface="+mn-lt"/>
              </a:rPr>
              <a:t> que </a:t>
            </a:r>
            <a:r>
              <a:rPr kumimoji="0" lang="en-US" altLang="es-MX" sz="1400" b="0" i="0" u="none" strike="noStrike" cap="none" normalizeH="0" baseline="0" dirty="0" err="1">
                <a:ln>
                  <a:noFill/>
                </a:ln>
                <a:solidFill>
                  <a:schemeClr val="tx1">
                    <a:lumMod val="75000"/>
                    <a:lumOff val="25000"/>
                  </a:schemeClr>
                </a:solidFill>
                <a:effectLst/>
                <a:latin typeface="+mn-lt"/>
              </a:rPr>
              <a:t>aparecen</a:t>
            </a:r>
            <a:r>
              <a:rPr kumimoji="0" lang="en-US" altLang="es-MX" sz="1400" b="0" i="0" u="none" strike="noStrike" cap="none" normalizeH="0" baseline="0" dirty="0">
                <a:ln>
                  <a:noFill/>
                </a:ln>
                <a:solidFill>
                  <a:schemeClr val="tx1">
                    <a:lumMod val="75000"/>
                    <a:lumOff val="25000"/>
                  </a:schemeClr>
                </a:solidFill>
                <a:effectLst/>
                <a:latin typeface="+mn-lt"/>
              </a:rPr>
              <a:t> las </a:t>
            </a:r>
            <a:r>
              <a:rPr kumimoji="0" lang="en-US" altLang="es-MX" sz="1400" b="0" i="0" u="none" strike="noStrike" cap="none" normalizeH="0" baseline="0" dirty="0" err="1">
                <a:ln>
                  <a:noFill/>
                </a:ln>
                <a:solidFill>
                  <a:schemeClr val="tx1">
                    <a:lumMod val="75000"/>
                    <a:lumOff val="25000"/>
                  </a:schemeClr>
                </a:solidFill>
                <a:effectLst/>
                <a:latin typeface="+mn-lt"/>
              </a:rPr>
              <a:t>cantidades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brutas</a:t>
            </a:r>
            <a:r>
              <a:rPr kumimoji="0" lang="en-US" altLang="es-MX" sz="1400" b="0" i="0" u="none" strike="noStrike" cap="none" normalizeH="0" baseline="0" dirty="0">
                <a:ln>
                  <a:noFill/>
                </a:ln>
                <a:solidFill>
                  <a:schemeClr val="tx1">
                    <a:lumMod val="75000"/>
                    <a:lumOff val="25000"/>
                  </a:schemeClr>
                </a:solidFill>
                <a:effectLst/>
                <a:latin typeface="+mn-lt"/>
              </a:rPr>
              <a:t>.</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es-MX" sz="1400" b="0" i="0" u="none" strike="noStrike" cap="none" normalizeH="0" baseline="0" dirty="0">
              <a:ln>
                <a:noFill/>
              </a:ln>
              <a:solidFill>
                <a:schemeClr val="tx1">
                  <a:lumMod val="75000"/>
                  <a:lumOff val="25000"/>
                </a:schemeClr>
              </a:solidFill>
              <a:effectLst/>
              <a:latin typeface="+mn-lt"/>
            </a:endParaRP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s-MX" sz="1400" b="1" i="0" u="none" strike="noStrike" cap="none" normalizeH="0" baseline="0" dirty="0">
                <a:ln>
                  <a:noFill/>
                </a:ln>
                <a:solidFill>
                  <a:schemeClr val="tx1">
                    <a:lumMod val="75000"/>
                    <a:lumOff val="25000"/>
                  </a:schemeClr>
                </a:solidFill>
                <a:effectLst/>
                <a:latin typeface="+mn-lt"/>
              </a:rPr>
              <a:t>Unidad: </a:t>
            </a:r>
            <a:r>
              <a:rPr kumimoji="0" lang="en-US" altLang="es-MX" sz="1400" b="0" i="0" u="none" strike="noStrike" cap="none" normalizeH="0" baseline="0" dirty="0" err="1">
                <a:ln>
                  <a:noFill/>
                </a:ln>
                <a:solidFill>
                  <a:schemeClr val="tx1">
                    <a:lumMod val="75000"/>
                    <a:lumOff val="25000"/>
                  </a:schemeClr>
                </a:solidFill>
                <a:effectLst/>
                <a:latin typeface="+mn-lt"/>
              </a:rPr>
              <a:t>este</a:t>
            </a:r>
            <a:r>
              <a:rPr kumimoji="0" lang="en-US" altLang="es-MX" sz="1400" b="0" i="0" u="none" strike="noStrike" cap="none" normalizeH="0" baseline="0" dirty="0">
                <a:ln>
                  <a:noFill/>
                </a:ln>
                <a:solidFill>
                  <a:schemeClr val="tx1">
                    <a:lumMod val="75000"/>
                    <a:lumOff val="25000"/>
                  </a:schemeClr>
                </a:solidFill>
                <a:effectLst/>
                <a:latin typeface="+mn-lt"/>
              </a:rPr>
              <a:t> principio indica que </a:t>
            </a:r>
            <a:r>
              <a:rPr kumimoji="0" lang="en-US" altLang="es-MX" sz="1400" b="0" i="0" u="none" strike="noStrike" cap="none" normalizeH="0" baseline="0" dirty="0" err="1">
                <a:ln>
                  <a:noFill/>
                </a:ln>
                <a:solidFill>
                  <a:schemeClr val="tx1">
                    <a:lumMod val="75000"/>
                    <a:lumOff val="25000"/>
                  </a:schemeClr>
                </a:solidFill>
                <a:effectLst/>
                <a:latin typeface="+mn-lt"/>
              </a:rPr>
              <a:t>todos</a:t>
            </a:r>
            <a:r>
              <a:rPr kumimoji="0" lang="en-US" altLang="es-MX" sz="1400" b="0" i="0" u="none" strike="noStrike" cap="none" normalizeH="0" baseline="0" dirty="0">
                <a:ln>
                  <a:noFill/>
                </a:ln>
                <a:solidFill>
                  <a:schemeClr val="tx1">
                    <a:lumMod val="75000"/>
                    <a:lumOff val="25000"/>
                  </a:schemeClr>
                </a:solidFill>
                <a:effectLst/>
                <a:latin typeface="+mn-lt"/>
              </a:rPr>
              <a:t> los </a:t>
            </a:r>
            <a:r>
              <a:rPr kumimoji="0" lang="en-US" altLang="es-MX" sz="1400" b="0" i="0" u="none" strike="noStrike" cap="none" normalizeH="0" baseline="0" dirty="0" err="1">
                <a:ln>
                  <a:noFill/>
                </a:ln>
                <a:solidFill>
                  <a:schemeClr val="tx1">
                    <a:lumMod val="75000"/>
                    <a:lumOff val="25000"/>
                  </a:schemeClr>
                </a:solidFill>
                <a:effectLst/>
                <a:latin typeface="+mn-lt"/>
              </a:rPr>
              <a:t>ingresos</a:t>
            </a:r>
            <a:r>
              <a:rPr kumimoji="0" lang="en-US" altLang="es-MX" sz="1400" b="0" i="0" u="none" strike="noStrike" cap="none" normalizeH="0" baseline="0" dirty="0">
                <a:ln>
                  <a:noFill/>
                </a:ln>
                <a:solidFill>
                  <a:schemeClr val="tx1">
                    <a:lumMod val="75000"/>
                    <a:lumOff val="25000"/>
                  </a:schemeClr>
                </a:solidFill>
                <a:effectLst/>
                <a:latin typeface="+mn-lt"/>
              </a:rPr>
              <a:t> y </a:t>
            </a:r>
            <a:r>
              <a:rPr kumimoji="0" lang="en-US" altLang="es-MX" sz="1400" b="0" i="0" u="none" strike="noStrike" cap="none" normalizeH="0" baseline="0" dirty="0" err="1">
                <a:ln>
                  <a:noFill/>
                </a:ln>
                <a:solidFill>
                  <a:schemeClr val="tx1">
                    <a:lumMod val="75000"/>
                    <a:lumOff val="25000"/>
                  </a:schemeClr>
                </a:solidFill>
                <a:effectLst/>
                <a:latin typeface="+mn-lt"/>
              </a:rPr>
              <a:t>gastos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públicos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deben</a:t>
            </a:r>
            <a:r>
              <a:rPr kumimoji="0" lang="en-US" altLang="es-MX" sz="1400" b="0" i="0" u="none" strike="noStrike" cap="none" normalizeH="0" baseline="0" dirty="0">
                <a:ln>
                  <a:noFill/>
                </a:ln>
                <a:solidFill>
                  <a:schemeClr val="tx1">
                    <a:lumMod val="75000"/>
                    <a:lumOff val="25000"/>
                  </a:schemeClr>
                </a:solidFill>
                <a:effectLst/>
                <a:latin typeface="+mn-lt"/>
              </a:rPr>
              <a:t> ser </a:t>
            </a:r>
            <a:r>
              <a:rPr kumimoji="0" lang="en-US" altLang="es-MX" sz="1400" b="0" i="0" u="none" strike="noStrike" cap="none" normalizeH="0" baseline="0" dirty="0" err="1">
                <a:ln>
                  <a:noFill/>
                </a:ln>
                <a:solidFill>
                  <a:schemeClr val="tx1">
                    <a:lumMod val="75000"/>
                    <a:lumOff val="25000"/>
                  </a:schemeClr>
                </a:solidFill>
                <a:effectLst/>
                <a:latin typeface="+mn-lt"/>
              </a:rPr>
              <a:t>incluidos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en</a:t>
            </a:r>
            <a:r>
              <a:rPr kumimoji="0" lang="en-US" altLang="es-MX" sz="1400" b="0" i="0" u="none" strike="noStrike" cap="none" normalizeH="0" baseline="0" dirty="0">
                <a:ln>
                  <a:noFill/>
                </a:ln>
                <a:solidFill>
                  <a:schemeClr val="tx1">
                    <a:lumMod val="75000"/>
                    <a:lumOff val="25000"/>
                  </a:schemeClr>
                </a:solidFill>
                <a:effectLst/>
                <a:latin typeface="+mn-lt"/>
              </a:rPr>
              <a:t> un solo </a:t>
            </a:r>
            <a:r>
              <a:rPr kumimoji="0" lang="en-US" altLang="es-MX" sz="1400" b="0" i="0" u="none" strike="noStrike" cap="none" normalizeH="0" baseline="0" dirty="0" err="1">
                <a:ln>
                  <a:noFill/>
                </a:ln>
                <a:solidFill>
                  <a:schemeClr val="tx1">
                    <a:lumMod val="75000"/>
                    <a:lumOff val="25000"/>
                  </a:schemeClr>
                </a:solidFill>
                <a:effectLst/>
                <a:latin typeface="+mn-lt"/>
              </a:rPr>
              <a:t>presupuesto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su</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objetivo</a:t>
            </a:r>
            <a:r>
              <a:rPr kumimoji="0" lang="en-US" altLang="es-MX" sz="1400" b="0" i="0" u="none" strike="noStrike" cap="none" normalizeH="0" baseline="0" dirty="0">
                <a:ln>
                  <a:noFill/>
                </a:ln>
                <a:solidFill>
                  <a:schemeClr val="tx1">
                    <a:lumMod val="75000"/>
                    <a:lumOff val="25000"/>
                  </a:schemeClr>
                </a:solidFill>
                <a:effectLst/>
                <a:latin typeface="+mn-lt"/>
              </a:rPr>
              <a:t> es </a:t>
            </a:r>
            <a:r>
              <a:rPr kumimoji="0" lang="en-US" altLang="es-MX" sz="1400" b="0" i="0" u="none" strike="noStrike" cap="none" normalizeH="0" baseline="0" dirty="0" err="1">
                <a:ln>
                  <a:noFill/>
                </a:ln>
                <a:solidFill>
                  <a:schemeClr val="tx1">
                    <a:lumMod val="75000"/>
                    <a:lumOff val="25000"/>
                  </a:schemeClr>
                </a:solidFill>
                <a:effectLst/>
                <a:latin typeface="+mn-lt"/>
              </a:rPr>
              <a:t>evitar</a:t>
            </a:r>
            <a:r>
              <a:rPr kumimoji="0" lang="en-US" altLang="es-MX" sz="1400" b="0" i="0" u="none" strike="noStrike" cap="none" normalizeH="0" baseline="0" dirty="0">
                <a:ln>
                  <a:noFill/>
                </a:ln>
                <a:solidFill>
                  <a:schemeClr val="tx1">
                    <a:lumMod val="75000"/>
                    <a:lumOff val="25000"/>
                  </a:schemeClr>
                </a:solidFill>
                <a:effectLst/>
                <a:latin typeface="+mn-lt"/>
              </a:rPr>
              <a:t> los </a:t>
            </a:r>
            <a:r>
              <a:rPr kumimoji="0" lang="en-US" altLang="es-MX" sz="1400" b="0" i="0" u="none" strike="noStrike" cap="none" normalizeH="0" baseline="0" dirty="0" err="1">
                <a:ln>
                  <a:noFill/>
                </a:ln>
                <a:solidFill>
                  <a:schemeClr val="tx1">
                    <a:lumMod val="75000"/>
                    <a:lumOff val="25000"/>
                  </a:schemeClr>
                </a:solidFill>
                <a:effectLst/>
                <a:latin typeface="+mn-lt"/>
              </a:rPr>
              <a:t>presupuestos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extraordinarios</a:t>
            </a:r>
            <a:r>
              <a:rPr kumimoji="0" lang="en-US" altLang="es-MX" sz="1400" b="0" i="0" u="none" strike="noStrike" cap="none" normalizeH="0" baseline="0" dirty="0">
                <a:ln>
                  <a:noFill/>
                </a:ln>
                <a:solidFill>
                  <a:schemeClr val="tx1">
                    <a:lumMod val="75000"/>
                    <a:lumOff val="25000"/>
                  </a:schemeClr>
                </a:solidFill>
                <a:effectLst/>
                <a:latin typeface="+mn-lt"/>
              </a:rPr>
              <a:t> o </a:t>
            </a:r>
            <a:r>
              <a:rPr kumimoji="0" lang="en-US" altLang="es-MX" sz="1400" b="0" i="0" u="none" strike="noStrike" cap="none" normalizeH="0" baseline="0" dirty="0" err="1">
                <a:ln>
                  <a:noFill/>
                </a:ln>
                <a:solidFill>
                  <a:schemeClr val="tx1">
                    <a:lumMod val="75000"/>
                    <a:lumOff val="25000"/>
                  </a:schemeClr>
                </a:solidFill>
                <a:effectLst/>
                <a:latin typeface="+mn-lt"/>
              </a:rPr>
              <a:t>complementarios</a:t>
            </a:r>
            <a:r>
              <a:rPr kumimoji="0" lang="en-US" altLang="es-MX" sz="1400" b="0" i="0" u="none" strike="noStrike" cap="none" normalizeH="0" baseline="0" dirty="0">
                <a:ln>
                  <a:noFill/>
                </a:ln>
                <a:solidFill>
                  <a:schemeClr val="tx1">
                    <a:lumMod val="75000"/>
                    <a:lumOff val="25000"/>
                  </a:schemeClr>
                </a:solidFill>
                <a:effectLst/>
                <a:latin typeface="+mn-lt"/>
              </a:rPr>
              <a:t> y </a:t>
            </a:r>
            <a:r>
              <a:rPr kumimoji="0" lang="en-US" altLang="es-MX" sz="1400" b="0" i="0" u="none" strike="noStrike" cap="none" normalizeH="0" baseline="0" dirty="0" err="1">
                <a:ln>
                  <a:noFill/>
                </a:ln>
                <a:solidFill>
                  <a:schemeClr val="tx1">
                    <a:lumMod val="75000"/>
                    <a:lumOff val="25000"/>
                  </a:schemeClr>
                </a:solidFill>
                <a:effectLst/>
                <a:latin typeface="+mn-lt"/>
              </a:rPr>
              <a:t>facilitar</a:t>
            </a:r>
            <a:r>
              <a:rPr kumimoji="0" lang="en-US" altLang="es-MX" sz="1400" b="0" i="0" u="none" strike="noStrike" cap="none" normalizeH="0" baseline="0" dirty="0">
                <a:ln>
                  <a:noFill/>
                </a:ln>
                <a:solidFill>
                  <a:schemeClr val="tx1">
                    <a:lumMod val="75000"/>
                    <a:lumOff val="25000"/>
                  </a:schemeClr>
                </a:solidFill>
                <a:effectLst/>
                <a:latin typeface="+mn-lt"/>
              </a:rPr>
              <a:t> al </a:t>
            </a:r>
            <a:r>
              <a:rPr kumimoji="0" lang="en-US" altLang="es-MX" sz="1400" b="0" i="0" u="none" strike="noStrike" cap="none" normalizeH="0" baseline="0" dirty="0" err="1">
                <a:ln>
                  <a:noFill/>
                </a:ln>
                <a:solidFill>
                  <a:schemeClr val="tx1">
                    <a:lumMod val="75000"/>
                    <a:lumOff val="25000"/>
                  </a:schemeClr>
                </a:solidFill>
                <a:effectLst/>
                <a:latin typeface="+mn-lt"/>
              </a:rPr>
              <a:t>Legislativo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el</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ejercicio</a:t>
            </a:r>
            <a:r>
              <a:rPr kumimoji="0" lang="en-US" altLang="es-MX" sz="1400" b="0" i="0" u="none" strike="noStrike" cap="none" normalizeH="0" baseline="0" dirty="0">
                <a:ln>
                  <a:noFill/>
                </a:ln>
                <a:solidFill>
                  <a:schemeClr val="tx1">
                    <a:lumMod val="75000"/>
                    <a:lumOff val="25000"/>
                  </a:schemeClr>
                </a:solidFill>
                <a:effectLst/>
                <a:latin typeface="+mn-lt"/>
              </a:rPr>
              <a:t> del control </a:t>
            </a:r>
            <a:r>
              <a:rPr kumimoji="0" lang="en-US" altLang="es-MX" sz="1400" b="0" i="0" u="none" strike="noStrike" cap="none" normalizeH="0" baseline="0" dirty="0" err="1">
                <a:ln>
                  <a:noFill/>
                </a:ln>
                <a:solidFill>
                  <a:schemeClr val="tx1">
                    <a:lumMod val="75000"/>
                    <a:lumOff val="25000"/>
                  </a:schemeClr>
                </a:solidFill>
                <a:effectLst/>
                <a:latin typeface="+mn-lt"/>
              </a:rPr>
              <a:t>presupuestario</a:t>
            </a:r>
            <a:r>
              <a:rPr kumimoji="0" lang="en-US" altLang="es-MX" sz="1400" b="0" i="0" u="none" strike="noStrike" cap="none" normalizeH="0" baseline="0" dirty="0">
                <a:ln>
                  <a:noFill/>
                </a:ln>
                <a:solidFill>
                  <a:schemeClr val="tx1">
                    <a:lumMod val="75000"/>
                    <a:lumOff val="25000"/>
                  </a:schemeClr>
                </a:solidFill>
                <a:effectLst/>
                <a:latin typeface="+mn-lt"/>
              </a:rPr>
              <a:t>.</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es-MX" sz="1000" b="0" i="0" u="none" strike="noStrike" cap="none" normalizeH="0" baseline="0" dirty="0">
              <a:ln>
                <a:noFill/>
              </a:ln>
              <a:solidFill>
                <a:schemeClr val="tx1">
                  <a:lumMod val="75000"/>
                  <a:lumOff val="25000"/>
                </a:schemeClr>
              </a:solidFill>
              <a:effectLst/>
              <a:latin typeface="+mn-lt"/>
            </a:endParaRPr>
          </a:p>
        </p:txBody>
      </p:sp>
      <p:pic>
        <p:nvPicPr>
          <p:cNvPr id="4100" name="Picture 4" descr="21/07/15 Gatos con dinero - Al Crapony - Comunidad Ofic... en Taringa!">
            <a:extLst>
              <a:ext uri="{FF2B5EF4-FFF2-40B4-BE49-F238E27FC236}">
                <a16:creationId xmlns:a16="http://schemas.microsoft.com/office/drawing/2014/main" id="{E9973BF1-8A02-42C9-9F46-C397C72242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23" r="23578"/>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85" name="Isosceles Triangle 8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7265516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CuadroTexto 1">
            <a:extLst>
              <a:ext uri="{FF2B5EF4-FFF2-40B4-BE49-F238E27FC236}">
                <a16:creationId xmlns:a16="http://schemas.microsoft.com/office/drawing/2014/main" id="{8D9E20BC-50C0-41AE-ADC0-28A76DB6F61A}"/>
              </a:ext>
            </a:extLst>
          </p:cNvPr>
          <p:cNvSpPr txBox="1"/>
          <p:nvPr/>
        </p:nvSpPr>
        <p:spPr>
          <a:xfrm>
            <a:off x="5209563" y="685801"/>
            <a:ext cx="5572737" cy="5355562"/>
          </a:xfrm>
          <a:prstGeom prst="rect">
            <a:avLst/>
          </a:prstGeom>
        </p:spPr>
        <p:txBody>
          <a:bodyPr vert="horz" lIns="91440" tIns="45720" rIns="91440" bIns="45720" rtlCol="0">
            <a:normAutofit/>
          </a:bodyPr>
          <a:lstStyle/>
          <a:p>
            <a:pPr marL="0" marR="0" lvl="0" indent="0" fontAlgn="base">
              <a:lnSpc>
                <a:spcPct val="90000"/>
              </a:lnSpc>
              <a:spcBef>
                <a:spcPts val="1000"/>
              </a:spcBef>
              <a:buClr>
                <a:schemeClr val="accent1"/>
              </a:buClr>
              <a:buSzPct val="80000"/>
              <a:buFont typeface="Wingdings 3" charset="2"/>
              <a:buChar char=""/>
              <a:tabLst/>
            </a:pPr>
            <a:endParaRPr kumimoji="0" lang="en-US" altLang="es-MX" sz="900" b="0" i="0" u="none" strike="noStrike" cap="none" normalizeH="0" baseline="0" dirty="0">
              <a:ln>
                <a:noFill/>
              </a:ln>
              <a:solidFill>
                <a:schemeClr val="tx1">
                  <a:lumMod val="75000"/>
                  <a:lumOff val="25000"/>
                </a:schemeClr>
              </a:solidFill>
              <a:effectLst/>
            </a:endParaRPr>
          </a:p>
          <a:p>
            <a:pPr marL="0" marR="0" lvl="0" indent="0" fontAlgn="base">
              <a:lnSpc>
                <a:spcPct val="90000"/>
              </a:lnSpc>
              <a:spcBef>
                <a:spcPts val="1000"/>
              </a:spcBef>
              <a:buClr>
                <a:schemeClr val="accent1"/>
              </a:buClr>
              <a:buSzPct val="80000"/>
              <a:buFont typeface="Wingdings 3" charset="2"/>
              <a:buChar char=""/>
              <a:tabLst/>
            </a:pPr>
            <a:r>
              <a:rPr kumimoji="0" lang="en-US" altLang="es-MX" sz="1200" b="1" i="0" u="none" strike="noStrike" cap="none" normalizeH="0" baseline="0" dirty="0" err="1">
                <a:ln>
                  <a:noFill/>
                </a:ln>
                <a:solidFill>
                  <a:schemeClr val="tx1">
                    <a:lumMod val="75000"/>
                    <a:lumOff val="25000"/>
                  </a:schemeClr>
                </a:solidFill>
                <a:effectLst/>
              </a:rPr>
              <a:t>Temporalidad</a:t>
            </a:r>
            <a:r>
              <a:rPr kumimoji="0" lang="en-US" altLang="es-MX" sz="1200" b="1"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a:ln>
                  <a:noFill/>
                </a:ln>
                <a:solidFill>
                  <a:schemeClr val="tx1">
                    <a:lumMod val="75000"/>
                    <a:lumOff val="25000"/>
                  </a:schemeClr>
                </a:solidFill>
                <a:effectLst/>
              </a:rPr>
              <a:t>la </a:t>
            </a:r>
            <a:r>
              <a:rPr kumimoji="0" lang="en-US" altLang="es-MX" sz="1200" b="0" i="0" u="none" strike="noStrike" cap="none" normalizeH="0" baseline="0" dirty="0" err="1">
                <a:ln>
                  <a:noFill/>
                </a:ln>
                <a:solidFill>
                  <a:schemeClr val="tx1">
                    <a:lumMod val="75000"/>
                    <a:lumOff val="25000"/>
                  </a:schemeClr>
                </a:solidFill>
                <a:effectLst/>
              </a:rPr>
              <a:t>autorización</a:t>
            </a:r>
            <a:r>
              <a:rPr kumimoji="0" lang="en-US" altLang="es-MX" sz="1200" b="0" i="0" u="none" strike="noStrike" cap="none" normalizeH="0" baseline="0" dirty="0">
                <a:ln>
                  <a:noFill/>
                </a:ln>
                <a:solidFill>
                  <a:schemeClr val="tx1">
                    <a:lumMod val="75000"/>
                    <a:lumOff val="25000"/>
                  </a:schemeClr>
                </a:solidFill>
                <a:effectLst/>
              </a:rPr>
              <a:t> del </a:t>
            </a:r>
            <a:r>
              <a:rPr kumimoji="0" lang="en-US" altLang="es-MX" sz="1200" b="0" i="0" u="none" strike="noStrike" cap="none" normalizeH="0" baseline="0" dirty="0" err="1">
                <a:ln>
                  <a:noFill/>
                </a:ln>
                <a:solidFill>
                  <a:schemeClr val="tx1">
                    <a:lumMod val="75000"/>
                    <a:lumOff val="25000"/>
                  </a:schemeClr>
                </a:solidFill>
                <a:effectLst/>
              </a:rPr>
              <a:t>presupuesto</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en</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su</a:t>
            </a:r>
            <a:r>
              <a:rPr kumimoji="0" lang="en-US" altLang="es-MX" sz="1200" b="0" i="0" u="none" strike="noStrike" cap="none" normalizeH="0" baseline="0" dirty="0">
                <a:ln>
                  <a:noFill/>
                </a:ln>
                <a:solidFill>
                  <a:schemeClr val="tx1">
                    <a:lumMod val="75000"/>
                    <a:lumOff val="25000"/>
                  </a:schemeClr>
                </a:solidFill>
                <a:effectLst/>
              </a:rPr>
              <a:t> conjunto debe </a:t>
            </a:r>
            <a:r>
              <a:rPr kumimoji="0" lang="en-US" altLang="es-MX" sz="1200" b="0" i="0" u="none" strike="noStrike" cap="none" normalizeH="0" baseline="0" dirty="0" err="1">
                <a:ln>
                  <a:noFill/>
                </a:ln>
                <a:solidFill>
                  <a:schemeClr val="tx1">
                    <a:lumMod val="75000"/>
                    <a:lumOff val="25000"/>
                  </a:schemeClr>
                </a:solidFill>
                <a:effectLst/>
              </a:rPr>
              <a:t>tener</a:t>
            </a:r>
            <a:r>
              <a:rPr kumimoji="0" lang="en-US" altLang="es-MX" sz="1200" b="0" i="0" u="none" strike="noStrike" cap="none" normalizeH="0" baseline="0" dirty="0">
                <a:ln>
                  <a:noFill/>
                </a:ln>
                <a:solidFill>
                  <a:schemeClr val="tx1">
                    <a:lumMod val="75000"/>
                    <a:lumOff val="25000"/>
                  </a:schemeClr>
                </a:solidFill>
                <a:effectLst/>
              </a:rPr>
              <a:t> una </a:t>
            </a:r>
            <a:r>
              <a:rPr kumimoji="0" lang="en-US" altLang="es-MX" sz="1200" b="0" i="0" u="none" strike="noStrike" cap="none" normalizeH="0" baseline="0" dirty="0" err="1">
                <a:ln>
                  <a:noFill/>
                </a:ln>
                <a:solidFill>
                  <a:schemeClr val="tx1">
                    <a:lumMod val="75000"/>
                    <a:lumOff val="25000"/>
                  </a:schemeClr>
                </a:solidFill>
                <a:effectLst/>
              </a:rPr>
              <a:t>vigencia</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concreta</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transcurrido</a:t>
            </a:r>
            <a:r>
              <a:rPr kumimoji="0" lang="en-US" altLang="es-MX" sz="1200" b="0" i="0" u="none" strike="noStrike" cap="none" normalizeH="0" baseline="0" dirty="0">
                <a:ln>
                  <a:noFill/>
                </a:ln>
                <a:solidFill>
                  <a:schemeClr val="tx1">
                    <a:lumMod val="75000"/>
                    <a:lumOff val="25000"/>
                  </a:schemeClr>
                </a:solidFill>
                <a:effectLst/>
              </a:rPr>
              <a:t> ese </a:t>
            </a:r>
            <a:r>
              <a:rPr kumimoji="0" lang="en-US" altLang="es-MX" sz="1200" b="0" i="0" u="none" strike="noStrike" cap="none" normalizeH="0" baseline="0" dirty="0" err="1">
                <a:ln>
                  <a:noFill/>
                </a:ln>
                <a:solidFill>
                  <a:schemeClr val="tx1">
                    <a:lumMod val="75000"/>
                    <a:lumOff val="25000"/>
                  </a:schemeClr>
                </a:solidFill>
                <a:effectLst/>
              </a:rPr>
              <a:t>periodo</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perderá</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su</a:t>
            </a:r>
            <a:r>
              <a:rPr kumimoji="0" lang="en-US" altLang="es-MX" sz="1200" b="0" i="0" u="none" strike="noStrike" cap="none" normalizeH="0" baseline="0" dirty="0">
                <a:ln>
                  <a:noFill/>
                </a:ln>
                <a:solidFill>
                  <a:schemeClr val="tx1">
                    <a:lumMod val="75000"/>
                    <a:lumOff val="25000"/>
                  </a:schemeClr>
                </a:solidFill>
                <a:effectLst/>
              </a:rPr>
              <a:t> valor. </a:t>
            </a:r>
            <a:r>
              <a:rPr kumimoji="0" lang="en-US" altLang="es-MX" sz="1200" b="0" i="0" u="none" strike="noStrike" cap="none" normalizeH="0" baseline="0" dirty="0" err="1">
                <a:ln>
                  <a:noFill/>
                </a:ln>
                <a:solidFill>
                  <a:schemeClr val="tx1">
                    <a:lumMod val="75000"/>
                    <a:lumOff val="25000"/>
                  </a:schemeClr>
                </a:solidFill>
                <a:effectLst/>
              </a:rPr>
              <a:t>Normalmente</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el</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presupuesto</a:t>
            </a:r>
            <a:r>
              <a:rPr kumimoji="0" lang="en-US" altLang="es-MX" sz="1200" b="0" i="0" u="none" strike="noStrike" cap="none" normalizeH="0" baseline="0" dirty="0">
                <a:ln>
                  <a:noFill/>
                </a:ln>
                <a:solidFill>
                  <a:schemeClr val="tx1">
                    <a:lumMod val="75000"/>
                    <a:lumOff val="25000"/>
                  </a:schemeClr>
                </a:solidFill>
                <a:effectLst/>
              </a:rPr>
              <a:t> se </a:t>
            </a:r>
            <a:r>
              <a:rPr kumimoji="0" lang="en-US" altLang="es-MX" sz="1200" b="0" i="0" u="none" strike="noStrike" cap="none" normalizeH="0" baseline="0" dirty="0" err="1">
                <a:ln>
                  <a:noFill/>
                </a:ln>
                <a:solidFill>
                  <a:schemeClr val="tx1">
                    <a:lumMod val="75000"/>
                    <a:lumOff val="25000"/>
                  </a:schemeClr>
                </a:solidFill>
                <a:effectLst/>
              </a:rPr>
              <a:t>corresponde</a:t>
            </a:r>
            <a:r>
              <a:rPr kumimoji="0" lang="en-US" altLang="es-MX" sz="1200" b="0" i="0" u="none" strike="noStrike" cap="none" normalizeH="0" baseline="0" dirty="0">
                <a:ln>
                  <a:noFill/>
                </a:ln>
                <a:solidFill>
                  <a:schemeClr val="tx1">
                    <a:lumMod val="75000"/>
                    <a:lumOff val="25000"/>
                  </a:schemeClr>
                </a:solidFill>
                <a:effectLst/>
              </a:rPr>
              <a:t> con </a:t>
            </a:r>
            <a:r>
              <a:rPr kumimoji="0" lang="en-US" altLang="es-MX" sz="1200" b="0" i="0" u="none" strike="noStrike" cap="none" normalizeH="0" baseline="0" dirty="0" err="1">
                <a:ln>
                  <a:noFill/>
                </a:ln>
                <a:solidFill>
                  <a:schemeClr val="tx1">
                    <a:lumMod val="75000"/>
                    <a:lumOff val="25000"/>
                  </a:schemeClr>
                </a:solidFill>
                <a:effectLst/>
              </a:rPr>
              <a:t>el</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año</a:t>
            </a:r>
            <a:r>
              <a:rPr kumimoji="0" lang="en-US" altLang="es-MX" sz="1200" b="0" i="0" u="none" strike="noStrike" cap="none" normalizeH="0" baseline="0" dirty="0">
                <a:ln>
                  <a:noFill/>
                </a:ln>
                <a:solidFill>
                  <a:schemeClr val="tx1">
                    <a:lumMod val="75000"/>
                    <a:lumOff val="25000"/>
                  </a:schemeClr>
                </a:solidFill>
                <a:effectLst/>
              </a:rPr>
              <a:t> natural </a:t>
            </a:r>
            <a:r>
              <a:rPr kumimoji="0" lang="en-US" altLang="es-MX" sz="1200" b="0" i="0" u="none" strike="noStrike" cap="none" normalizeH="0" baseline="0" dirty="0" err="1">
                <a:ln>
                  <a:noFill/>
                </a:ln>
                <a:solidFill>
                  <a:schemeClr val="tx1">
                    <a:lumMod val="75000"/>
                    <a:lumOff val="25000"/>
                  </a:schemeClr>
                </a:solidFill>
                <a:effectLst/>
              </a:rPr>
              <a:t>en</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nuestro</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país</a:t>
            </a:r>
            <a:r>
              <a:rPr kumimoji="0" lang="en-US" altLang="es-MX" sz="1200" b="0" i="0" u="none" strike="noStrike" cap="none" normalizeH="0" baseline="0" dirty="0">
                <a:ln>
                  <a:noFill/>
                </a:ln>
                <a:solidFill>
                  <a:schemeClr val="tx1">
                    <a:lumMod val="75000"/>
                    <a:lumOff val="25000"/>
                  </a:schemeClr>
                </a:solidFill>
                <a:effectLst/>
              </a:rPr>
              <a:t>, no obstante </a:t>
            </a:r>
            <a:r>
              <a:rPr kumimoji="0" lang="en-US" altLang="es-MX" sz="1200" b="0" i="0" u="none" strike="noStrike" cap="none" normalizeH="0" baseline="0" dirty="0" err="1">
                <a:ln>
                  <a:noFill/>
                </a:ln>
                <a:solidFill>
                  <a:schemeClr val="tx1">
                    <a:lumMod val="75000"/>
                    <a:lumOff val="25000"/>
                  </a:schemeClr>
                </a:solidFill>
                <a:effectLst/>
              </a:rPr>
              <a:t>en</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este</a:t>
            </a:r>
            <a:r>
              <a:rPr kumimoji="0" lang="en-US" altLang="es-MX" sz="1200" b="0" i="0" u="none" strike="noStrike" cap="none" normalizeH="0" baseline="0" dirty="0">
                <a:ln>
                  <a:noFill/>
                </a:ln>
                <a:solidFill>
                  <a:schemeClr val="tx1">
                    <a:lumMod val="75000"/>
                    <a:lumOff val="25000"/>
                  </a:schemeClr>
                </a:solidFill>
                <a:effectLst/>
              </a:rPr>
              <a:t> principio </a:t>
            </a:r>
            <a:r>
              <a:rPr kumimoji="0" lang="en-US" altLang="es-MX" sz="1200" b="0" i="0" u="none" strike="noStrike" cap="none" normalizeH="0" baseline="0" dirty="0" err="1">
                <a:ln>
                  <a:noFill/>
                </a:ln>
                <a:solidFill>
                  <a:schemeClr val="tx1">
                    <a:lumMod val="75000"/>
                    <a:lumOff val="25000"/>
                  </a:schemeClr>
                </a:solidFill>
                <a:effectLst/>
              </a:rPr>
              <a:t>queda</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recogida</a:t>
            </a:r>
            <a:r>
              <a:rPr kumimoji="0" lang="en-US" altLang="es-MX" sz="1200" b="0" i="0" u="none" strike="noStrike" cap="none" normalizeH="0" baseline="0" dirty="0">
                <a:ln>
                  <a:noFill/>
                </a:ln>
                <a:solidFill>
                  <a:schemeClr val="tx1">
                    <a:lumMod val="75000"/>
                    <a:lumOff val="25000"/>
                  </a:schemeClr>
                </a:solidFill>
                <a:effectLst/>
              </a:rPr>
              <a:t> la </a:t>
            </a:r>
            <a:r>
              <a:rPr kumimoji="0" lang="en-US" altLang="es-MX" sz="1200" b="0" i="0" u="none" strike="noStrike" cap="none" normalizeH="0" baseline="0" dirty="0" err="1">
                <a:ln>
                  <a:noFill/>
                </a:ln>
                <a:solidFill>
                  <a:schemeClr val="tx1">
                    <a:lumMod val="75000"/>
                    <a:lumOff val="25000"/>
                  </a:schemeClr>
                </a:solidFill>
                <a:effectLst/>
              </a:rPr>
              <a:t>posibilidad</a:t>
            </a:r>
            <a:r>
              <a:rPr kumimoji="0" lang="en-US" altLang="es-MX" sz="1200" b="0" i="0" u="none" strike="noStrike" cap="none" normalizeH="0" baseline="0" dirty="0">
                <a:ln>
                  <a:noFill/>
                </a:ln>
                <a:solidFill>
                  <a:schemeClr val="tx1">
                    <a:lumMod val="75000"/>
                    <a:lumOff val="25000"/>
                  </a:schemeClr>
                </a:solidFill>
                <a:effectLst/>
              </a:rPr>
              <a:t> de </a:t>
            </a:r>
            <a:r>
              <a:rPr kumimoji="0" lang="en-US" altLang="es-MX" sz="1200" b="0" i="0" u="none" strike="noStrike" cap="none" normalizeH="0" baseline="0" dirty="0" err="1">
                <a:ln>
                  <a:noFill/>
                </a:ln>
                <a:solidFill>
                  <a:schemeClr val="tx1">
                    <a:lumMod val="75000"/>
                    <a:lumOff val="25000"/>
                  </a:schemeClr>
                </a:solidFill>
                <a:effectLst/>
              </a:rPr>
              <a:t>modificar</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esta</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duración</a:t>
            </a:r>
            <a:r>
              <a:rPr kumimoji="0" lang="en-US" altLang="es-MX" sz="1200" b="0" i="0" u="none" strike="noStrike" cap="none" normalizeH="0" baseline="0" dirty="0">
                <a:ln>
                  <a:noFill/>
                </a:ln>
                <a:solidFill>
                  <a:schemeClr val="tx1">
                    <a:lumMod val="75000"/>
                    <a:lumOff val="25000"/>
                  </a:schemeClr>
                </a:solidFill>
                <a:effectLst/>
              </a:rPr>
              <a:t> para </a:t>
            </a:r>
            <a:r>
              <a:rPr kumimoji="0" lang="en-US" altLang="es-MX" sz="1200" b="0" i="0" u="none" strike="noStrike" cap="none" normalizeH="0" baseline="0" dirty="0" err="1">
                <a:ln>
                  <a:noFill/>
                </a:ln>
                <a:solidFill>
                  <a:schemeClr val="tx1">
                    <a:lumMod val="75000"/>
                    <a:lumOff val="25000"/>
                  </a:schemeClr>
                </a:solidFill>
                <a:effectLst/>
              </a:rPr>
              <a:t>algunas</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clases</a:t>
            </a:r>
            <a:r>
              <a:rPr kumimoji="0" lang="en-US" altLang="es-MX" sz="1200" b="0" i="0" u="none" strike="noStrike" cap="none" normalizeH="0" baseline="0" dirty="0">
                <a:ln>
                  <a:noFill/>
                </a:ln>
                <a:solidFill>
                  <a:schemeClr val="tx1">
                    <a:lumMod val="75000"/>
                    <a:lumOff val="25000"/>
                  </a:schemeClr>
                </a:solidFill>
                <a:effectLst/>
              </a:rPr>
              <a:t> de </a:t>
            </a:r>
            <a:r>
              <a:rPr kumimoji="0" lang="en-US" altLang="es-MX" sz="1200" b="0" i="0" u="none" strike="noStrike" cap="none" normalizeH="0" baseline="0" dirty="0" err="1">
                <a:ln>
                  <a:noFill/>
                </a:ln>
                <a:solidFill>
                  <a:schemeClr val="tx1">
                    <a:lumMod val="75000"/>
                    <a:lumOff val="25000"/>
                  </a:schemeClr>
                </a:solidFill>
                <a:effectLst/>
              </a:rPr>
              <a:t>gastos</a:t>
            </a:r>
            <a:r>
              <a:rPr kumimoji="0" lang="en-US" altLang="es-MX" sz="1200" b="0" i="0" u="none" strike="noStrike" cap="none" normalizeH="0" baseline="0" dirty="0">
                <a:ln>
                  <a:noFill/>
                </a:ln>
                <a:solidFill>
                  <a:schemeClr val="tx1">
                    <a:lumMod val="75000"/>
                    <a:lumOff val="25000"/>
                  </a:schemeClr>
                </a:solidFill>
                <a:effectLst/>
              </a:rPr>
              <a:t> o </a:t>
            </a:r>
            <a:r>
              <a:rPr kumimoji="0" lang="en-US" altLang="es-MX" sz="1200" b="0" i="0" u="none" strike="noStrike" cap="none" normalizeH="0" baseline="0" dirty="0" err="1">
                <a:ln>
                  <a:noFill/>
                </a:ln>
                <a:solidFill>
                  <a:schemeClr val="tx1">
                    <a:lumMod val="75000"/>
                    <a:lumOff val="25000"/>
                  </a:schemeClr>
                </a:solidFill>
                <a:effectLst/>
              </a:rPr>
              <a:t>inversiones</a:t>
            </a:r>
            <a:r>
              <a:rPr kumimoji="0" lang="en-US" altLang="es-MX" sz="1200" b="0" i="0" u="none" strike="noStrike" cap="none" normalizeH="0" baseline="0" dirty="0">
                <a:ln>
                  <a:noFill/>
                </a:ln>
                <a:solidFill>
                  <a:schemeClr val="tx1">
                    <a:lumMod val="75000"/>
                    <a:lumOff val="25000"/>
                  </a:schemeClr>
                </a:solidFill>
                <a:effectLst/>
              </a:rPr>
              <a:t>.</a:t>
            </a:r>
          </a:p>
          <a:p>
            <a:pPr marL="0" marR="0" lvl="0" indent="0" fontAlgn="base">
              <a:lnSpc>
                <a:spcPct val="90000"/>
              </a:lnSpc>
              <a:spcBef>
                <a:spcPts val="1000"/>
              </a:spcBef>
              <a:buClr>
                <a:schemeClr val="accent1"/>
              </a:buClr>
              <a:buSzPct val="80000"/>
              <a:buFont typeface="Wingdings 3" charset="2"/>
              <a:buChar char=""/>
              <a:tabLst/>
            </a:pPr>
            <a:endParaRPr kumimoji="0" lang="en-US" altLang="es-MX" sz="1200" b="0" i="0" u="none" strike="noStrike" cap="none" normalizeH="0" baseline="0" dirty="0">
              <a:ln>
                <a:noFill/>
              </a:ln>
              <a:solidFill>
                <a:schemeClr val="tx1">
                  <a:lumMod val="75000"/>
                  <a:lumOff val="25000"/>
                </a:schemeClr>
              </a:solidFill>
              <a:effectLst/>
            </a:endParaRPr>
          </a:p>
          <a:p>
            <a:pPr marL="0" marR="0" lvl="0" indent="0" fontAlgn="base">
              <a:lnSpc>
                <a:spcPct val="90000"/>
              </a:lnSpc>
              <a:spcBef>
                <a:spcPts val="1000"/>
              </a:spcBef>
              <a:buClr>
                <a:schemeClr val="accent1"/>
              </a:buClr>
              <a:buSzPct val="80000"/>
              <a:buFont typeface="Wingdings 3" charset="2"/>
              <a:buChar char=""/>
              <a:tabLst/>
            </a:pPr>
            <a:r>
              <a:rPr kumimoji="0" lang="en-US" altLang="es-MX" sz="1200" b="1" i="0" u="none" strike="noStrike" cap="none" normalizeH="0" baseline="0" dirty="0" err="1">
                <a:ln>
                  <a:noFill/>
                </a:ln>
                <a:solidFill>
                  <a:schemeClr val="tx1">
                    <a:lumMod val="75000"/>
                    <a:lumOff val="25000"/>
                  </a:schemeClr>
                </a:solidFill>
                <a:effectLst/>
              </a:rPr>
              <a:t>Especialidad</a:t>
            </a:r>
            <a:r>
              <a:rPr kumimoji="0" lang="en-US" altLang="es-MX" sz="1200" b="1"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abarca</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tres</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aspectos</a:t>
            </a:r>
            <a:r>
              <a:rPr kumimoji="0" lang="en-US" altLang="es-MX" sz="1200" b="0" i="0" u="none" strike="noStrike" cap="none" normalizeH="0" baseline="0" dirty="0">
                <a:ln>
                  <a:noFill/>
                </a:ln>
                <a:solidFill>
                  <a:schemeClr val="tx1">
                    <a:lumMod val="75000"/>
                    <a:lumOff val="25000"/>
                  </a:schemeClr>
                </a:solidFill>
                <a:effectLst/>
              </a:rPr>
              <a:t>:</a:t>
            </a:r>
          </a:p>
          <a:p>
            <a:pPr marL="0" marR="0" lvl="0" indent="0" fontAlgn="base">
              <a:lnSpc>
                <a:spcPct val="90000"/>
              </a:lnSpc>
              <a:spcBef>
                <a:spcPts val="1000"/>
              </a:spcBef>
              <a:buClr>
                <a:schemeClr val="accent1"/>
              </a:buClr>
              <a:buSzPct val="80000"/>
              <a:buFont typeface="Wingdings 3" charset="2"/>
              <a:buChar char=""/>
              <a:tabLst/>
            </a:pPr>
            <a:r>
              <a:rPr kumimoji="0" lang="en-US" altLang="es-MX" sz="1200" b="0" i="0" u="none" strike="noStrike" cap="none" normalizeH="0" baseline="0" dirty="0" err="1">
                <a:ln>
                  <a:noFill/>
                </a:ln>
                <a:solidFill>
                  <a:schemeClr val="tx1">
                    <a:lumMod val="75000"/>
                    <a:lumOff val="25000"/>
                  </a:schemeClr>
                </a:solidFill>
                <a:effectLst/>
              </a:rPr>
              <a:t>Especialidad</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cualitativa</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todos</a:t>
            </a:r>
            <a:r>
              <a:rPr kumimoji="0" lang="en-US" altLang="es-MX" sz="1200" b="0" i="0" u="none" strike="noStrike" cap="none" normalizeH="0" baseline="0" dirty="0">
                <a:ln>
                  <a:noFill/>
                </a:ln>
                <a:solidFill>
                  <a:schemeClr val="tx1">
                    <a:lumMod val="75000"/>
                    <a:lumOff val="25000"/>
                  </a:schemeClr>
                </a:solidFill>
                <a:effectLst/>
              </a:rPr>
              <a:t> los </a:t>
            </a:r>
            <a:r>
              <a:rPr kumimoji="0" lang="en-US" altLang="es-MX" sz="1200" b="0" i="0" u="none" strike="noStrike" cap="none" normalizeH="0" baseline="0" dirty="0" err="1">
                <a:ln>
                  <a:noFill/>
                </a:ln>
                <a:solidFill>
                  <a:schemeClr val="tx1">
                    <a:lumMod val="75000"/>
                    <a:lumOff val="25000"/>
                  </a:schemeClr>
                </a:solidFill>
                <a:effectLst/>
              </a:rPr>
              <a:t>recursos</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asignados</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en</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el</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presupuesto</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tienen</a:t>
            </a:r>
            <a:r>
              <a:rPr kumimoji="0" lang="en-US" altLang="es-MX" sz="1200" b="0" i="0" u="none" strike="noStrike" cap="none" normalizeH="0" baseline="0" dirty="0">
                <a:ln>
                  <a:noFill/>
                </a:ln>
                <a:solidFill>
                  <a:schemeClr val="tx1">
                    <a:lumMod val="75000"/>
                    <a:lumOff val="25000"/>
                  </a:schemeClr>
                </a:solidFill>
                <a:effectLst/>
              </a:rPr>
              <a:t> un </a:t>
            </a:r>
            <a:r>
              <a:rPr kumimoji="0" lang="en-US" altLang="es-MX" sz="1200" b="0" i="0" u="none" strike="noStrike" cap="none" normalizeH="0" baseline="0" dirty="0" err="1">
                <a:ln>
                  <a:noFill/>
                </a:ln>
                <a:solidFill>
                  <a:schemeClr val="tx1">
                    <a:lumMod val="75000"/>
                    <a:lumOff val="25000"/>
                  </a:schemeClr>
                </a:solidFill>
                <a:effectLst/>
              </a:rPr>
              <a:t>determinado</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destino</a:t>
            </a:r>
            <a:r>
              <a:rPr kumimoji="0" lang="en-US" altLang="es-MX" sz="1200" b="0" i="0" u="none" strike="noStrike" cap="none" normalizeH="0" baseline="0" dirty="0">
                <a:ln>
                  <a:noFill/>
                </a:ln>
                <a:solidFill>
                  <a:schemeClr val="tx1">
                    <a:lumMod val="75000"/>
                    <a:lumOff val="25000"/>
                  </a:schemeClr>
                </a:solidFill>
                <a:effectLst/>
              </a:rPr>
              <a:t> o </a:t>
            </a:r>
            <a:r>
              <a:rPr kumimoji="0" lang="en-US" altLang="es-MX" sz="1200" b="0" i="0" u="none" strike="noStrike" cap="none" normalizeH="0" baseline="0" dirty="0" err="1">
                <a:ln>
                  <a:noFill/>
                </a:ln>
                <a:solidFill>
                  <a:schemeClr val="tx1">
                    <a:lumMod val="75000"/>
                    <a:lumOff val="25000"/>
                  </a:schemeClr>
                </a:solidFill>
                <a:effectLst/>
              </a:rPr>
              <a:t>finalidad</a:t>
            </a:r>
            <a:r>
              <a:rPr kumimoji="0" lang="en-US" altLang="es-MX" sz="1200" b="0" i="0" u="none" strike="noStrike" cap="none" normalizeH="0" baseline="0" dirty="0">
                <a:ln>
                  <a:noFill/>
                </a:ln>
                <a:solidFill>
                  <a:schemeClr val="tx1">
                    <a:lumMod val="75000"/>
                    <a:lumOff val="25000"/>
                  </a:schemeClr>
                </a:solidFill>
                <a:effectLst/>
              </a:rPr>
              <a:t>.</a:t>
            </a:r>
          </a:p>
          <a:p>
            <a:pPr marL="0" marR="0" lvl="0" indent="0" fontAlgn="base">
              <a:lnSpc>
                <a:spcPct val="90000"/>
              </a:lnSpc>
              <a:spcBef>
                <a:spcPts val="1000"/>
              </a:spcBef>
              <a:buClr>
                <a:schemeClr val="accent1"/>
              </a:buClr>
              <a:buSzPct val="80000"/>
              <a:buFont typeface="Wingdings 3" charset="2"/>
              <a:buChar char=""/>
              <a:tabLst/>
            </a:pPr>
            <a:r>
              <a:rPr kumimoji="0" lang="en-US" altLang="es-MX" sz="1200" b="0" i="0" u="none" strike="noStrike" cap="none" normalizeH="0" baseline="0" dirty="0" err="1">
                <a:ln>
                  <a:noFill/>
                </a:ln>
                <a:solidFill>
                  <a:schemeClr val="tx1">
                    <a:lumMod val="75000"/>
                    <a:lumOff val="25000"/>
                  </a:schemeClr>
                </a:solidFill>
                <a:effectLst/>
              </a:rPr>
              <a:t>Especialidad</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cuantitativa</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sólo</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podrá</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gastarse</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en</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cada</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crédito</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presupuestario</a:t>
            </a:r>
            <a:r>
              <a:rPr kumimoji="0" lang="en-US" altLang="es-MX" sz="1200" b="0" i="0" u="none" strike="noStrike" cap="none" normalizeH="0" baseline="0" dirty="0">
                <a:ln>
                  <a:noFill/>
                </a:ln>
                <a:solidFill>
                  <a:schemeClr val="tx1">
                    <a:lumMod val="75000"/>
                    <a:lumOff val="25000"/>
                  </a:schemeClr>
                </a:solidFill>
                <a:effectLst/>
              </a:rPr>
              <a:t> la </a:t>
            </a:r>
            <a:r>
              <a:rPr kumimoji="0" lang="en-US" altLang="es-MX" sz="1200" b="0" i="0" u="none" strike="noStrike" cap="none" normalizeH="0" baseline="0" dirty="0" err="1">
                <a:ln>
                  <a:noFill/>
                </a:ln>
                <a:solidFill>
                  <a:schemeClr val="tx1">
                    <a:lumMod val="75000"/>
                    <a:lumOff val="25000"/>
                  </a:schemeClr>
                </a:solidFill>
                <a:effectLst/>
              </a:rPr>
              <a:t>cantidad</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aprobada</a:t>
            </a:r>
            <a:r>
              <a:rPr kumimoji="0" lang="en-US" altLang="es-MX" sz="1200" b="0" i="0" u="none" strike="noStrike" cap="none" normalizeH="0" baseline="0" dirty="0">
                <a:ln>
                  <a:noFill/>
                </a:ln>
                <a:solidFill>
                  <a:schemeClr val="tx1">
                    <a:lumMod val="75000"/>
                    <a:lumOff val="25000"/>
                  </a:schemeClr>
                </a:solidFill>
                <a:effectLst/>
              </a:rPr>
              <a:t>.</a:t>
            </a:r>
          </a:p>
          <a:p>
            <a:pPr marL="0" marR="0" lvl="0" indent="0" fontAlgn="base">
              <a:lnSpc>
                <a:spcPct val="90000"/>
              </a:lnSpc>
              <a:spcBef>
                <a:spcPts val="1000"/>
              </a:spcBef>
              <a:buClr>
                <a:schemeClr val="accent1"/>
              </a:buClr>
              <a:buSzPct val="80000"/>
              <a:buFont typeface="Wingdings 3" charset="2"/>
              <a:buChar char=""/>
              <a:tabLst/>
            </a:pPr>
            <a:r>
              <a:rPr kumimoji="0" lang="en-US" altLang="es-MX" sz="1200" b="0" i="0" u="none" strike="noStrike" cap="none" normalizeH="0" baseline="0" dirty="0" err="1">
                <a:ln>
                  <a:noFill/>
                </a:ln>
                <a:solidFill>
                  <a:schemeClr val="tx1">
                    <a:lumMod val="75000"/>
                    <a:lumOff val="25000"/>
                  </a:schemeClr>
                </a:solidFill>
                <a:effectLst/>
              </a:rPr>
              <a:t>Especialidad</a:t>
            </a:r>
            <a:r>
              <a:rPr kumimoji="0" lang="en-US" altLang="es-MX" sz="1200" b="0" i="0" u="none" strike="noStrike" cap="none" normalizeH="0" baseline="0" dirty="0">
                <a:ln>
                  <a:noFill/>
                </a:ln>
                <a:solidFill>
                  <a:schemeClr val="tx1">
                    <a:lumMod val="75000"/>
                    <a:lumOff val="25000"/>
                  </a:schemeClr>
                </a:solidFill>
                <a:effectLst/>
              </a:rPr>
              <a:t> temporal: los </a:t>
            </a:r>
            <a:r>
              <a:rPr kumimoji="0" lang="en-US" altLang="es-MX" sz="1200" b="0" i="0" u="none" strike="noStrike" cap="none" normalizeH="0" baseline="0" dirty="0" err="1">
                <a:ln>
                  <a:noFill/>
                </a:ln>
                <a:solidFill>
                  <a:schemeClr val="tx1">
                    <a:lumMod val="75000"/>
                    <a:lumOff val="25000"/>
                  </a:schemeClr>
                </a:solidFill>
                <a:effectLst/>
              </a:rPr>
              <a:t>créditos</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presupuestarios</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deberán</a:t>
            </a:r>
            <a:r>
              <a:rPr kumimoji="0" lang="en-US" altLang="es-MX" sz="1200" b="0" i="0" u="none" strike="noStrike" cap="none" normalizeH="0" baseline="0" dirty="0">
                <a:ln>
                  <a:noFill/>
                </a:ln>
                <a:solidFill>
                  <a:schemeClr val="tx1">
                    <a:lumMod val="75000"/>
                    <a:lumOff val="25000"/>
                  </a:schemeClr>
                </a:solidFill>
                <a:effectLst/>
              </a:rPr>
              <a:t> ser </a:t>
            </a:r>
            <a:r>
              <a:rPr kumimoji="0" lang="en-US" altLang="es-MX" sz="1200" b="0" i="0" u="none" strike="noStrike" cap="none" normalizeH="0" baseline="0" dirty="0" err="1">
                <a:ln>
                  <a:noFill/>
                </a:ln>
                <a:solidFill>
                  <a:schemeClr val="tx1">
                    <a:lumMod val="75000"/>
                    <a:lumOff val="25000"/>
                  </a:schemeClr>
                </a:solidFill>
                <a:effectLst/>
              </a:rPr>
              <a:t>gestionados</a:t>
            </a:r>
            <a:r>
              <a:rPr kumimoji="0" lang="en-US" altLang="es-MX" sz="1200" b="0" i="0" u="none" strike="noStrike" cap="none" normalizeH="0" baseline="0" dirty="0">
                <a:ln>
                  <a:noFill/>
                </a:ln>
                <a:solidFill>
                  <a:schemeClr val="tx1">
                    <a:lumMod val="75000"/>
                    <a:lumOff val="25000"/>
                  </a:schemeClr>
                </a:solidFill>
                <a:effectLst/>
              </a:rPr>
              <a:t> dentro del </a:t>
            </a:r>
            <a:r>
              <a:rPr kumimoji="0" lang="en-US" altLang="es-MX" sz="1200" b="0" i="0" u="none" strike="noStrike" cap="none" normalizeH="0" baseline="0" dirty="0" err="1">
                <a:ln>
                  <a:noFill/>
                </a:ln>
                <a:solidFill>
                  <a:schemeClr val="tx1">
                    <a:lumMod val="75000"/>
                    <a:lumOff val="25000"/>
                  </a:schemeClr>
                </a:solidFill>
                <a:effectLst/>
              </a:rPr>
              <a:t>periodo</a:t>
            </a:r>
            <a:r>
              <a:rPr kumimoji="0" lang="en-US" altLang="es-MX" sz="1200" b="0" i="0" u="none" strike="noStrike" cap="none" normalizeH="0" baseline="0" dirty="0">
                <a:ln>
                  <a:noFill/>
                </a:ln>
                <a:solidFill>
                  <a:schemeClr val="tx1">
                    <a:lumMod val="75000"/>
                    <a:lumOff val="25000"/>
                  </a:schemeClr>
                </a:solidFill>
                <a:effectLst/>
              </a:rPr>
              <a:t> de </a:t>
            </a:r>
            <a:r>
              <a:rPr kumimoji="0" lang="en-US" altLang="es-MX" sz="1200" b="0" i="0" u="none" strike="noStrike" cap="none" normalizeH="0" baseline="0" dirty="0" err="1">
                <a:ln>
                  <a:noFill/>
                </a:ln>
                <a:solidFill>
                  <a:schemeClr val="tx1">
                    <a:lumMod val="75000"/>
                    <a:lumOff val="25000"/>
                  </a:schemeClr>
                </a:solidFill>
                <a:effectLst/>
              </a:rPr>
              <a:t>tiempo</a:t>
            </a:r>
            <a:r>
              <a:rPr kumimoji="0" lang="en-US" altLang="es-MX" sz="1200" b="0" i="0" u="none" strike="noStrike" cap="none" normalizeH="0" baseline="0" dirty="0">
                <a:ln>
                  <a:noFill/>
                </a:ln>
                <a:solidFill>
                  <a:schemeClr val="tx1">
                    <a:lumMod val="75000"/>
                    <a:lumOff val="25000"/>
                  </a:schemeClr>
                </a:solidFill>
                <a:effectLst/>
              </a:rPr>
              <a:t> para </a:t>
            </a:r>
            <a:r>
              <a:rPr kumimoji="0" lang="en-US" altLang="es-MX" sz="1200" b="0" i="0" u="none" strike="noStrike" cap="none" normalizeH="0" baseline="0" dirty="0" err="1">
                <a:ln>
                  <a:noFill/>
                </a:ln>
                <a:solidFill>
                  <a:schemeClr val="tx1">
                    <a:lumMod val="75000"/>
                    <a:lumOff val="25000"/>
                  </a:schemeClr>
                </a:solidFill>
                <a:effectLst/>
              </a:rPr>
              <a:t>el</a:t>
            </a:r>
            <a:r>
              <a:rPr kumimoji="0" lang="en-US" altLang="es-MX" sz="1200" b="0" i="0" u="none" strike="noStrike" cap="none" normalizeH="0" baseline="0" dirty="0">
                <a:ln>
                  <a:noFill/>
                </a:ln>
                <a:solidFill>
                  <a:schemeClr val="tx1">
                    <a:lumMod val="75000"/>
                    <a:lumOff val="25000"/>
                  </a:schemeClr>
                </a:solidFill>
                <a:effectLst/>
              </a:rPr>
              <a:t> que </a:t>
            </a:r>
            <a:r>
              <a:rPr kumimoji="0" lang="en-US" altLang="es-MX" sz="1200" b="0" i="0" u="none" strike="noStrike" cap="none" normalizeH="0" baseline="0" dirty="0" err="1">
                <a:ln>
                  <a:noFill/>
                </a:ln>
                <a:solidFill>
                  <a:schemeClr val="tx1">
                    <a:lumMod val="75000"/>
                    <a:lumOff val="25000"/>
                  </a:schemeClr>
                </a:solidFill>
                <a:effectLst/>
              </a:rPr>
              <a:t>han</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sido</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autorizados</a:t>
            </a:r>
            <a:r>
              <a:rPr kumimoji="0" lang="en-US" altLang="es-MX" sz="1200" b="0" i="0" u="none" strike="noStrike" cap="none" normalizeH="0" baseline="0" dirty="0">
                <a:ln>
                  <a:noFill/>
                </a:ln>
                <a:solidFill>
                  <a:schemeClr val="tx1">
                    <a:lumMod val="75000"/>
                    <a:lumOff val="25000"/>
                  </a:schemeClr>
                </a:solidFill>
                <a:effectLst/>
              </a:rPr>
              <a:t>.</a:t>
            </a:r>
          </a:p>
          <a:p>
            <a:pPr marL="0" marR="0" lvl="0" indent="0" fontAlgn="base">
              <a:lnSpc>
                <a:spcPct val="90000"/>
              </a:lnSpc>
              <a:spcBef>
                <a:spcPts val="1000"/>
              </a:spcBef>
              <a:buClr>
                <a:schemeClr val="accent1"/>
              </a:buClr>
              <a:buSzPct val="80000"/>
              <a:buFont typeface="Wingdings 3" charset="2"/>
              <a:buChar char=""/>
              <a:tabLst/>
            </a:pPr>
            <a:endParaRPr kumimoji="0" lang="en-US" altLang="es-MX" sz="1200" b="0" i="0" u="none" strike="noStrike" cap="none" normalizeH="0" baseline="0" dirty="0">
              <a:ln>
                <a:noFill/>
              </a:ln>
              <a:solidFill>
                <a:schemeClr val="tx1">
                  <a:lumMod val="75000"/>
                  <a:lumOff val="25000"/>
                </a:schemeClr>
              </a:solidFill>
              <a:effectLst/>
            </a:endParaRPr>
          </a:p>
          <a:p>
            <a:pPr marL="0" marR="0" lvl="0" indent="0" fontAlgn="base">
              <a:lnSpc>
                <a:spcPct val="90000"/>
              </a:lnSpc>
              <a:spcBef>
                <a:spcPts val="1000"/>
              </a:spcBef>
              <a:buClr>
                <a:schemeClr val="accent1"/>
              </a:buClr>
              <a:buSzPct val="80000"/>
              <a:buFont typeface="Wingdings 3" charset="2"/>
              <a:buChar char=""/>
              <a:tabLst/>
            </a:pPr>
            <a:r>
              <a:rPr kumimoji="0" lang="en-US" altLang="es-MX" sz="1200" b="0" i="0" u="none" strike="noStrike" cap="none" normalizeH="0" baseline="0" dirty="0">
                <a:ln>
                  <a:noFill/>
                </a:ln>
                <a:solidFill>
                  <a:schemeClr val="tx1">
                    <a:lumMod val="75000"/>
                    <a:lumOff val="25000"/>
                  </a:schemeClr>
                </a:solidFill>
                <a:effectLst/>
              </a:rPr>
              <a:t>Publicidad: los </a:t>
            </a:r>
            <a:r>
              <a:rPr kumimoji="0" lang="en-US" altLang="es-MX" sz="1200" b="0" i="0" u="none" strike="noStrike" cap="none" normalizeH="0" baseline="0" dirty="0" err="1">
                <a:ln>
                  <a:noFill/>
                </a:ln>
                <a:solidFill>
                  <a:schemeClr val="tx1">
                    <a:lumMod val="75000"/>
                    <a:lumOff val="25000"/>
                  </a:schemeClr>
                </a:solidFill>
                <a:effectLst/>
              </a:rPr>
              <a:t>ciudadanos</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deben</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conocer</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el</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destino</a:t>
            </a:r>
            <a:r>
              <a:rPr kumimoji="0" lang="en-US" altLang="es-MX" sz="1200" b="0" i="0" u="none" strike="noStrike" cap="none" normalizeH="0" baseline="0" dirty="0">
                <a:ln>
                  <a:noFill/>
                </a:ln>
                <a:solidFill>
                  <a:schemeClr val="tx1">
                    <a:lumMod val="75000"/>
                    <a:lumOff val="25000"/>
                  </a:schemeClr>
                </a:solidFill>
                <a:effectLst/>
              </a:rPr>
              <a:t> de la </a:t>
            </a:r>
            <a:r>
              <a:rPr kumimoji="0" lang="en-US" altLang="es-MX" sz="1200" b="0" i="0" u="none" strike="noStrike" cap="none" normalizeH="0" baseline="0" dirty="0" err="1">
                <a:ln>
                  <a:noFill/>
                </a:ln>
                <a:solidFill>
                  <a:schemeClr val="tx1">
                    <a:lumMod val="75000"/>
                    <a:lumOff val="25000"/>
                  </a:schemeClr>
                </a:solidFill>
                <a:effectLst/>
              </a:rPr>
              <a:t>actividad</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financiera</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llevada</a:t>
            </a:r>
            <a:r>
              <a:rPr kumimoji="0" lang="en-US" altLang="es-MX" sz="1200" b="0" i="0" u="none" strike="noStrike" cap="none" normalizeH="0" baseline="0" dirty="0">
                <a:ln>
                  <a:noFill/>
                </a:ln>
                <a:solidFill>
                  <a:schemeClr val="tx1">
                    <a:lumMod val="75000"/>
                    <a:lumOff val="25000"/>
                  </a:schemeClr>
                </a:solidFill>
                <a:effectLst/>
              </a:rPr>
              <a:t> a </a:t>
            </a:r>
            <a:r>
              <a:rPr kumimoji="0" lang="en-US" altLang="es-MX" sz="1200" b="0" i="0" u="none" strike="noStrike" cap="none" normalizeH="0" baseline="0" dirty="0" err="1">
                <a:ln>
                  <a:noFill/>
                </a:ln>
                <a:solidFill>
                  <a:schemeClr val="tx1">
                    <a:lumMod val="75000"/>
                    <a:lumOff val="25000"/>
                  </a:schemeClr>
                </a:solidFill>
                <a:effectLst/>
              </a:rPr>
              <a:t>cabo</a:t>
            </a:r>
            <a:r>
              <a:rPr kumimoji="0" lang="en-US" altLang="es-MX" sz="1200" b="0" i="0" u="none" strike="noStrike" cap="none" normalizeH="0" baseline="0" dirty="0">
                <a:ln>
                  <a:noFill/>
                </a:ln>
                <a:solidFill>
                  <a:schemeClr val="tx1">
                    <a:lumMod val="75000"/>
                    <a:lumOff val="25000"/>
                  </a:schemeClr>
                </a:solidFill>
                <a:effectLst/>
              </a:rPr>
              <a:t> con los </a:t>
            </a:r>
            <a:r>
              <a:rPr kumimoji="0" lang="en-US" altLang="es-MX" sz="1200" b="0" i="0" u="none" strike="noStrike" cap="none" normalizeH="0" baseline="0" dirty="0" err="1">
                <a:ln>
                  <a:noFill/>
                </a:ln>
                <a:solidFill>
                  <a:schemeClr val="tx1">
                    <a:lumMod val="75000"/>
                    <a:lumOff val="25000"/>
                  </a:schemeClr>
                </a:solidFill>
                <a:effectLst/>
              </a:rPr>
              <a:t>tributos</a:t>
            </a:r>
            <a:r>
              <a:rPr kumimoji="0" lang="en-US" altLang="es-MX" sz="1200" b="0" i="0" u="none" strike="noStrike" cap="none" normalizeH="0" baseline="0" dirty="0">
                <a:ln>
                  <a:noFill/>
                </a:ln>
                <a:solidFill>
                  <a:schemeClr val="tx1">
                    <a:lumMod val="75000"/>
                    <a:lumOff val="25000"/>
                  </a:schemeClr>
                </a:solidFill>
                <a:effectLst/>
              </a:rPr>
              <a:t>. La </a:t>
            </a:r>
            <a:r>
              <a:rPr kumimoji="0" lang="en-US" altLang="es-MX" sz="1200" b="0" i="0" u="none" strike="noStrike" cap="none" normalizeH="0" baseline="0" dirty="0" err="1">
                <a:ln>
                  <a:noFill/>
                </a:ln>
                <a:solidFill>
                  <a:schemeClr val="tx1">
                    <a:lumMod val="75000"/>
                    <a:lumOff val="25000"/>
                  </a:schemeClr>
                </a:solidFill>
                <a:effectLst/>
              </a:rPr>
              <a:t>publicidad</a:t>
            </a:r>
            <a:r>
              <a:rPr kumimoji="0" lang="en-US" altLang="es-MX" sz="1200" b="0" i="0" u="none" strike="noStrike" cap="none" normalizeH="0" baseline="0" dirty="0">
                <a:ln>
                  <a:noFill/>
                </a:ln>
                <a:solidFill>
                  <a:schemeClr val="tx1">
                    <a:lumMod val="75000"/>
                    <a:lumOff val="25000"/>
                  </a:schemeClr>
                </a:solidFill>
                <a:effectLst/>
              </a:rPr>
              <a:t> no </a:t>
            </a:r>
            <a:r>
              <a:rPr kumimoji="0" lang="en-US" altLang="es-MX" sz="1200" b="0" i="0" u="none" strike="noStrike" cap="none" normalizeH="0" baseline="0" dirty="0" err="1">
                <a:ln>
                  <a:noFill/>
                </a:ln>
                <a:solidFill>
                  <a:schemeClr val="tx1">
                    <a:lumMod val="75000"/>
                    <a:lumOff val="25000"/>
                  </a:schemeClr>
                </a:solidFill>
                <a:effectLst/>
              </a:rPr>
              <a:t>sólo</a:t>
            </a:r>
            <a:r>
              <a:rPr kumimoji="0" lang="en-US" altLang="es-MX" sz="1200" b="0" i="0" u="none" strike="noStrike" cap="none" normalizeH="0" baseline="0" dirty="0">
                <a:ln>
                  <a:noFill/>
                </a:ln>
                <a:solidFill>
                  <a:schemeClr val="tx1">
                    <a:lumMod val="75000"/>
                    <a:lumOff val="25000"/>
                  </a:schemeClr>
                </a:solidFill>
                <a:effectLst/>
              </a:rPr>
              <a:t> se produce </a:t>
            </a:r>
            <a:r>
              <a:rPr kumimoji="0" lang="en-US" altLang="es-MX" sz="1200" b="0" i="0" u="none" strike="noStrike" cap="none" normalizeH="0" baseline="0" dirty="0" err="1">
                <a:ln>
                  <a:noFill/>
                </a:ln>
                <a:solidFill>
                  <a:schemeClr val="tx1">
                    <a:lumMod val="75000"/>
                    <a:lumOff val="25000"/>
                  </a:schemeClr>
                </a:solidFill>
                <a:effectLst/>
              </a:rPr>
              <a:t>durante</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el</a:t>
            </a:r>
            <a:r>
              <a:rPr kumimoji="0" lang="en-US" altLang="es-MX" sz="1200" b="0" i="0" u="none" strike="noStrike" cap="none" normalizeH="0" baseline="0" dirty="0">
                <a:ln>
                  <a:noFill/>
                </a:ln>
                <a:solidFill>
                  <a:schemeClr val="tx1">
                    <a:lumMod val="75000"/>
                    <a:lumOff val="25000"/>
                  </a:schemeClr>
                </a:solidFill>
                <a:effectLst/>
              </a:rPr>
              <a:t> debate </a:t>
            </a:r>
            <a:r>
              <a:rPr kumimoji="0" lang="en-US" altLang="es-MX" sz="1200" b="0" i="0" u="none" strike="noStrike" cap="none" normalizeH="0" baseline="0" dirty="0" err="1">
                <a:ln>
                  <a:noFill/>
                </a:ln>
                <a:solidFill>
                  <a:schemeClr val="tx1">
                    <a:lumMod val="75000"/>
                    <a:lumOff val="25000"/>
                  </a:schemeClr>
                </a:solidFill>
                <a:effectLst/>
              </a:rPr>
              <a:t>presupuestario</a:t>
            </a:r>
            <a:r>
              <a:rPr kumimoji="0" lang="en-US" altLang="es-MX" sz="1200" b="0" i="0" u="none" strike="noStrike" cap="none" normalizeH="0" baseline="0" dirty="0">
                <a:ln>
                  <a:noFill/>
                </a:ln>
                <a:solidFill>
                  <a:schemeClr val="tx1">
                    <a:lumMod val="75000"/>
                    <a:lumOff val="25000"/>
                  </a:schemeClr>
                </a:solidFill>
                <a:effectLst/>
              </a:rPr>
              <a:t> y la </a:t>
            </a:r>
            <a:r>
              <a:rPr kumimoji="0" lang="en-US" altLang="es-MX" sz="1200" b="0" i="0" u="none" strike="noStrike" cap="none" normalizeH="0" baseline="0" dirty="0" err="1">
                <a:ln>
                  <a:noFill/>
                </a:ln>
                <a:solidFill>
                  <a:schemeClr val="tx1">
                    <a:lumMod val="75000"/>
                    <a:lumOff val="25000"/>
                  </a:schemeClr>
                </a:solidFill>
                <a:effectLst/>
              </a:rPr>
              <a:t>publicación</a:t>
            </a:r>
            <a:r>
              <a:rPr kumimoji="0" lang="en-US" altLang="es-MX" sz="1200" b="0" i="0" u="none" strike="noStrike" cap="none" normalizeH="0" baseline="0" dirty="0">
                <a:ln>
                  <a:noFill/>
                </a:ln>
                <a:solidFill>
                  <a:schemeClr val="tx1">
                    <a:lumMod val="75000"/>
                    <a:lumOff val="25000"/>
                  </a:schemeClr>
                </a:solidFill>
                <a:effectLst/>
              </a:rPr>
              <a:t> del </a:t>
            </a:r>
            <a:r>
              <a:rPr kumimoji="0" lang="en-US" altLang="es-MX" sz="1200" b="0" i="0" u="none" strike="noStrike" cap="none" normalizeH="0" baseline="0" dirty="0" err="1">
                <a:ln>
                  <a:noFill/>
                </a:ln>
                <a:solidFill>
                  <a:schemeClr val="tx1">
                    <a:lumMod val="75000"/>
                    <a:lumOff val="25000"/>
                  </a:schemeClr>
                </a:solidFill>
                <a:effectLst/>
              </a:rPr>
              <a:t>presupuesto</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aprobado</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sino</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también</a:t>
            </a:r>
            <a:r>
              <a:rPr kumimoji="0" lang="en-US" altLang="es-MX" sz="1200" b="0" i="0" u="none" strike="noStrike" cap="none" normalizeH="0" baseline="0" dirty="0">
                <a:ln>
                  <a:noFill/>
                </a:ln>
                <a:solidFill>
                  <a:schemeClr val="tx1">
                    <a:lumMod val="75000"/>
                    <a:lumOff val="25000"/>
                  </a:schemeClr>
                </a:solidFill>
                <a:effectLst/>
              </a:rPr>
              <a:t> a lo largo de </a:t>
            </a:r>
            <a:r>
              <a:rPr kumimoji="0" lang="en-US" altLang="es-MX" sz="1200" b="0" i="0" u="none" strike="noStrike" cap="none" normalizeH="0" baseline="0" dirty="0" err="1">
                <a:ln>
                  <a:noFill/>
                </a:ln>
                <a:solidFill>
                  <a:schemeClr val="tx1">
                    <a:lumMod val="75000"/>
                    <a:lumOff val="25000"/>
                  </a:schemeClr>
                </a:solidFill>
                <a:effectLst/>
              </a:rPr>
              <a:t>su</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gestión</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mediante</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todo</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tipo</a:t>
            </a:r>
            <a:r>
              <a:rPr kumimoji="0" lang="en-US" altLang="es-MX" sz="1200" b="0" i="0" u="none" strike="noStrike" cap="none" normalizeH="0" baseline="0" dirty="0">
                <a:ln>
                  <a:noFill/>
                </a:ln>
                <a:solidFill>
                  <a:schemeClr val="tx1">
                    <a:lumMod val="75000"/>
                    <a:lumOff val="25000"/>
                  </a:schemeClr>
                </a:solidFill>
                <a:effectLst/>
              </a:rPr>
              <a:t> de </a:t>
            </a:r>
            <a:r>
              <a:rPr kumimoji="0" lang="en-US" altLang="es-MX" sz="1200" b="0" i="0" u="none" strike="noStrike" cap="none" normalizeH="0" baseline="0" dirty="0" err="1">
                <a:ln>
                  <a:noFill/>
                </a:ln>
                <a:solidFill>
                  <a:schemeClr val="tx1">
                    <a:lumMod val="75000"/>
                    <a:lumOff val="25000"/>
                  </a:schemeClr>
                </a:solidFill>
                <a:effectLst/>
              </a:rPr>
              <a:t>informes</a:t>
            </a:r>
            <a:r>
              <a:rPr kumimoji="0" lang="en-US" altLang="es-MX" sz="1200" b="0" i="0" u="none" strike="noStrike" cap="none" normalizeH="0" baseline="0" dirty="0">
                <a:ln>
                  <a:noFill/>
                </a:ln>
                <a:solidFill>
                  <a:schemeClr val="tx1">
                    <a:lumMod val="75000"/>
                    <a:lumOff val="25000"/>
                  </a:schemeClr>
                </a:solidFill>
                <a:effectLst/>
              </a:rPr>
              <a:t>, </a:t>
            </a:r>
            <a:r>
              <a:rPr kumimoji="0" lang="en-US" altLang="es-MX" sz="1200" b="0" i="0" u="none" strike="noStrike" cap="none" normalizeH="0" baseline="0" dirty="0" err="1">
                <a:ln>
                  <a:noFill/>
                </a:ln>
                <a:solidFill>
                  <a:schemeClr val="tx1">
                    <a:lumMod val="75000"/>
                    <a:lumOff val="25000"/>
                  </a:schemeClr>
                </a:solidFill>
                <a:effectLst/>
              </a:rPr>
              <a:t>comparecencias</a:t>
            </a:r>
            <a:r>
              <a:rPr kumimoji="0" lang="en-US" altLang="es-MX" sz="1200" b="0" i="0" u="none" strike="noStrike" cap="none" normalizeH="0" baseline="0" dirty="0">
                <a:ln>
                  <a:noFill/>
                </a:ln>
                <a:solidFill>
                  <a:schemeClr val="tx1">
                    <a:lumMod val="75000"/>
                    <a:lumOff val="25000"/>
                  </a:schemeClr>
                </a:solidFill>
                <a:effectLst/>
              </a:rPr>
              <a:t> e </a:t>
            </a:r>
            <a:r>
              <a:rPr kumimoji="0" lang="en-US" altLang="es-MX" sz="1200" b="0" i="0" u="none" strike="noStrike" cap="none" normalizeH="0" baseline="0" dirty="0" err="1">
                <a:ln>
                  <a:noFill/>
                </a:ln>
                <a:solidFill>
                  <a:schemeClr val="tx1">
                    <a:lumMod val="75000"/>
                    <a:lumOff val="25000"/>
                  </a:schemeClr>
                </a:solidFill>
                <a:effectLst/>
              </a:rPr>
              <a:t>interpelaciones</a:t>
            </a:r>
            <a:r>
              <a:rPr kumimoji="0" lang="en-US" altLang="es-MX" sz="1200" b="0" i="0" u="none" strike="noStrike" cap="none" normalizeH="0" baseline="0" dirty="0">
                <a:ln>
                  <a:noFill/>
                </a:ln>
                <a:solidFill>
                  <a:schemeClr val="tx1">
                    <a:lumMod val="75000"/>
                    <a:lumOff val="25000"/>
                  </a:schemeClr>
                </a:solidFill>
                <a:effectLst/>
              </a:rPr>
              <a:t> al </a:t>
            </a:r>
            <a:r>
              <a:rPr kumimoji="0" lang="en-US" altLang="es-MX" sz="1200" b="0" i="0" u="none" strike="noStrike" cap="none" normalizeH="0" baseline="0" dirty="0" err="1">
                <a:ln>
                  <a:noFill/>
                </a:ln>
                <a:solidFill>
                  <a:schemeClr val="tx1">
                    <a:lumMod val="75000"/>
                    <a:lumOff val="25000"/>
                  </a:schemeClr>
                </a:solidFill>
                <a:effectLst/>
              </a:rPr>
              <a:t>Ejecutivo</a:t>
            </a:r>
            <a:r>
              <a:rPr kumimoji="0" lang="en-US" altLang="es-MX" sz="1200" b="0" i="0" u="none" strike="noStrike" cap="none" normalizeH="0" baseline="0" dirty="0">
                <a:ln>
                  <a:noFill/>
                </a:ln>
                <a:solidFill>
                  <a:schemeClr val="tx1">
                    <a:lumMod val="75000"/>
                    <a:lumOff val="25000"/>
                  </a:schemeClr>
                </a:solidFill>
                <a:effectLst/>
              </a:rPr>
              <a:t> a </a:t>
            </a:r>
            <a:r>
              <a:rPr kumimoji="0" lang="en-US" altLang="es-MX" sz="1200" b="0" i="0" u="none" strike="noStrike" cap="none" normalizeH="0" baseline="0" dirty="0" err="1">
                <a:ln>
                  <a:noFill/>
                </a:ln>
                <a:solidFill>
                  <a:schemeClr val="tx1">
                    <a:lumMod val="75000"/>
                    <a:lumOff val="25000"/>
                  </a:schemeClr>
                </a:solidFill>
                <a:effectLst/>
              </a:rPr>
              <a:t>través</a:t>
            </a:r>
            <a:r>
              <a:rPr kumimoji="0" lang="en-US" altLang="es-MX" sz="1200" b="0" i="0" u="none" strike="noStrike" cap="none" normalizeH="0" baseline="0" dirty="0">
                <a:ln>
                  <a:noFill/>
                </a:ln>
                <a:solidFill>
                  <a:schemeClr val="tx1">
                    <a:lumMod val="75000"/>
                    <a:lumOff val="25000"/>
                  </a:schemeClr>
                </a:solidFill>
                <a:effectLst/>
              </a:rPr>
              <a:t> del </a:t>
            </a:r>
            <a:r>
              <a:rPr kumimoji="0" lang="en-US" altLang="es-MX" sz="1200" b="0" i="0" u="none" strike="noStrike" cap="none" normalizeH="0" baseline="0" dirty="0" err="1">
                <a:ln>
                  <a:noFill/>
                </a:ln>
                <a:solidFill>
                  <a:schemeClr val="tx1">
                    <a:lumMod val="75000"/>
                    <a:lumOff val="25000"/>
                  </a:schemeClr>
                </a:solidFill>
                <a:effectLst/>
              </a:rPr>
              <a:t>parlamento</a:t>
            </a:r>
            <a:r>
              <a:rPr kumimoji="0" lang="en-US" altLang="es-MX" sz="1200" b="0" i="0" u="none" strike="noStrike" cap="none" normalizeH="0" baseline="0" dirty="0">
                <a:ln>
                  <a:noFill/>
                </a:ln>
                <a:solidFill>
                  <a:schemeClr val="tx1">
                    <a:lumMod val="75000"/>
                    <a:lumOff val="25000"/>
                  </a:schemeClr>
                </a:solidFill>
                <a:effectLst/>
              </a:rPr>
              <a:t>.</a:t>
            </a:r>
          </a:p>
          <a:p>
            <a:pPr>
              <a:lnSpc>
                <a:spcPct val="90000"/>
              </a:lnSpc>
              <a:spcBef>
                <a:spcPts val="1000"/>
              </a:spcBef>
              <a:buClr>
                <a:schemeClr val="accent1"/>
              </a:buClr>
              <a:buSzPct val="80000"/>
              <a:buFont typeface="Wingdings 3" charset="2"/>
              <a:buChar char=""/>
            </a:pPr>
            <a:endParaRPr lang="en-US" sz="900" dirty="0">
              <a:solidFill>
                <a:schemeClr val="tx1">
                  <a:lumMod val="75000"/>
                  <a:lumOff val="25000"/>
                </a:schemeClr>
              </a:solidFill>
            </a:endParaRPr>
          </a:p>
        </p:txBody>
      </p:sp>
      <p:pic>
        <p:nvPicPr>
          <p:cNvPr id="5122" name="Picture 2" descr="Considera dinero aislado sobre fondo negro. por KinoMaster en Envato  Elements">
            <a:extLst>
              <a:ext uri="{FF2B5EF4-FFF2-40B4-BE49-F238E27FC236}">
                <a16:creationId xmlns:a16="http://schemas.microsoft.com/office/drawing/2014/main" id="{26684EC6-ACCB-463F-AF3F-54BBAA853F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32" r="32518"/>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33708360"/>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147" name="Picture 3" descr="Gatos con más dinero que tú!! | GatosLovers Amino">
            <a:extLst>
              <a:ext uri="{FF2B5EF4-FFF2-40B4-BE49-F238E27FC236}">
                <a16:creationId xmlns:a16="http://schemas.microsoft.com/office/drawing/2014/main" id="{056F741C-4C09-4A52-9506-47B39CC950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780"/>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AE858632-2641-4F9C-873D-E83E8845A229}"/>
              </a:ext>
            </a:extLst>
          </p:cNvPr>
          <p:cNvSpPr>
            <a:spLocks noChangeArrowheads="1"/>
          </p:cNvSpPr>
          <p:nvPr/>
        </p:nvSpPr>
        <p:spPr bwMode="auto">
          <a:xfrm>
            <a:off x="677334" y="444137"/>
            <a:ext cx="3842415" cy="55972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Bef>
                <a:spcPts val="1000"/>
              </a:spcBef>
              <a:spcAft>
                <a:spcPts val="0"/>
              </a:spcAft>
              <a:buClr>
                <a:schemeClr val="accent1"/>
              </a:buClr>
              <a:buSzPct val="80000"/>
              <a:tabLst/>
            </a:pPr>
            <a:r>
              <a:rPr kumimoji="0" lang="en-US" altLang="es-MX" sz="1400" b="0" i="1" u="sng" strike="noStrike" cap="none" normalizeH="0" baseline="0" dirty="0" err="1">
                <a:ln>
                  <a:noFill/>
                </a:ln>
                <a:solidFill>
                  <a:schemeClr val="tx1">
                    <a:lumMod val="75000"/>
                    <a:lumOff val="25000"/>
                  </a:schemeClr>
                </a:solidFill>
                <a:effectLst/>
                <a:latin typeface="+mn-lt"/>
              </a:rPr>
              <a:t>Principios</a:t>
            </a:r>
            <a:r>
              <a:rPr kumimoji="0" lang="en-US" altLang="es-MX" sz="1400" b="0" i="1" u="sng" strike="noStrike" cap="none" normalizeH="0" baseline="0" dirty="0">
                <a:ln>
                  <a:noFill/>
                </a:ln>
                <a:solidFill>
                  <a:schemeClr val="tx1">
                    <a:lumMod val="75000"/>
                    <a:lumOff val="25000"/>
                  </a:schemeClr>
                </a:solidFill>
                <a:effectLst/>
                <a:latin typeface="+mn-lt"/>
              </a:rPr>
              <a:t> </a:t>
            </a:r>
            <a:r>
              <a:rPr kumimoji="0" lang="en-US" altLang="es-MX" sz="1400" b="0" i="1" u="sng" strike="noStrike" cap="none" normalizeH="0" baseline="0" dirty="0" err="1">
                <a:ln>
                  <a:noFill/>
                </a:ln>
                <a:solidFill>
                  <a:schemeClr val="tx1">
                    <a:lumMod val="75000"/>
                    <a:lumOff val="25000"/>
                  </a:schemeClr>
                </a:solidFill>
                <a:effectLst/>
                <a:latin typeface="+mn-lt"/>
              </a:rPr>
              <a:t>Económicos</a:t>
            </a:r>
            <a:endParaRPr kumimoji="0" lang="en-US" altLang="es-MX" sz="1400" b="0" i="1" u="sng" strike="noStrike" cap="none" normalizeH="0" baseline="0" dirty="0">
              <a:ln>
                <a:noFill/>
              </a:ln>
              <a:solidFill>
                <a:schemeClr val="tx1">
                  <a:lumMod val="75000"/>
                  <a:lumOff val="25000"/>
                </a:schemeClr>
              </a:solidFill>
              <a:effectLst/>
              <a:latin typeface="+mn-lt"/>
            </a:endParaRP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es-MX" sz="1400" b="0" i="0" u="none" strike="noStrike" cap="none" normalizeH="0" baseline="0" dirty="0">
              <a:ln>
                <a:noFill/>
              </a:ln>
              <a:solidFill>
                <a:schemeClr val="tx1">
                  <a:lumMod val="75000"/>
                  <a:lumOff val="25000"/>
                </a:schemeClr>
              </a:solidFill>
              <a:effectLst/>
              <a:latin typeface="+mn-lt"/>
            </a:endParaRP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s-MX" sz="1400" b="0" i="0" u="none" strike="noStrike" cap="none" normalizeH="0" baseline="0" dirty="0">
                <a:ln>
                  <a:noFill/>
                </a:ln>
                <a:solidFill>
                  <a:schemeClr val="tx1">
                    <a:lumMod val="75000"/>
                    <a:lumOff val="25000"/>
                  </a:schemeClr>
                </a:solidFill>
                <a:effectLst/>
                <a:latin typeface="+mn-lt"/>
              </a:rPr>
              <a:t>El </a:t>
            </a:r>
            <a:r>
              <a:rPr kumimoji="0" lang="en-US" altLang="es-MX" sz="1400" b="0" i="0" u="none" strike="noStrike" cap="none" normalizeH="0" baseline="0" dirty="0" err="1">
                <a:ln>
                  <a:noFill/>
                </a:ln>
                <a:solidFill>
                  <a:schemeClr val="tx1">
                    <a:lumMod val="75000"/>
                    <a:lumOff val="25000"/>
                  </a:schemeClr>
                </a:solidFill>
                <a:effectLst/>
                <a:latin typeface="+mn-lt"/>
              </a:rPr>
              <a:t>presupuesto</a:t>
            </a:r>
            <a:r>
              <a:rPr kumimoji="0" lang="en-US" altLang="es-MX" sz="1400" b="0" i="0" u="none" strike="noStrike" cap="none" normalizeH="0" baseline="0" dirty="0">
                <a:ln>
                  <a:noFill/>
                </a:ln>
                <a:solidFill>
                  <a:schemeClr val="tx1">
                    <a:lumMod val="75000"/>
                    <a:lumOff val="25000"/>
                  </a:schemeClr>
                </a:solidFill>
                <a:effectLst/>
                <a:latin typeface="+mn-lt"/>
              </a:rPr>
              <a:t> es </a:t>
            </a:r>
            <a:r>
              <a:rPr kumimoji="0" lang="en-US" altLang="es-MX" sz="1400" b="0" i="0" u="none" strike="noStrike" cap="none" normalizeH="0" baseline="0" dirty="0" err="1">
                <a:ln>
                  <a:noFill/>
                </a:ln>
                <a:solidFill>
                  <a:schemeClr val="tx1">
                    <a:lumMod val="75000"/>
                    <a:lumOff val="25000"/>
                  </a:schemeClr>
                </a:solidFill>
                <a:effectLst/>
                <a:latin typeface="+mn-lt"/>
              </a:rPr>
              <a:t>el</a:t>
            </a:r>
            <a:r>
              <a:rPr kumimoji="0" lang="en-US" altLang="es-MX" sz="1400" b="0" i="0" u="none" strike="noStrike" cap="none" normalizeH="0" baseline="0" dirty="0">
                <a:ln>
                  <a:noFill/>
                </a:ln>
                <a:solidFill>
                  <a:schemeClr val="tx1">
                    <a:lumMod val="75000"/>
                    <a:lumOff val="25000"/>
                  </a:schemeClr>
                </a:solidFill>
                <a:effectLst/>
                <a:latin typeface="+mn-lt"/>
              </a:rPr>
              <a:t> principal </a:t>
            </a:r>
            <a:r>
              <a:rPr kumimoji="0" lang="en-US" altLang="es-MX" sz="1400" b="0" i="0" u="none" strike="noStrike" cap="none" normalizeH="0" baseline="0" dirty="0" err="1">
                <a:ln>
                  <a:noFill/>
                </a:ln>
                <a:solidFill>
                  <a:schemeClr val="tx1">
                    <a:lumMod val="75000"/>
                    <a:lumOff val="25000"/>
                  </a:schemeClr>
                </a:solidFill>
                <a:effectLst/>
                <a:latin typeface="+mn-lt"/>
              </a:rPr>
              <a:t>instrumento</a:t>
            </a:r>
            <a:r>
              <a:rPr kumimoji="0" lang="en-US" altLang="es-MX" sz="1400" b="0" i="0" u="none" strike="noStrike" cap="none" normalizeH="0" baseline="0" dirty="0">
                <a:ln>
                  <a:noFill/>
                </a:ln>
                <a:solidFill>
                  <a:schemeClr val="tx1">
                    <a:lumMod val="75000"/>
                    <a:lumOff val="25000"/>
                  </a:schemeClr>
                </a:solidFill>
                <a:effectLst/>
                <a:latin typeface="+mn-lt"/>
              </a:rPr>
              <a:t> de Política </a:t>
            </a:r>
            <a:r>
              <a:rPr kumimoji="0" lang="en-US" altLang="es-MX" sz="1400" b="0" i="0" u="none" strike="noStrike" cap="none" normalizeH="0" baseline="0" dirty="0" err="1">
                <a:ln>
                  <a:noFill/>
                </a:ln>
                <a:solidFill>
                  <a:schemeClr val="tx1">
                    <a:lumMod val="75000"/>
                    <a:lumOff val="25000"/>
                  </a:schemeClr>
                </a:solidFill>
                <a:effectLst/>
                <a:latin typeface="+mn-lt"/>
              </a:rPr>
              <a:t>Económica</a:t>
            </a:r>
            <a:r>
              <a:rPr kumimoji="0" lang="en-US" altLang="es-MX" sz="1400" b="0" i="0" u="none" strike="noStrike" cap="none" normalizeH="0" baseline="0" dirty="0">
                <a:ln>
                  <a:noFill/>
                </a:ln>
                <a:solidFill>
                  <a:schemeClr val="tx1">
                    <a:lumMod val="75000"/>
                    <a:lumOff val="25000"/>
                  </a:schemeClr>
                </a:solidFill>
                <a:effectLst/>
                <a:latin typeface="+mn-lt"/>
              </a:rPr>
              <a:t> y por </a:t>
            </a:r>
            <a:r>
              <a:rPr kumimoji="0" lang="en-US" altLang="es-MX" sz="1400" b="0" i="0" u="none" strike="noStrike" cap="none" normalizeH="0" baseline="0" dirty="0" err="1">
                <a:ln>
                  <a:noFill/>
                </a:ln>
                <a:solidFill>
                  <a:schemeClr val="tx1">
                    <a:lumMod val="75000"/>
                    <a:lumOff val="25000"/>
                  </a:schemeClr>
                </a:solidFill>
                <a:effectLst/>
                <a:latin typeface="+mn-lt"/>
              </a:rPr>
              <a:t>eso</a:t>
            </a:r>
            <a:r>
              <a:rPr kumimoji="0" lang="en-US" altLang="es-MX" sz="1400" b="0" i="0" u="none" strike="noStrike" cap="none" normalizeH="0" baseline="0" dirty="0">
                <a:ln>
                  <a:noFill/>
                </a:ln>
                <a:solidFill>
                  <a:schemeClr val="tx1">
                    <a:lumMod val="75000"/>
                    <a:lumOff val="25000"/>
                  </a:schemeClr>
                </a:solidFill>
                <a:effectLst/>
                <a:latin typeface="+mn-lt"/>
              </a:rPr>
              <a:t> se </a:t>
            </a:r>
            <a:r>
              <a:rPr kumimoji="0" lang="en-US" altLang="es-MX" sz="1400" b="0" i="0" u="none" strike="noStrike" cap="none" normalizeH="0" baseline="0" dirty="0" err="1">
                <a:ln>
                  <a:noFill/>
                </a:ln>
                <a:solidFill>
                  <a:schemeClr val="tx1">
                    <a:lumMod val="75000"/>
                    <a:lumOff val="25000"/>
                  </a:schemeClr>
                </a:solidFill>
                <a:effectLst/>
                <a:latin typeface="+mn-lt"/>
              </a:rPr>
              <a:t>deben</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considerar</a:t>
            </a:r>
            <a:r>
              <a:rPr kumimoji="0" lang="en-US" altLang="es-MX" sz="1400" b="0" i="0" u="none" strike="noStrike" cap="none" normalizeH="0" baseline="0" dirty="0">
                <a:ln>
                  <a:noFill/>
                </a:ln>
                <a:solidFill>
                  <a:schemeClr val="tx1">
                    <a:lumMod val="75000"/>
                    <a:lumOff val="25000"/>
                  </a:schemeClr>
                </a:solidFill>
                <a:effectLst/>
                <a:latin typeface="+mn-lt"/>
              </a:rPr>
              <a:t> los </a:t>
            </a:r>
            <a:r>
              <a:rPr kumimoji="0" lang="en-US" altLang="es-MX" sz="1400" b="0" i="0" u="none" strike="noStrike" cap="none" normalizeH="0" baseline="0" dirty="0" err="1">
                <a:ln>
                  <a:noFill/>
                </a:ln>
                <a:solidFill>
                  <a:schemeClr val="tx1">
                    <a:lumMod val="75000"/>
                    <a:lumOff val="25000"/>
                  </a:schemeClr>
                </a:solidFill>
                <a:effectLst/>
                <a:latin typeface="+mn-lt"/>
              </a:rPr>
              <a:t>siguientes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principios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económicos</a:t>
            </a:r>
            <a:r>
              <a:rPr kumimoji="0" lang="en-US" altLang="es-MX" sz="1400" b="0" i="0" u="none" strike="noStrike" cap="none" normalizeH="0" baseline="0" dirty="0">
                <a:ln>
                  <a:noFill/>
                </a:ln>
                <a:solidFill>
                  <a:schemeClr val="tx1">
                    <a:lumMod val="75000"/>
                    <a:lumOff val="25000"/>
                  </a:schemeClr>
                </a:solidFill>
                <a:effectLst/>
                <a:latin typeface="+mn-lt"/>
              </a:rPr>
              <a:t>:</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es-MX" sz="1400" b="0" i="0" u="none" strike="noStrike" cap="none" normalizeH="0" baseline="0" dirty="0">
              <a:ln>
                <a:noFill/>
              </a:ln>
              <a:solidFill>
                <a:schemeClr val="tx1">
                  <a:lumMod val="75000"/>
                  <a:lumOff val="25000"/>
                </a:schemeClr>
              </a:solidFill>
              <a:effectLst/>
              <a:latin typeface="+mn-lt"/>
            </a:endParaRP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s-MX" sz="1400" b="0" i="0" u="none" strike="noStrike" cap="none" normalizeH="0" baseline="0" dirty="0" err="1">
                <a:ln>
                  <a:noFill/>
                </a:ln>
                <a:solidFill>
                  <a:schemeClr val="tx1">
                    <a:lumMod val="75000"/>
                    <a:lumOff val="25000"/>
                  </a:schemeClr>
                </a:solidFill>
                <a:effectLst/>
                <a:latin typeface="+mn-lt"/>
              </a:rPr>
              <a:t>Equilibrio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el</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presupuesto</a:t>
            </a:r>
            <a:r>
              <a:rPr kumimoji="0" lang="en-US" altLang="es-MX" sz="1400" b="0" i="0" u="none" strike="noStrike" cap="none" normalizeH="0" baseline="0" dirty="0">
                <a:ln>
                  <a:noFill/>
                </a:ln>
                <a:solidFill>
                  <a:schemeClr val="tx1">
                    <a:lumMod val="75000"/>
                    <a:lumOff val="25000"/>
                  </a:schemeClr>
                </a:solidFill>
                <a:effectLst/>
                <a:latin typeface="+mn-lt"/>
              </a:rPr>
              <a:t> debe </a:t>
            </a:r>
            <a:r>
              <a:rPr kumimoji="0" lang="en-US" altLang="es-MX" sz="1400" b="0" i="0" u="none" strike="noStrike" cap="none" normalizeH="0" baseline="0" dirty="0" err="1">
                <a:ln>
                  <a:noFill/>
                </a:ln>
                <a:solidFill>
                  <a:schemeClr val="tx1">
                    <a:lumMod val="75000"/>
                    <a:lumOff val="25000"/>
                  </a:schemeClr>
                </a:solidFill>
                <a:effectLst/>
                <a:latin typeface="+mn-lt"/>
              </a:rPr>
              <a:t>estar</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nivelado</a:t>
            </a:r>
            <a:r>
              <a:rPr kumimoji="0" lang="en-US" altLang="es-MX" sz="1400" b="0" i="0" u="none" strike="noStrike" cap="none" normalizeH="0" baseline="0" dirty="0">
                <a:ln>
                  <a:noFill/>
                </a:ln>
                <a:solidFill>
                  <a:schemeClr val="tx1">
                    <a:lumMod val="75000"/>
                    <a:lumOff val="25000"/>
                  </a:schemeClr>
                </a:solidFill>
                <a:effectLst/>
                <a:latin typeface="+mn-lt"/>
              </a:rPr>
              <a:t>, de </a:t>
            </a:r>
            <a:r>
              <a:rPr kumimoji="0" lang="en-US" altLang="es-MX" sz="1400" b="0" i="0" u="none" strike="noStrike" cap="none" normalizeH="0" baseline="0" dirty="0" err="1">
                <a:ln>
                  <a:noFill/>
                </a:ln>
                <a:solidFill>
                  <a:schemeClr val="tx1">
                    <a:lumMod val="75000"/>
                    <a:lumOff val="25000"/>
                  </a:schemeClr>
                </a:solidFill>
                <a:effectLst/>
                <a:latin typeface="+mn-lt"/>
              </a:rPr>
              <a:t>manera</a:t>
            </a:r>
            <a:r>
              <a:rPr kumimoji="0" lang="en-US" altLang="es-MX" sz="1400" b="0" i="0" u="none" strike="noStrike" cap="none" normalizeH="0" baseline="0" dirty="0">
                <a:ln>
                  <a:noFill/>
                </a:ln>
                <a:solidFill>
                  <a:schemeClr val="tx1">
                    <a:lumMod val="75000"/>
                    <a:lumOff val="25000"/>
                  </a:schemeClr>
                </a:solidFill>
                <a:effectLst/>
                <a:latin typeface="+mn-lt"/>
              </a:rPr>
              <a:t> que las </a:t>
            </a:r>
            <a:r>
              <a:rPr kumimoji="0" lang="en-US" altLang="es-MX" sz="1400" b="0" i="0" u="none" strike="noStrike" cap="none" normalizeH="0" baseline="0" dirty="0" err="1">
                <a:ln>
                  <a:noFill/>
                </a:ln>
                <a:solidFill>
                  <a:schemeClr val="tx1">
                    <a:lumMod val="75000"/>
                    <a:lumOff val="25000"/>
                  </a:schemeClr>
                </a:solidFill>
                <a:effectLst/>
                <a:latin typeface="+mn-lt"/>
              </a:rPr>
              <a:t>partidas</a:t>
            </a:r>
            <a:r>
              <a:rPr kumimoji="0" lang="en-US" altLang="es-MX" sz="1400" b="0" i="0" u="none" strike="noStrike" cap="none" normalizeH="0" baseline="0" dirty="0">
                <a:ln>
                  <a:noFill/>
                </a:ln>
                <a:solidFill>
                  <a:schemeClr val="tx1">
                    <a:lumMod val="75000"/>
                    <a:lumOff val="25000"/>
                  </a:schemeClr>
                </a:solidFill>
                <a:effectLst/>
                <a:latin typeface="+mn-lt"/>
              </a:rPr>
              <a:t> de </a:t>
            </a:r>
            <a:r>
              <a:rPr kumimoji="0" lang="en-US" altLang="es-MX" sz="1400" b="0" i="0" u="none" strike="noStrike" cap="none" normalizeH="0" baseline="0" dirty="0" err="1">
                <a:ln>
                  <a:noFill/>
                </a:ln>
                <a:solidFill>
                  <a:schemeClr val="tx1">
                    <a:lumMod val="75000"/>
                    <a:lumOff val="25000"/>
                  </a:schemeClr>
                </a:solidFill>
                <a:effectLst/>
                <a:latin typeface="+mn-lt"/>
              </a:rPr>
              <a:t>gastos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ordinarios</a:t>
            </a:r>
            <a:r>
              <a:rPr kumimoji="0" lang="en-US" altLang="es-MX" sz="1400" b="0" i="0" u="none" strike="noStrike" cap="none" normalizeH="0" baseline="0" dirty="0">
                <a:ln>
                  <a:noFill/>
                </a:ln>
                <a:solidFill>
                  <a:schemeClr val="tx1">
                    <a:lumMod val="75000"/>
                    <a:lumOff val="25000"/>
                  </a:schemeClr>
                </a:solidFill>
                <a:effectLst/>
                <a:latin typeface="+mn-lt"/>
              </a:rPr>
              <a:t> de </a:t>
            </a:r>
            <a:r>
              <a:rPr kumimoji="0" lang="en-US" altLang="es-MX" sz="1400" b="0" i="0" u="none" strike="noStrike" cap="none" normalizeH="0" baseline="0" dirty="0" err="1">
                <a:ln>
                  <a:noFill/>
                </a:ln>
                <a:solidFill>
                  <a:schemeClr val="tx1">
                    <a:lumMod val="75000"/>
                    <a:lumOff val="25000"/>
                  </a:schemeClr>
                </a:solidFill>
                <a:effectLst/>
                <a:latin typeface="+mn-lt"/>
              </a:rPr>
              <a:t>naturaleza</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anual</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tiene</a:t>
            </a:r>
            <a:r>
              <a:rPr kumimoji="0" lang="en-US" altLang="es-MX" sz="1400" b="0" i="0" u="none" strike="noStrike" cap="none" normalizeH="0" baseline="0" dirty="0">
                <a:ln>
                  <a:noFill/>
                </a:ln>
                <a:solidFill>
                  <a:schemeClr val="tx1">
                    <a:lumMod val="75000"/>
                    <a:lumOff val="25000"/>
                  </a:schemeClr>
                </a:solidFill>
                <a:effectLst/>
                <a:latin typeface="+mn-lt"/>
              </a:rPr>
              <a:t> que </a:t>
            </a:r>
            <a:r>
              <a:rPr kumimoji="0" lang="en-US" altLang="es-MX" sz="1400" b="0" i="0" u="none" strike="noStrike" cap="none" normalizeH="0" baseline="0" dirty="0" err="1">
                <a:ln>
                  <a:noFill/>
                </a:ln>
                <a:solidFill>
                  <a:schemeClr val="tx1">
                    <a:lumMod val="75000"/>
                    <a:lumOff val="25000"/>
                  </a:schemeClr>
                </a:solidFill>
                <a:effectLst/>
                <a:latin typeface="+mn-lt"/>
              </a:rPr>
              <a:t>corresponderse</a:t>
            </a:r>
            <a:r>
              <a:rPr kumimoji="0" lang="en-US" altLang="es-MX" sz="1400" b="0" i="0" u="none" strike="noStrike" cap="none" normalizeH="0" baseline="0" dirty="0">
                <a:ln>
                  <a:noFill/>
                </a:ln>
                <a:solidFill>
                  <a:schemeClr val="tx1">
                    <a:lumMod val="75000"/>
                    <a:lumOff val="25000"/>
                  </a:schemeClr>
                </a:solidFill>
                <a:effectLst/>
                <a:latin typeface="+mn-lt"/>
              </a:rPr>
              <a:t> con las </a:t>
            </a:r>
            <a:r>
              <a:rPr kumimoji="0" lang="en-US" altLang="es-MX" sz="1400" b="0" i="0" u="none" strike="noStrike" cap="none" normalizeH="0" baseline="0" dirty="0" err="1">
                <a:ln>
                  <a:noFill/>
                </a:ln>
                <a:solidFill>
                  <a:schemeClr val="tx1">
                    <a:lumMod val="75000"/>
                    <a:lumOff val="25000"/>
                  </a:schemeClr>
                </a:solidFill>
                <a:effectLst/>
                <a:latin typeface="+mn-lt"/>
              </a:rPr>
              <a:t>partidas</a:t>
            </a:r>
            <a:r>
              <a:rPr kumimoji="0" lang="en-US" altLang="es-MX" sz="1400" b="0" i="0" u="none" strike="noStrike" cap="none" normalizeH="0" baseline="0" dirty="0">
                <a:ln>
                  <a:noFill/>
                </a:ln>
                <a:solidFill>
                  <a:schemeClr val="tx1">
                    <a:lumMod val="75000"/>
                    <a:lumOff val="25000"/>
                  </a:schemeClr>
                </a:solidFill>
                <a:effectLst/>
                <a:latin typeface="+mn-lt"/>
              </a:rPr>
              <a:t> de </a:t>
            </a:r>
            <a:r>
              <a:rPr kumimoji="0" lang="en-US" altLang="es-MX" sz="1400" b="0" i="0" u="none" strike="noStrike" cap="none" normalizeH="0" baseline="0" dirty="0" err="1">
                <a:ln>
                  <a:noFill/>
                </a:ln>
                <a:solidFill>
                  <a:schemeClr val="tx1">
                    <a:lumMod val="75000"/>
                    <a:lumOff val="25000"/>
                  </a:schemeClr>
                </a:solidFill>
                <a:effectLst/>
                <a:latin typeface="+mn-lt"/>
              </a:rPr>
              <a:t>ingresos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ordinarios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cuando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este</a:t>
            </a:r>
            <a:r>
              <a:rPr kumimoji="0" lang="en-US" altLang="es-MX" sz="1400" b="0" i="0" u="none" strike="noStrike" cap="none" normalizeH="0" baseline="0" dirty="0">
                <a:ln>
                  <a:noFill/>
                </a:ln>
                <a:solidFill>
                  <a:schemeClr val="tx1">
                    <a:lumMod val="75000"/>
                    <a:lumOff val="25000"/>
                  </a:schemeClr>
                </a:solidFill>
                <a:effectLst/>
                <a:latin typeface="+mn-lt"/>
              </a:rPr>
              <a:t> principio no </a:t>
            </a:r>
            <a:r>
              <a:rPr kumimoji="0" lang="en-US" altLang="es-MX" sz="1400" b="0" i="0" u="none" strike="noStrike" cap="none" normalizeH="0" baseline="0" dirty="0" err="1">
                <a:ln>
                  <a:noFill/>
                </a:ln>
                <a:solidFill>
                  <a:schemeClr val="tx1">
                    <a:lumMod val="75000"/>
                    <a:lumOff val="25000"/>
                  </a:schemeClr>
                </a:solidFill>
                <a:effectLst/>
                <a:latin typeface="+mn-lt"/>
              </a:rPr>
              <a:t>puede</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asumirse</a:t>
            </a:r>
            <a:r>
              <a:rPr kumimoji="0" lang="en-US" altLang="es-MX" sz="1400" b="0" i="0" u="none" strike="noStrike" cap="none" normalizeH="0" baseline="0" dirty="0">
                <a:ln>
                  <a:noFill/>
                </a:ln>
                <a:solidFill>
                  <a:schemeClr val="tx1">
                    <a:lumMod val="75000"/>
                    <a:lumOff val="25000"/>
                  </a:schemeClr>
                </a:solidFill>
                <a:effectLst/>
                <a:latin typeface="+mn-lt"/>
              </a:rPr>
              <a:t> por la </a:t>
            </a:r>
            <a:r>
              <a:rPr kumimoji="0" lang="en-US" altLang="es-MX" sz="1400" b="0" i="0" u="none" strike="noStrike" cap="none" normalizeH="0" baseline="0" dirty="0" err="1">
                <a:ln>
                  <a:noFill/>
                </a:ln>
                <a:solidFill>
                  <a:schemeClr val="tx1">
                    <a:lumMod val="75000"/>
                    <a:lumOff val="25000"/>
                  </a:schemeClr>
                </a:solidFill>
                <a:effectLst/>
                <a:latin typeface="+mn-lt"/>
              </a:rPr>
              <a:t>demanda</a:t>
            </a:r>
            <a:r>
              <a:rPr kumimoji="0" lang="en-US" altLang="es-MX" sz="1400" b="0" i="0" u="none" strike="noStrike" cap="none" normalizeH="0" baseline="0" dirty="0">
                <a:ln>
                  <a:noFill/>
                </a:ln>
                <a:solidFill>
                  <a:schemeClr val="tx1">
                    <a:lumMod val="75000"/>
                    <a:lumOff val="25000"/>
                  </a:schemeClr>
                </a:solidFill>
                <a:effectLst/>
                <a:latin typeface="+mn-lt"/>
              </a:rPr>
              <a:t> de </a:t>
            </a:r>
            <a:r>
              <a:rPr kumimoji="0" lang="en-US" altLang="es-MX" sz="1400" b="0" i="0" u="none" strike="noStrike" cap="none" normalizeH="0" baseline="0" dirty="0" err="1">
                <a:ln>
                  <a:noFill/>
                </a:ln>
                <a:solidFill>
                  <a:schemeClr val="tx1">
                    <a:lumMod val="75000"/>
                    <a:lumOff val="25000"/>
                  </a:schemeClr>
                </a:solidFill>
                <a:effectLst/>
                <a:latin typeface="+mn-lt"/>
              </a:rPr>
              <a:t>servicios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públicos</a:t>
            </a:r>
            <a:r>
              <a:rPr kumimoji="0" lang="en-US" altLang="es-MX" sz="1400" b="0" i="0" u="none" strike="noStrike" cap="none" normalizeH="0" baseline="0" dirty="0">
                <a:ln>
                  <a:noFill/>
                </a:ln>
                <a:solidFill>
                  <a:schemeClr val="tx1">
                    <a:lumMod val="75000"/>
                    <a:lumOff val="25000"/>
                  </a:schemeClr>
                </a:solidFill>
                <a:effectLst/>
                <a:latin typeface="+mn-lt"/>
              </a:rPr>
              <a:t>, se da </a:t>
            </a:r>
            <a:r>
              <a:rPr kumimoji="0" lang="en-US" altLang="es-MX" sz="1400" b="0" i="0" u="none" strike="noStrike" cap="none" normalizeH="0" baseline="0" dirty="0" err="1">
                <a:ln>
                  <a:noFill/>
                </a:ln>
                <a:solidFill>
                  <a:schemeClr val="tx1">
                    <a:lumMod val="75000"/>
                    <a:lumOff val="25000"/>
                  </a:schemeClr>
                </a:solidFill>
                <a:effectLst/>
                <a:latin typeface="+mn-lt"/>
              </a:rPr>
              <a:t>lugar</a:t>
            </a:r>
            <a:r>
              <a:rPr kumimoji="0" lang="en-US" altLang="es-MX" sz="1400" b="0" i="0" u="none" strike="noStrike" cap="none" normalizeH="0" baseline="0" dirty="0">
                <a:ln>
                  <a:noFill/>
                </a:ln>
                <a:solidFill>
                  <a:schemeClr val="tx1">
                    <a:lumMod val="75000"/>
                    <a:lumOff val="25000"/>
                  </a:schemeClr>
                </a:solidFill>
                <a:effectLst/>
                <a:latin typeface="+mn-lt"/>
              </a:rPr>
              <a:t> al "</a:t>
            </a:r>
            <a:r>
              <a:rPr kumimoji="0" lang="en-US" altLang="es-MX" sz="1400" b="0" i="0" u="none" strike="noStrike" cap="none" normalizeH="0" baseline="0" dirty="0" err="1">
                <a:ln>
                  <a:noFill/>
                </a:ln>
                <a:solidFill>
                  <a:schemeClr val="tx1">
                    <a:lumMod val="75000"/>
                    <a:lumOff val="25000"/>
                  </a:schemeClr>
                </a:solidFill>
                <a:effectLst/>
                <a:latin typeface="+mn-lt"/>
              </a:rPr>
              <a:t>déficit</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público</a:t>
            </a:r>
            <a:r>
              <a:rPr kumimoji="0" lang="en-US" altLang="es-MX" sz="1400" b="0" i="0" u="none" strike="noStrike" cap="none" normalizeH="0" baseline="0" dirty="0">
                <a:ln>
                  <a:noFill/>
                </a:ln>
                <a:solidFill>
                  <a:schemeClr val="tx1">
                    <a:lumMod val="75000"/>
                    <a:lumOff val="25000"/>
                  </a:schemeClr>
                </a:solidFill>
                <a:effectLst/>
                <a:latin typeface="+mn-lt"/>
              </a:rPr>
              <a:t>".</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es-MX" sz="1400" b="0" i="0" u="none" strike="noStrike" cap="none" normalizeH="0" baseline="0" dirty="0">
              <a:ln>
                <a:noFill/>
              </a:ln>
              <a:solidFill>
                <a:schemeClr val="tx1">
                  <a:lumMod val="75000"/>
                  <a:lumOff val="25000"/>
                </a:schemeClr>
              </a:solidFill>
              <a:effectLst/>
              <a:latin typeface="+mn-lt"/>
            </a:endParaRP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s-MX" sz="1400" b="0" i="0" u="none" strike="noStrike" cap="none" normalizeH="0" baseline="0" dirty="0" err="1">
                <a:ln>
                  <a:noFill/>
                </a:ln>
                <a:solidFill>
                  <a:schemeClr val="tx1">
                    <a:lumMod val="75000"/>
                    <a:lumOff val="25000"/>
                  </a:schemeClr>
                </a:solidFill>
                <a:effectLst/>
                <a:latin typeface="+mn-lt"/>
              </a:rPr>
              <a:t>Neutralidad</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impositiva</a:t>
            </a:r>
            <a:r>
              <a:rPr kumimoji="0" lang="en-US" altLang="es-MX" sz="1400" b="0" i="0" u="none" strike="noStrike" cap="none" normalizeH="0" baseline="0" dirty="0">
                <a:ln>
                  <a:noFill/>
                </a:ln>
                <a:solidFill>
                  <a:schemeClr val="tx1">
                    <a:lumMod val="75000"/>
                    <a:lumOff val="25000"/>
                  </a:schemeClr>
                </a:solidFill>
                <a:effectLst/>
                <a:latin typeface="+mn-lt"/>
              </a:rPr>
              <a:t>: debe </a:t>
            </a:r>
            <a:r>
              <a:rPr kumimoji="0" lang="en-US" altLang="es-MX" sz="1400" b="0" i="0" u="none" strike="noStrike" cap="none" normalizeH="0" baseline="0" dirty="0" err="1">
                <a:ln>
                  <a:noFill/>
                </a:ln>
                <a:solidFill>
                  <a:schemeClr val="tx1">
                    <a:lumMod val="75000"/>
                    <a:lumOff val="25000"/>
                  </a:schemeClr>
                </a:solidFill>
                <a:effectLst/>
                <a:latin typeface="+mn-lt"/>
              </a:rPr>
              <a:t>existir</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relación</a:t>
            </a:r>
            <a:r>
              <a:rPr kumimoji="0" lang="en-US" altLang="es-MX" sz="1400" b="0" i="0" u="none" strike="noStrike" cap="none" normalizeH="0" baseline="0" dirty="0">
                <a:ln>
                  <a:noFill/>
                </a:ln>
                <a:solidFill>
                  <a:schemeClr val="tx1">
                    <a:lumMod val="75000"/>
                    <a:lumOff val="25000"/>
                  </a:schemeClr>
                </a:solidFill>
                <a:effectLst/>
                <a:latin typeface="+mn-lt"/>
              </a:rPr>
              <a:t> entre los </a:t>
            </a:r>
            <a:r>
              <a:rPr kumimoji="0" lang="en-US" altLang="es-MX" sz="1400" b="0" i="0" u="none" strike="noStrike" cap="none" normalizeH="0" baseline="0" dirty="0" err="1">
                <a:ln>
                  <a:noFill/>
                </a:ln>
                <a:solidFill>
                  <a:schemeClr val="tx1">
                    <a:lumMod val="75000"/>
                    <a:lumOff val="25000"/>
                  </a:schemeClr>
                </a:solidFill>
                <a:effectLst/>
                <a:latin typeface="+mn-lt"/>
              </a:rPr>
              <a:t>impuestos</a:t>
            </a:r>
            <a:r>
              <a:rPr kumimoji="0" lang="en-US" altLang="es-MX" sz="1400" b="0" i="0" u="none" strike="noStrike" cap="none" normalizeH="0" baseline="0" dirty="0">
                <a:ln>
                  <a:noFill/>
                </a:ln>
                <a:solidFill>
                  <a:schemeClr val="tx1">
                    <a:lumMod val="75000"/>
                    <a:lumOff val="25000"/>
                  </a:schemeClr>
                </a:solidFill>
                <a:effectLst/>
                <a:latin typeface="+mn-lt"/>
              </a:rPr>
              <a:t> que </a:t>
            </a:r>
            <a:r>
              <a:rPr kumimoji="0" lang="en-US" altLang="es-MX" sz="1400" b="0" i="0" u="none" strike="noStrike" cap="none" normalizeH="0" baseline="0" dirty="0" err="1">
                <a:ln>
                  <a:noFill/>
                </a:ln>
                <a:solidFill>
                  <a:schemeClr val="tx1">
                    <a:lumMod val="75000"/>
                    <a:lumOff val="25000"/>
                  </a:schemeClr>
                </a:solidFill>
                <a:effectLst/>
                <a:latin typeface="+mn-lt"/>
              </a:rPr>
              <a:t>el</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ciudadano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paga</a:t>
            </a:r>
            <a:r>
              <a:rPr kumimoji="0" lang="en-US" altLang="es-MX" sz="1400" b="0" i="0" u="none" strike="noStrike" cap="none" normalizeH="0" baseline="0" dirty="0">
                <a:ln>
                  <a:noFill/>
                </a:ln>
                <a:solidFill>
                  <a:schemeClr val="tx1">
                    <a:lumMod val="75000"/>
                    <a:lumOff val="25000"/>
                  </a:schemeClr>
                </a:solidFill>
                <a:effectLst/>
                <a:latin typeface="+mn-lt"/>
              </a:rPr>
              <a:t> y los </a:t>
            </a:r>
            <a:r>
              <a:rPr kumimoji="0" lang="en-US" altLang="es-MX" sz="1400" b="0" i="0" u="none" strike="noStrike" cap="none" normalizeH="0" baseline="0" dirty="0" err="1">
                <a:ln>
                  <a:noFill/>
                </a:ln>
                <a:solidFill>
                  <a:schemeClr val="tx1">
                    <a:lumMod val="75000"/>
                    <a:lumOff val="25000"/>
                  </a:schemeClr>
                </a:solidFill>
                <a:effectLst/>
                <a:latin typeface="+mn-lt"/>
              </a:rPr>
              <a:t>servicios</a:t>
            </a:r>
            <a:r>
              <a:rPr kumimoji="0" lang="en-US" altLang="es-MX" sz="1400" b="0" i="0" u="none" strike="noStrike" cap="none" normalizeH="0" baseline="0" dirty="0">
                <a:ln>
                  <a:noFill/>
                </a:ln>
                <a:solidFill>
                  <a:schemeClr val="tx1">
                    <a:lumMod val="75000"/>
                    <a:lumOff val="25000"/>
                  </a:schemeClr>
                </a:solidFill>
                <a:effectLst/>
                <a:latin typeface="+mn-lt"/>
              </a:rPr>
              <a:t> que </a:t>
            </a:r>
            <a:r>
              <a:rPr kumimoji="0" lang="en-US" altLang="es-MX" sz="1400" b="0" i="0" u="none" strike="noStrike" cap="none" normalizeH="0" baseline="0" dirty="0" err="1">
                <a:ln>
                  <a:noFill/>
                </a:ln>
                <a:solidFill>
                  <a:schemeClr val="tx1">
                    <a:lumMod val="75000"/>
                    <a:lumOff val="25000"/>
                  </a:schemeClr>
                </a:solidFill>
                <a:effectLst/>
                <a:latin typeface="+mn-lt"/>
              </a:rPr>
              <a:t>recibirá</a:t>
            </a:r>
            <a:r>
              <a:rPr kumimoji="0" lang="en-US" altLang="es-MX" sz="1400" b="0" i="0" u="none" strike="noStrike" cap="none" normalizeH="0" baseline="0" dirty="0">
                <a:ln>
                  <a:noFill/>
                </a:ln>
                <a:solidFill>
                  <a:schemeClr val="tx1">
                    <a:lumMod val="75000"/>
                    <a:lumOff val="25000"/>
                  </a:schemeClr>
                </a:solidFill>
                <a:effectLst/>
                <a:latin typeface="+mn-lt"/>
              </a:rPr>
              <a:t> del Estado, de </a:t>
            </a:r>
            <a:r>
              <a:rPr kumimoji="0" lang="en-US" altLang="es-MX" sz="1400" b="0" i="0" u="none" strike="noStrike" cap="none" normalizeH="0" baseline="0" dirty="0" err="1">
                <a:ln>
                  <a:noFill/>
                </a:ln>
                <a:solidFill>
                  <a:schemeClr val="tx1">
                    <a:lumMod val="75000"/>
                    <a:lumOff val="25000"/>
                  </a:schemeClr>
                </a:solidFill>
                <a:effectLst/>
                <a:latin typeface="+mn-lt"/>
              </a:rPr>
              <a:t>manera</a:t>
            </a:r>
            <a:r>
              <a:rPr kumimoji="0" lang="en-US" altLang="es-MX" sz="1400" b="0" i="0" u="none" strike="noStrike" cap="none" normalizeH="0" baseline="0" dirty="0">
                <a:ln>
                  <a:noFill/>
                </a:ln>
                <a:solidFill>
                  <a:schemeClr val="tx1">
                    <a:lumMod val="75000"/>
                    <a:lumOff val="25000"/>
                  </a:schemeClr>
                </a:solidFill>
                <a:effectLst/>
                <a:latin typeface="+mn-lt"/>
              </a:rPr>
              <a:t> que la </a:t>
            </a:r>
            <a:r>
              <a:rPr kumimoji="0" lang="en-US" altLang="es-MX" sz="1400" b="0" i="0" u="none" strike="noStrike" cap="none" normalizeH="0" baseline="0" dirty="0" err="1">
                <a:ln>
                  <a:noFill/>
                </a:ln>
                <a:solidFill>
                  <a:schemeClr val="tx1">
                    <a:lumMod val="75000"/>
                    <a:lumOff val="25000"/>
                  </a:schemeClr>
                </a:solidFill>
                <a:effectLst/>
                <a:latin typeface="+mn-lt"/>
              </a:rPr>
              <a:t>financiación</a:t>
            </a:r>
            <a:r>
              <a:rPr kumimoji="0" lang="en-US" altLang="es-MX" sz="1400" b="0" i="0" u="none" strike="noStrike" cap="none" normalizeH="0" baseline="0" dirty="0">
                <a:ln>
                  <a:noFill/>
                </a:ln>
                <a:solidFill>
                  <a:schemeClr val="tx1">
                    <a:lumMod val="75000"/>
                    <a:lumOff val="25000"/>
                  </a:schemeClr>
                </a:solidFill>
                <a:effectLst/>
                <a:latin typeface="+mn-lt"/>
              </a:rPr>
              <a:t> de los </a:t>
            </a:r>
            <a:r>
              <a:rPr kumimoji="0" lang="en-US" altLang="es-MX" sz="1400" b="0" i="0" u="none" strike="noStrike" cap="none" normalizeH="0" baseline="0" dirty="0" err="1">
                <a:ln>
                  <a:noFill/>
                </a:ln>
                <a:solidFill>
                  <a:schemeClr val="tx1">
                    <a:lumMod val="75000"/>
                    <a:lumOff val="25000"/>
                  </a:schemeClr>
                </a:solidFill>
                <a:effectLst/>
                <a:latin typeface="+mn-lt"/>
              </a:rPr>
              <a:t>presupuestos</a:t>
            </a:r>
            <a:r>
              <a:rPr kumimoji="0" lang="en-US" altLang="es-MX" sz="1400" b="0" i="0" u="none" strike="noStrike" cap="none" normalizeH="0" baseline="0" dirty="0">
                <a:ln>
                  <a:noFill/>
                </a:ln>
                <a:solidFill>
                  <a:schemeClr val="tx1">
                    <a:lumMod val="75000"/>
                    <a:lumOff val="25000"/>
                  </a:schemeClr>
                </a:solidFill>
                <a:effectLst/>
                <a:latin typeface="+mn-lt"/>
              </a:rPr>
              <a:t> no debe </a:t>
            </a:r>
            <a:r>
              <a:rPr kumimoji="0" lang="en-US" altLang="es-MX" sz="1400" b="0" i="0" u="none" strike="noStrike" cap="none" normalizeH="0" baseline="0" dirty="0" err="1">
                <a:ln>
                  <a:noFill/>
                </a:ln>
                <a:solidFill>
                  <a:schemeClr val="tx1">
                    <a:lumMod val="75000"/>
                    <a:lumOff val="25000"/>
                  </a:schemeClr>
                </a:solidFill>
                <a:effectLst/>
                <a:latin typeface="+mn-lt"/>
              </a:rPr>
              <a:t>obstaculizar</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el</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desarrollo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económico</a:t>
            </a:r>
            <a:r>
              <a:rPr kumimoji="0" lang="en-US" altLang="es-MX" sz="1400" b="0" i="0" u="none" strike="noStrike" cap="none" normalizeH="0" baseline="0" dirty="0">
                <a:ln>
                  <a:noFill/>
                </a:ln>
                <a:solidFill>
                  <a:schemeClr val="tx1">
                    <a:lumMod val="75000"/>
                    <a:lumOff val="25000"/>
                  </a:schemeClr>
                </a:solidFill>
                <a:effectLst/>
                <a:latin typeface="+mn-lt"/>
              </a:rPr>
              <a:t>.</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es-MX" sz="1400" b="0" i="0" u="none" strike="noStrike" cap="none" normalizeH="0" baseline="0" dirty="0">
              <a:ln>
                <a:noFill/>
              </a:ln>
              <a:solidFill>
                <a:schemeClr val="tx1">
                  <a:lumMod val="75000"/>
                  <a:lumOff val="25000"/>
                </a:schemeClr>
              </a:solidFill>
              <a:effectLst/>
              <a:latin typeface="+mn-lt"/>
            </a:endParaRP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r>
              <a:rPr kumimoji="0" lang="en-US" altLang="es-MX" sz="1400" b="0" i="0" u="none" strike="noStrike" cap="none" normalizeH="0" baseline="0" dirty="0" err="1">
                <a:ln>
                  <a:noFill/>
                </a:ln>
                <a:solidFill>
                  <a:schemeClr val="tx1">
                    <a:lumMod val="75000"/>
                    <a:lumOff val="25000"/>
                  </a:schemeClr>
                </a:solidFill>
                <a:effectLst/>
                <a:latin typeface="+mn-lt"/>
              </a:rPr>
              <a:t>Deuda</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pública</a:t>
            </a:r>
            <a:r>
              <a:rPr kumimoji="0" lang="en-US" altLang="es-MX" sz="1400" b="0" i="0" u="none" strike="noStrike" cap="none" normalizeH="0" baseline="0" dirty="0">
                <a:ln>
                  <a:noFill/>
                </a:ln>
                <a:solidFill>
                  <a:schemeClr val="tx1">
                    <a:lumMod val="75000"/>
                    <a:lumOff val="25000"/>
                  </a:schemeClr>
                </a:solidFill>
                <a:effectLst/>
                <a:latin typeface="+mn-lt"/>
              </a:rPr>
              <a:t> auto </a:t>
            </a:r>
            <a:r>
              <a:rPr kumimoji="0" lang="en-US" altLang="es-MX" sz="1400" b="0" i="0" u="none" strike="noStrike" cap="none" normalizeH="0" baseline="0" dirty="0" err="1">
                <a:ln>
                  <a:noFill/>
                </a:ln>
                <a:solidFill>
                  <a:schemeClr val="tx1">
                    <a:lumMod val="75000"/>
                    <a:lumOff val="25000"/>
                  </a:schemeClr>
                </a:solidFill>
                <a:effectLst/>
                <a:latin typeface="+mn-lt"/>
              </a:rPr>
              <a:t>liquidable</a:t>
            </a:r>
            <a:r>
              <a:rPr kumimoji="0" lang="en-US" altLang="es-MX" sz="1400" b="0" i="0" u="none" strike="noStrike" cap="none" normalizeH="0" baseline="0" dirty="0">
                <a:ln>
                  <a:noFill/>
                </a:ln>
                <a:solidFill>
                  <a:schemeClr val="tx1">
                    <a:lumMod val="75000"/>
                    <a:lumOff val="25000"/>
                  </a:schemeClr>
                </a:solidFill>
                <a:effectLst/>
                <a:latin typeface="+mn-lt"/>
              </a:rPr>
              <a:t>: la </a:t>
            </a:r>
            <a:r>
              <a:rPr kumimoji="0" lang="en-US" altLang="es-MX" sz="1400" b="0" i="0" u="none" strike="noStrike" cap="none" normalizeH="0" baseline="0" dirty="0" err="1">
                <a:ln>
                  <a:noFill/>
                </a:ln>
                <a:solidFill>
                  <a:schemeClr val="tx1">
                    <a:lumMod val="75000"/>
                    <a:lumOff val="25000"/>
                  </a:schemeClr>
                </a:solidFill>
                <a:effectLst/>
                <a:latin typeface="+mn-lt"/>
              </a:rPr>
              <a:t>emisión</a:t>
            </a:r>
            <a:r>
              <a:rPr kumimoji="0" lang="en-US" altLang="es-MX" sz="1400" b="0" i="0" u="none" strike="noStrike" cap="none" normalizeH="0" baseline="0" dirty="0">
                <a:ln>
                  <a:noFill/>
                </a:ln>
                <a:solidFill>
                  <a:schemeClr val="tx1">
                    <a:lumMod val="75000"/>
                    <a:lumOff val="25000"/>
                  </a:schemeClr>
                </a:solidFill>
                <a:effectLst/>
                <a:latin typeface="+mn-lt"/>
              </a:rPr>
              <a:t> de </a:t>
            </a:r>
            <a:r>
              <a:rPr kumimoji="0" lang="en-US" altLang="es-MX" sz="1400" b="0" i="0" u="none" strike="noStrike" cap="none" normalizeH="0" baseline="0" dirty="0" err="1">
                <a:ln>
                  <a:noFill/>
                </a:ln>
                <a:solidFill>
                  <a:schemeClr val="tx1">
                    <a:lumMod val="75000"/>
                    <a:lumOff val="25000"/>
                  </a:schemeClr>
                </a:solidFill>
                <a:effectLst/>
                <a:latin typeface="+mn-lt"/>
              </a:rPr>
              <a:t>deuda</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pública</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sólo</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está</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justificada</a:t>
            </a:r>
            <a:r>
              <a:rPr kumimoji="0" lang="en-US" altLang="es-MX" sz="1400" b="0" i="0" u="none" strike="noStrike" cap="none" normalizeH="0" baseline="0" dirty="0">
                <a:ln>
                  <a:noFill/>
                </a:ln>
                <a:solidFill>
                  <a:schemeClr val="tx1">
                    <a:lumMod val="75000"/>
                    <a:lumOff val="25000"/>
                  </a:schemeClr>
                </a:solidFill>
                <a:effectLst/>
                <a:latin typeface="+mn-lt"/>
              </a:rPr>
              <a:t> para </a:t>
            </a:r>
            <a:r>
              <a:rPr kumimoji="0" lang="en-US" altLang="es-MX" sz="1400" b="0" i="0" u="none" strike="noStrike" cap="none" normalizeH="0" baseline="0" dirty="0" err="1">
                <a:ln>
                  <a:noFill/>
                </a:ln>
                <a:solidFill>
                  <a:schemeClr val="tx1">
                    <a:lumMod val="75000"/>
                    <a:lumOff val="25000"/>
                  </a:schemeClr>
                </a:solidFill>
                <a:effectLst/>
                <a:latin typeface="+mn-lt"/>
              </a:rPr>
              <a:t>financiar</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inversiones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productoras</a:t>
            </a:r>
            <a:r>
              <a:rPr kumimoji="0" lang="en-US" altLang="es-MX" sz="1400" b="0" i="0" u="none" strike="noStrike" cap="none" normalizeH="0" baseline="0" dirty="0">
                <a:ln>
                  <a:noFill/>
                </a:ln>
                <a:solidFill>
                  <a:schemeClr val="tx1">
                    <a:lumMod val="75000"/>
                    <a:lumOff val="25000"/>
                  </a:schemeClr>
                </a:solidFill>
                <a:effectLst/>
                <a:latin typeface="+mn-lt"/>
              </a:rPr>
              <a:t> de </a:t>
            </a:r>
            <a:r>
              <a:rPr kumimoji="0" lang="en-US" altLang="es-MX" sz="1400" b="0" i="0" u="none" strike="noStrike" cap="none" normalizeH="0" baseline="0" dirty="0" err="1">
                <a:ln>
                  <a:noFill/>
                </a:ln>
                <a:solidFill>
                  <a:schemeClr val="tx1">
                    <a:lumMod val="75000"/>
                    <a:lumOff val="25000"/>
                  </a:schemeClr>
                </a:solidFill>
                <a:effectLst/>
                <a:latin typeface="+mn-lt"/>
              </a:rPr>
              <a:t>riqueza</a:t>
            </a:r>
            <a:r>
              <a:rPr kumimoji="0" lang="en-US" altLang="es-MX" sz="1400" b="0" i="0" u="none" strike="noStrike" cap="none" normalizeH="0" baseline="0" dirty="0">
                <a:ln>
                  <a:noFill/>
                </a:ln>
                <a:solidFill>
                  <a:schemeClr val="tx1">
                    <a:lumMod val="75000"/>
                    <a:lumOff val="25000"/>
                  </a:schemeClr>
                </a:solidFill>
                <a:effectLst/>
                <a:latin typeface="+mn-lt"/>
              </a:rPr>
              <a:t> con la que se </a:t>
            </a:r>
            <a:r>
              <a:rPr kumimoji="0" lang="en-US" altLang="es-MX" sz="1400" b="0" i="0" u="none" strike="noStrike" cap="none" normalizeH="0" baseline="0" dirty="0" err="1">
                <a:ln>
                  <a:noFill/>
                </a:ln>
                <a:solidFill>
                  <a:schemeClr val="tx1">
                    <a:lumMod val="75000"/>
                    <a:lumOff val="25000"/>
                  </a:schemeClr>
                </a:solidFill>
                <a:effectLst/>
                <a:latin typeface="+mn-lt"/>
              </a:rPr>
              <a:t>pagarán</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intereses</a:t>
            </a:r>
            <a:r>
              <a:rPr kumimoji="0" lang="en-US" altLang="es-MX" sz="1400" b="0" i="0" u="none" strike="noStrike" cap="none" normalizeH="0" baseline="0" dirty="0">
                <a:ln>
                  <a:noFill/>
                </a:ln>
                <a:solidFill>
                  <a:schemeClr val="tx1">
                    <a:lumMod val="75000"/>
                    <a:lumOff val="25000"/>
                  </a:schemeClr>
                </a:solidFill>
                <a:effectLst/>
                <a:latin typeface="+mn-lt"/>
              </a:rPr>
              <a:t> y se </a:t>
            </a:r>
            <a:r>
              <a:rPr kumimoji="0" lang="en-US" altLang="es-MX" sz="1400" b="0" i="0" u="none" strike="noStrike" cap="none" normalizeH="0" baseline="0" dirty="0" err="1">
                <a:ln>
                  <a:noFill/>
                </a:ln>
                <a:solidFill>
                  <a:schemeClr val="tx1">
                    <a:lumMod val="75000"/>
                    <a:lumOff val="25000"/>
                  </a:schemeClr>
                </a:solidFill>
                <a:effectLst/>
                <a:latin typeface="+mn-lt"/>
              </a:rPr>
              <a:t>amortizará</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el</a:t>
            </a:r>
            <a:r>
              <a:rPr kumimoji="0" lang="en-US" altLang="es-MX" sz="1400" b="0" i="0" u="none" strike="noStrike" cap="none" normalizeH="0" baseline="0" dirty="0">
                <a:ln>
                  <a:noFill/>
                </a:ln>
                <a:solidFill>
                  <a:schemeClr val="tx1">
                    <a:lumMod val="75000"/>
                    <a:lumOff val="25000"/>
                  </a:schemeClr>
                </a:solidFill>
                <a:effectLst/>
                <a:latin typeface="+mn-lt"/>
              </a:rPr>
              <a:t> principal de las </a:t>
            </a:r>
            <a:r>
              <a:rPr kumimoji="0" lang="en-US" altLang="es-MX" sz="1400" b="0" i="0" u="none" strike="noStrike" cap="none" normalizeH="0" baseline="0" dirty="0" err="1">
                <a:ln>
                  <a:noFill/>
                </a:ln>
                <a:solidFill>
                  <a:schemeClr val="tx1">
                    <a:lumMod val="75000"/>
                    <a:lumOff val="25000"/>
                  </a:schemeClr>
                </a:solidFill>
                <a:effectLst/>
                <a:latin typeface="+mn-lt"/>
              </a:rPr>
              <a:t>deudas</a:t>
            </a:r>
            <a:r>
              <a:rPr kumimoji="0" lang="en-US" altLang="es-MX" sz="1400" b="0" i="0" u="none" strike="noStrike" cap="none" normalizeH="0" baseline="0" dirty="0">
                <a:ln>
                  <a:noFill/>
                </a:ln>
                <a:solidFill>
                  <a:schemeClr val="tx1">
                    <a:lumMod val="75000"/>
                    <a:lumOff val="25000"/>
                  </a:schemeClr>
                </a:solidFill>
                <a:effectLst/>
                <a:latin typeface="+mn-lt"/>
              </a:rPr>
              <a:t> </a:t>
            </a:r>
            <a:r>
              <a:rPr kumimoji="0" lang="en-US" altLang="es-MX" sz="1400" b="0" i="0" u="none" strike="noStrike" cap="none" normalizeH="0" baseline="0" dirty="0" err="1">
                <a:ln>
                  <a:noFill/>
                </a:ln>
                <a:solidFill>
                  <a:schemeClr val="tx1">
                    <a:lumMod val="75000"/>
                    <a:lumOff val="25000"/>
                  </a:schemeClr>
                </a:solidFill>
                <a:effectLst/>
                <a:latin typeface="+mn-lt"/>
              </a:rPr>
              <a:t>contraídas</a:t>
            </a:r>
            <a:r>
              <a:rPr kumimoji="0" lang="en-US" altLang="es-MX" sz="1400" b="0" i="0" u="none" strike="noStrike" cap="none" normalizeH="0" baseline="0" dirty="0">
                <a:ln>
                  <a:noFill/>
                </a:ln>
                <a:solidFill>
                  <a:schemeClr val="tx1">
                    <a:lumMod val="75000"/>
                    <a:lumOff val="25000"/>
                  </a:schemeClr>
                </a:solidFill>
                <a:effectLst/>
                <a:latin typeface="+mn-lt"/>
              </a:rPr>
              <a:t>.</a:t>
            </a:r>
          </a:p>
          <a:p>
            <a:pPr marL="0" marR="0" lvl="0" indent="0" eaLnBrk="1" fontAlgn="base" hangingPunct="1">
              <a:lnSpc>
                <a:spcPct val="90000"/>
              </a:lnSpc>
              <a:spcBef>
                <a:spcPts val="1000"/>
              </a:spcBef>
              <a:spcAft>
                <a:spcPts val="0"/>
              </a:spcAft>
              <a:buClr>
                <a:schemeClr val="accent1"/>
              </a:buClr>
              <a:buSzPct val="80000"/>
              <a:buFont typeface="Wingdings 3" charset="2"/>
              <a:buChar char=""/>
              <a:tabLst/>
            </a:pPr>
            <a:endParaRPr kumimoji="0" lang="en-US" altLang="es-MX" sz="900" b="0" i="0" u="none" strike="noStrike" cap="none" normalizeH="0" baseline="0" dirty="0">
              <a:ln>
                <a:noFill/>
              </a:ln>
              <a:solidFill>
                <a:schemeClr val="tx1">
                  <a:lumMod val="75000"/>
                  <a:lumOff val="25000"/>
                </a:schemeClr>
              </a:solidFill>
              <a:effectLst/>
              <a:latin typeface="+mn-lt"/>
            </a:endParaRPr>
          </a:p>
        </p:txBody>
      </p:sp>
      <p:cxnSp>
        <p:nvCxnSpPr>
          <p:cNvPr id="84" name="Straight Connector 8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CuadroTexto 1">
            <a:extLst>
              <a:ext uri="{FF2B5EF4-FFF2-40B4-BE49-F238E27FC236}">
                <a16:creationId xmlns:a16="http://schemas.microsoft.com/office/drawing/2014/main" id="{40315EA3-A44D-42E9-9966-52CA6B070B3E}"/>
              </a:ext>
            </a:extLst>
          </p:cNvPr>
          <p:cNvSpPr txBox="1"/>
          <p:nvPr/>
        </p:nvSpPr>
        <p:spPr>
          <a:xfrm>
            <a:off x="662479" y="-49282708"/>
            <a:ext cx="10867042" cy="338554"/>
          </a:xfrm>
          <a:prstGeom prst="rect">
            <a:avLst/>
          </a:prstGeom>
          <a:noFill/>
        </p:spPr>
        <p:txBody>
          <a:bodyPr wrap="square" rtlCol="0">
            <a:spAutoFit/>
          </a:bodyPr>
          <a:lstStyle/>
          <a:p>
            <a:endParaRPr lang="es-MX" sz="1600" dirty="0"/>
          </a:p>
        </p:txBody>
      </p:sp>
    </p:spTree>
    <p:extLst>
      <p:ext uri="{BB962C8B-B14F-4D97-AF65-F5344CB8AC3E}">
        <p14:creationId xmlns:p14="http://schemas.microsoft.com/office/powerpoint/2010/main" val="2260715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69C50C-ED1A-4537-86F8-AADD0F97BCFB}"/>
              </a:ext>
            </a:extLst>
          </p:cNvPr>
          <p:cNvSpPr>
            <a:spLocks noChangeArrowheads="1"/>
          </p:cNvSpPr>
          <p:nvPr/>
        </p:nvSpPr>
        <p:spPr bwMode="auto">
          <a:xfrm>
            <a:off x="481263" y="97807"/>
            <a:ext cx="916806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0" i="1" u="sng" strike="noStrike" cap="none" normalizeH="0" baseline="0" dirty="0">
                <a:ln>
                  <a:noFill/>
                </a:ln>
                <a:solidFill>
                  <a:schemeClr val="tx1"/>
                </a:solidFill>
                <a:effectLst/>
                <a:latin typeface="+mn-lt"/>
                <a:cs typeface="Arial" panose="020B0604020202020204" pitchFamily="34" charset="0"/>
              </a:rPr>
              <a:t>Principios Contables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rgbClr val="000000"/>
                </a:solidFill>
                <a:effectLst/>
                <a:latin typeface="+mn-lt"/>
                <a:cs typeface="Times New Roman" panose="02020603050405020304" pitchFamily="18" charset="0"/>
              </a:rPr>
              <a:t>El documento presupuestario debe regirse por normas contables, siendo la contabilidad un instrumento de control de los recursos para que sean gestionados conforme a los principios vistos hasta ahora, de manera que los principios contables que a continuación se enumeran complementan a los anteriores: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AutoNum type="alphaLcPeriod"/>
              <a:tabLst/>
            </a:pPr>
            <a:r>
              <a:rPr kumimoji="0" lang="es-MX" altLang="es-MX" sz="1600" b="0" i="0" u="none" strike="noStrike" cap="none" normalizeH="0" baseline="0" dirty="0">
                <a:ln>
                  <a:noFill/>
                </a:ln>
                <a:solidFill>
                  <a:srgbClr val="000000"/>
                </a:solidFill>
                <a:effectLst/>
                <a:latin typeface="+mn-lt"/>
                <a:cs typeface="Times New Roman" panose="02020603050405020304" pitchFamily="18" charset="0"/>
              </a:rPr>
              <a:t>Presupuesto Bruto: todas las partidas se consignarán en el presupuesto sin aumentos o minoraciones, evitando en todo momento las especulaciones. Contablemente se ha de comprobar que tanto los ingresos como los gastos se apuntan con sus valores brutos, sin deducir en los ingresos sus costes de administración, ni en los gastos los recursos que produzcan, debiendo en ambos casos aparecer las correspondientes partidas diferenciadas.</a:t>
            </a:r>
          </a:p>
          <a:p>
            <a:pPr marL="0" marR="0" lvl="0" indent="0" algn="l" defTabSz="914400" rtl="0" eaLnBrk="0" fontAlgn="base" latinLnBrk="0" hangingPunct="0">
              <a:lnSpc>
                <a:spcPct val="100000"/>
              </a:lnSpc>
              <a:spcBef>
                <a:spcPct val="0"/>
              </a:spcBef>
              <a:spcAft>
                <a:spcPct val="0"/>
              </a:spcAft>
              <a:buClrTx/>
              <a:buSzTx/>
              <a:tabLst/>
            </a:pPr>
            <a:endParaRPr kumimoji="0" lang="es-MX" altLang="es-MX" sz="2000" b="0" i="0" u="none" strike="noStrike" cap="none" normalizeH="0" baseline="0" dirty="0">
              <a:ln>
                <a:noFill/>
              </a:ln>
              <a:solidFill>
                <a:srgbClr val="000000"/>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lphaLcPeriod" startAt="2"/>
              <a:tabLst/>
            </a:pPr>
            <a:r>
              <a:rPr kumimoji="0" lang="es-MX" altLang="es-MX" sz="1600" b="0" i="0" u="none" strike="noStrike" cap="none" normalizeH="0" baseline="0" dirty="0">
                <a:ln>
                  <a:noFill/>
                </a:ln>
                <a:solidFill>
                  <a:srgbClr val="000000"/>
                </a:solidFill>
                <a:effectLst/>
                <a:latin typeface="+mn-lt"/>
                <a:cs typeface="Times New Roman" panose="02020603050405020304" pitchFamily="18" charset="0"/>
              </a:rPr>
              <a:t>Unidad de caja: todos los ingresos y gastos de la Hacienda Pública deben estar centralizados en una sola caja, llamada Tesoro Públicos. Esta unidad permite coordinar la tesorería de los caudales públicos, aunque en ciertos casos es conveniente la gestión autónoma por diversos órganos del sector público que deberán tener cuentas y cajas propias.</a:t>
            </a:r>
          </a:p>
          <a:p>
            <a:pPr marL="0" marR="0" lvl="0" indent="0" algn="l" defTabSz="914400" rtl="0" eaLnBrk="0" fontAlgn="base" latinLnBrk="0" hangingPunct="0">
              <a:lnSpc>
                <a:spcPct val="100000"/>
              </a:lnSpc>
              <a:spcBef>
                <a:spcPct val="0"/>
              </a:spcBef>
              <a:spcAft>
                <a:spcPct val="0"/>
              </a:spcAft>
              <a:buClrTx/>
              <a:buSzTx/>
              <a:buFontTx/>
              <a:buAutoNum type="alphaLcPeriod" startAt="2"/>
              <a:tabLst/>
            </a:pPr>
            <a:endParaRPr kumimoji="0" lang="es-MX" altLang="es-MX" sz="2000" b="0" i="0" u="none" strike="noStrike" cap="none" normalizeH="0" baseline="0" dirty="0">
              <a:ln>
                <a:noFill/>
              </a:ln>
              <a:solidFill>
                <a:srgbClr val="000000"/>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lphaLcPeriod" startAt="3"/>
              <a:tabLst/>
            </a:pPr>
            <a:r>
              <a:rPr kumimoji="0" lang="es-MX" altLang="es-MX" sz="1600" b="0" i="0" u="none" strike="noStrike" cap="none" normalizeH="0" baseline="0" dirty="0">
                <a:ln>
                  <a:noFill/>
                </a:ln>
                <a:solidFill>
                  <a:srgbClr val="000000"/>
                </a:solidFill>
                <a:effectLst/>
                <a:latin typeface="+mn-lt"/>
                <a:cs typeface="Times New Roman" panose="02020603050405020304" pitchFamily="18" charset="0"/>
              </a:rPr>
              <a:t>Especificación: las transferencias entre las diversas partidas presupuestarias están prohibidas.</a:t>
            </a:r>
            <a:endParaRPr kumimoji="0" lang="es-MX" altLang="es-MX" sz="2000" b="0" i="0" u="none" strike="noStrike" cap="none" normalizeH="0" baseline="0" dirty="0">
              <a:ln>
                <a:noFill/>
              </a:ln>
              <a:solidFill>
                <a:srgbClr val="000000"/>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868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umblr Money Roll Moneyroll Trippy Aesthetic Clipart - Money Is The Key To  Love - Png Download (#1673423) - PikPng">
            <a:extLst>
              <a:ext uri="{FF2B5EF4-FFF2-40B4-BE49-F238E27FC236}">
                <a16:creationId xmlns:a16="http://schemas.microsoft.com/office/drawing/2014/main" id="{34ADA9FE-8359-4897-BEBB-BDB1C5FD9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65" y="3397240"/>
            <a:ext cx="355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E6A990ED-1572-4718-B616-03F90A327106}"/>
              </a:ext>
            </a:extLst>
          </p:cNvPr>
          <p:cNvSpPr txBox="1"/>
          <p:nvPr/>
        </p:nvSpPr>
        <p:spPr>
          <a:xfrm>
            <a:off x="2981739" y="516835"/>
            <a:ext cx="4333461" cy="461665"/>
          </a:xfrm>
          <a:prstGeom prst="rect">
            <a:avLst/>
          </a:prstGeom>
          <a:noFill/>
        </p:spPr>
        <p:txBody>
          <a:bodyPr wrap="square" rtlCol="0">
            <a:spAutoFit/>
          </a:bodyPr>
          <a:lstStyle/>
          <a:p>
            <a:pPr algn="ctr"/>
            <a:r>
              <a:rPr lang="es-MX" sz="2400" u="sng" dirty="0"/>
              <a:t>CICLO PRESUPUESTAL </a:t>
            </a:r>
          </a:p>
        </p:txBody>
      </p:sp>
      <p:sp>
        <p:nvSpPr>
          <p:cNvPr id="3" name="CuadroTexto 2">
            <a:extLst>
              <a:ext uri="{FF2B5EF4-FFF2-40B4-BE49-F238E27FC236}">
                <a16:creationId xmlns:a16="http://schemas.microsoft.com/office/drawing/2014/main" id="{2016A01B-0415-443F-AA25-E4920E1EE742}"/>
              </a:ext>
            </a:extLst>
          </p:cNvPr>
          <p:cNvSpPr txBox="1"/>
          <p:nvPr/>
        </p:nvSpPr>
        <p:spPr>
          <a:xfrm>
            <a:off x="596348" y="1099930"/>
            <a:ext cx="11118574" cy="646331"/>
          </a:xfrm>
          <a:prstGeom prst="rect">
            <a:avLst/>
          </a:prstGeom>
          <a:noFill/>
        </p:spPr>
        <p:txBody>
          <a:bodyPr wrap="square" rtlCol="0">
            <a:spAutoFit/>
          </a:bodyPr>
          <a:lstStyle/>
          <a:p>
            <a:r>
              <a:rPr lang="es-ES" dirty="0"/>
              <a:t>El presupuesto constituye el plan económico de la Hacienda Pública para un periodo determinado, se desarrolla mediante un proceso de asignación y aplicación de los recursos que comprende cuatro fases:</a:t>
            </a:r>
            <a:endParaRPr lang="es-MX" dirty="0"/>
          </a:p>
        </p:txBody>
      </p:sp>
      <p:sp>
        <p:nvSpPr>
          <p:cNvPr id="5" name="Rectangle 1">
            <a:extLst>
              <a:ext uri="{FF2B5EF4-FFF2-40B4-BE49-F238E27FC236}">
                <a16:creationId xmlns:a16="http://schemas.microsoft.com/office/drawing/2014/main" id="{556190C7-B966-4A27-9BE1-B5165A8103C7}"/>
              </a:ext>
            </a:extLst>
          </p:cNvPr>
          <p:cNvSpPr>
            <a:spLocks noChangeArrowheads="1"/>
          </p:cNvSpPr>
          <p:nvPr/>
        </p:nvSpPr>
        <p:spPr bwMode="auto">
          <a:xfrm>
            <a:off x="397566" y="2330466"/>
            <a:ext cx="447923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400" b="0" i="1" u="sng" strike="noStrike" cap="none" normalizeH="0" baseline="0" dirty="0">
                <a:ln>
                  <a:noFill/>
                </a:ln>
                <a:solidFill>
                  <a:schemeClr val="tx1"/>
                </a:solidFill>
                <a:effectLst/>
                <a:latin typeface="+mn-lt"/>
                <a:cs typeface="Arial" panose="020B0604020202020204" pitchFamily="34" charset="0"/>
              </a:rPr>
              <a:t>Elaboración</a:t>
            </a:r>
            <a:endParaRPr kumimoji="0" lang="es-MX" altLang="es-MX"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dirty="0">
                <a:ln>
                  <a:noFill/>
                </a:ln>
                <a:solidFill>
                  <a:srgbClr val="000000"/>
                </a:solidFill>
                <a:effectLst/>
                <a:latin typeface="+mn-lt"/>
                <a:cs typeface="Times New Roman" panose="02020603050405020304" pitchFamily="18" charset="0"/>
              </a:rPr>
              <a:t>Tiene por objeto prever la asignación de los recursos entre las diferentes alternativas de gasto, así como los ingresos con que financiarlos. La confección del documento presupuestario generalmente competa al poder Ejecutivo, siendo su plazo aproximado de 6 meses.</a:t>
            </a:r>
            <a:endParaRPr kumimoji="0" lang="es-MX" altLang="es-MX" sz="3200" b="0" i="0" u="none" strike="noStrike" cap="none" normalizeH="0" baseline="0" dirty="0">
              <a:ln>
                <a:noFill/>
              </a:ln>
              <a:solidFill>
                <a:schemeClr val="tx1"/>
              </a:solidFill>
              <a:effectLst/>
              <a:latin typeface="+mn-lt"/>
            </a:endParaRPr>
          </a:p>
        </p:txBody>
      </p:sp>
      <p:sp>
        <p:nvSpPr>
          <p:cNvPr id="6" name="Rectangle 2">
            <a:extLst>
              <a:ext uri="{FF2B5EF4-FFF2-40B4-BE49-F238E27FC236}">
                <a16:creationId xmlns:a16="http://schemas.microsoft.com/office/drawing/2014/main" id="{FB8341F7-C91F-4FAA-9F94-95CC52963818}"/>
              </a:ext>
            </a:extLst>
          </p:cNvPr>
          <p:cNvSpPr>
            <a:spLocks noChangeArrowheads="1"/>
          </p:cNvSpPr>
          <p:nvPr/>
        </p:nvSpPr>
        <p:spPr bwMode="auto">
          <a:xfrm>
            <a:off x="7129670" y="2157085"/>
            <a:ext cx="3405809"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1" u="sng" strike="noStrike" cap="none" normalizeH="0" baseline="0" dirty="0">
                <a:ln>
                  <a:noFill/>
                </a:ln>
                <a:solidFill>
                  <a:schemeClr val="tx1"/>
                </a:solidFill>
                <a:effectLst/>
                <a:latin typeface="+mn-lt"/>
                <a:cs typeface="Arial" panose="020B0604020202020204" pitchFamily="34" charset="0"/>
              </a:rPr>
              <a:t>Aprobación</a:t>
            </a:r>
            <a:endParaRPr kumimoji="0" lang="es-MX" altLang="es-MX"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rgbClr val="000000"/>
                </a:solidFill>
                <a:effectLst/>
                <a:latin typeface="+mn-lt"/>
                <a:cs typeface="Times New Roman" panose="02020603050405020304" pitchFamily="18" charset="0"/>
              </a:rPr>
              <a:t>En esta fase se estudia, delibera y aprueba por el poder Legislativo, el documento presupuestario presentado por el Ejecutivo, en caso de no ser éste aprobado, se prorroga el del año anterior. Esta fase suele durar entre 3 y 6 meses y la discusión presupuestaria se desarrolla por medio de:</a:t>
            </a:r>
            <a:endParaRPr kumimoji="0" lang="es-MX" altLang="es-MX"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200" b="0" i="0" u="none" strike="noStrike" cap="none" normalizeH="0" baseline="0" dirty="0">
                <a:ln>
                  <a:noFill/>
                </a:ln>
                <a:solidFill>
                  <a:srgbClr val="000000"/>
                </a:solidFill>
                <a:effectLst/>
                <a:latin typeface="+mn-lt"/>
                <a:cs typeface="Times New Roman" panose="02020603050405020304" pitchFamily="18" charset="0"/>
              </a:rPr>
              <a:t>Un examen pormenorizado de la propuesta por parte de una comisión o varias comisiones especializadas, antes de la presentación al pleno para su aprobación.</a:t>
            </a:r>
            <a:endParaRPr kumimoji="0" lang="es-MX" altLang="es-MX" sz="1600" b="0" i="0" u="none" strike="noStrike" cap="none" normalizeH="0" baseline="0" dirty="0">
              <a:ln>
                <a:noFill/>
              </a:ln>
              <a:solidFill>
                <a:srgbClr val="000000"/>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200" b="0" i="0" u="none" strike="noStrike" cap="none" normalizeH="0" baseline="0" dirty="0">
                <a:ln>
                  <a:noFill/>
                </a:ln>
                <a:solidFill>
                  <a:srgbClr val="000000"/>
                </a:solidFill>
                <a:effectLst/>
                <a:latin typeface="+mn-lt"/>
                <a:cs typeface="Times New Roman" panose="02020603050405020304" pitchFamily="18" charset="0"/>
              </a:rPr>
              <a:t>Examen y aprobación global de las grandes cifras por el pleno del Parlamento.</a:t>
            </a:r>
            <a:endParaRPr kumimoji="0" lang="es-MX" altLang="es-MX" sz="1600" b="0" i="0" u="none" strike="noStrike" cap="none" normalizeH="0" baseline="0" dirty="0">
              <a:ln>
                <a:noFill/>
              </a:ln>
              <a:solidFill>
                <a:srgbClr val="000000"/>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3742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0CDEA7-F448-4E8F-85CF-F98540A3D519}"/>
              </a:ext>
            </a:extLst>
          </p:cNvPr>
          <p:cNvSpPr>
            <a:spLocks noChangeArrowheads="1"/>
          </p:cNvSpPr>
          <p:nvPr/>
        </p:nvSpPr>
        <p:spPr bwMode="auto">
          <a:xfrm>
            <a:off x="556591" y="501289"/>
            <a:ext cx="414891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600" b="0" i="1" u="sng" strike="noStrike" cap="none" normalizeH="0" baseline="0" dirty="0">
                <a:ln>
                  <a:noFill/>
                </a:ln>
                <a:solidFill>
                  <a:schemeClr val="tx1"/>
                </a:solidFill>
                <a:effectLst/>
                <a:latin typeface="+mn-lt"/>
                <a:cs typeface="Arial" panose="020B0604020202020204" pitchFamily="34" charset="0"/>
              </a:rPr>
              <a:t>Ejecución</a:t>
            </a:r>
            <a:endParaRPr kumimoji="0" lang="es-MX" altLang="es-MX" sz="20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rgbClr val="000000"/>
                </a:solidFill>
                <a:effectLst/>
                <a:latin typeface="+mn-lt"/>
                <a:cs typeface="Times New Roman" panose="02020603050405020304" pitchFamily="18" charset="0"/>
              </a:rPr>
              <a:t>Una vez aprobado el presupuesto, se puede comenzar la gestión por parte del Ejecutivo para satisfacer las necesidades públicas que se hayan previsto para el ejercicio. Normalmente el ejercicio presupuestario coincide con el año natural y su gestión se ve condicionada por el carácter vinculante del presupuesto aprobado.</a:t>
            </a:r>
            <a:endParaRPr kumimoji="0" lang="es-MX" altLang="es-MX" sz="3600" b="0" i="0" u="none" strike="noStrike" cap="none" normalizeH="0" baseline="0" dirty="0">
              <a:ln>
                <a:noFill/>
              </a:ln>
              <a:solidFill>
                <a:schemeClr val="tx1"/>
              </a:solidFill>
              <a:effectLst/>
              <a:latin typeface="+mn-lt"/>
            </a:endParaRPr>
          </a:p>
        </p:txBody>
      </p:sp>
      <p:sp>
        <p:nvSpPr>
          <p:cNvPr id="4" name="CuadroTexto 3">
            <a:extLst>
              <a:ext uri="{FF2B5EF4-FFF2-40B4-BE49-F238E27FC236}">
                <a16:creationId xmlns:a16="http://schemas.microsoft.com/office/drawing/2014/main" id="{8BAE7EF4-9BD8-4C45-92EB-EA2F688CFA74}"/>
              </a:ext>
            </a:extLst>
          </p:cNvPr>
          <p:cNvSpPr txBox="1"/>
          <p:nvPr/>
        </p:nvSpPr>
        <p:spPr>
          <a:xfrm>
            <a:off x="5710989" y="1074821"/>
            <a:ext cx="5775158" cy="4801314"/>
          </a:xfrm>
          <a:prstGeom prst="rect">
            <a:avLst/>
          </a:prstGeom>
          <a:noFill/>
        </p:spPr>
        <p:txBody>
          <a:bodyPr wrap="square" rtlCol="0">
            <a:spAutoFit/>
          </a:bodyPr>
          <a:lstStyle/>
          <a:p>
            <a:pPr marL="285750" lvl="0" indent="-285750" defTabSz="914400" eaLnBrk="0" fontAlgn="base" hangingPunct="0">
              <a:spcBef>
                <a:spcPct val="0"/>
              </a:spcBef>
              <a:spcAft>
                <a:spcPct val="0"/>
              </a:spcAft>
              <a:buFont typeface="Wingdings" panose="05000000000000000000" pitchFamily="2" charset="2"/>
              <a:buChar char="q"/>
            </a:pPr>
            <a:r>
              <a:rPr lang="es-MX" altLang="es-MX" dirty="0">
                <a:solidFill>
                  <a:srgbClr val="000000"/>
                </a:solidFill>
                <a:cs typeface="Times New Roman" panose="02020603050405020304" pitchFamily="18" charset="0"/>
              </a:rPr>
              <a:t>Desarrolladas en el ámbito del centro gestor correspondiente, de competencia ministerial:</a:t>
            </a:r>
          </a:p>
          <a:p>
            <a:pPr lvl="0" defTabSz="914400" eaLnBrk="0" fontAlgn="base" hangingPunct="0">
              <a:spcBef>
                <a:spcPct val="0"/>
              </a:spcBef>
              <a:spcAft>
                <a:spcPct val="0"/>
              </a:spcAft>
            </a:pPr>
            <a:endParaRPr lang="es-MX" altLang="es-MX" sz="2400" dirty="0">
              <a:solidFill>
                <a:srgbClr val="000000"/>
              </a:solidFill>
              <a:cs typeface="Times New Roman" panose="02020603050405020304" pitchFamily="18" charset="0"/>
            </a:endParaRPr>
          </a:p>
          <a:p>
            <a:pPr lvl="0" defTabSz="914400" eaLnBrk="0" fontAlgn="base" hangingPunct="0">
              <a:lnSpc>
                <a:spcPct val="150000"/>
              </a:lnSpc>
              <a:spcBef>
                <a:spcPct val="0"/>
              </a:spcBef>
              <a:spcAft>
                <a:spcPct val="0"/>
              </a:spcAft>
              <a:buFontTx/>
              <a:buAutoNum type="arabicPeriod"/>
            </a:pPr>
            <a:r>
              <a:rPr lang="es-MX" altLang="es-MX" dirty="0"/>
              <a:t>Propuestas para realizar un gasto</a:t>
            </a:r>
            <a:endParaRPr lang="es-MX" altLang="es-MX" sz="2400" dirty="0"/>
          </a:p>
          <a:p>
            <a:pPr lvl="0" defTabSz="914400" eaLnBrk="0" fontAlgn="base" hangingPunct="0">
              <a:lnSpc>
                <a:spcPct val="150000"/>
              </a:lnSpc>
              <a:spcBef>
                <a:spcPct val="0"/>
              </a:spcBef>
              <a:spcAft>
                <a:spcPct val="0"/>
              </a:spcAft>
              <a:buFontTx/>
              <a:buAutoNum type="arabicPeriod" startAt="2"/>
            </a:pPr>
            <a:r>
              <a:rPr lang="es-MX" altLang="es-MX" dirty="0"/>
              <a:t>Autorización para gastar</a:t>
            </a:r>
            <a:endParaRPr lang="es-MX" altLang="es-MX" sz="2400" dirty="0"/>
          </a:p>
          <a:p>
            <a:pPr lvl="0" defTabSz="914400" eaLnBrk="0" fontAlgn="base" hangingPunct="0">
              <a:lnSpc>
                <a:spcPct val="150000"/>
              </a:lnSpc>
              <a:spcBef>
                <a:spcPct val="0"/>
              </a:spcBef>
              <a:spcAft>
                <a:spcPct val="0"/>
              </a:spcAft>
              <a:buFontTx/>
              <a:buAutoNum type="arabicPeriod" startAt="3"/>
            </a:pPr>
            <a:r>
              <a:rPr lang="es-MX" altLang="es-MX" dirty="0"/>
              <a:t>Reconocimiento de la obligación de pagar</a:t>
            </a:r>
            <a:endParaRPr lang="es-MX" altLang="es-MX" sz="2400" dirty="0"/>
          </a:p>
          <a:p>
            <a:pPr lvl="0" defTabSz="914400" eaLnBrk="0" fontAlgn="base" hangingPunct="0">
              <a:lnSpc>
                <a:spcPct val="150000"/>
              </a:lnSpc>
              <a:spcBef>
                <a:spcPct val="0"/>
              </a:spcBef>
              <a:spcAft>
                <a:spcPct val="0"/>
              </a:spcAft>
              <a:buFontTx/>
              <a:buAutoNum type="arabicPeriod" startAt="4"/>
            </a:pPr>
            <a:r>
              <a:rPr lang="es-MX" altLang="es-MX" dirty="0"/>
              <a:t>Propuesta de pago</a:t>
            </a:r>
          </a:p>
          <a:p>
            <a:pPr lvl="0" defTabSz="914400" eaLnBrk="0" fontAlgn="base" hangingPunct="0">
              <a:spcBef>
                <a:spcPct val="0"/>
              </a:spcBef>
              <a:spcAft>
                <a:spcPct val="0"/>
              </a:spcAft>
            </a:pPr>
            <a:endParaRPr lang="es-MX" altLang="es-MX" sz="2400" dirty="0"/>
          </a:p>
          <a:p>
            <a:pPr marL="285750" lvl="0" indent="-285750" defTabSz="914400" eaLnBrk="0" fontAlgn="base" hangingPunct="0">
              <a:spcBef>
                <a:spcPct val="0"/>
              </a:spcBef>
              <a:spcAft>
                <a:spcPct val="0"/>
              </a:spcAft>
              <a:buFont typeface="Wingdings" panose="05000000000000000000" pitchFamily="2" charset="2"/>
              <a:buChar char="q"/>
            </a:pPr>
            <a:r>
              <a:rPr lang="es-MX" altLang="es-MX" dirty="0">
                <a:solidFill>
                  <a:srgbClr val="000000"/>
                </a:solidFill>
                <a:cs typeface="Times New Roman" panose="02020603050405020304" pitchFamily="18" charset="0"/>
              </a:rPr>
              <a:t>Desarrolladas por el Tesoro Público:</a:t>
            </a:r>
          </a:p>
          <a:p>
            <a:pPr lvl="0" defTabSz="914400" eaLnBrk="0" fontAlgn="base" hangingPunct="0">
              <a:spcBef>
                <a:spcPct val="0"/>
              </a:spcBef>
              <a:spcAft>
                <a:spcPct val="0"/>
              </a:spcAft>
            </a:pPr>
            <a:endParaRPr lang="es-MX" altLang="es-MX" sz="2400" dirty="0">
              <a:solidFill>
                <a:srgbClr val="000000"/>
              </a:solidFill>
              <a:cs typeface="Times New Roman" panose="02020603050405020304" pitchFamily="18" charset="0"/>
            </a:endParaRPr>
          </a:p>
          <a:p>
            <a:pPr lvl="0" defTabSz="914400" eaLnBrk="0" fontAlgn="base" hangingPunct="0">
              <a:lnSpc>
                <a:spcPct val="150000"/>
              </a:lnSpc>
              <a:spcBef>
                <a:spcPct val="0"/>
              </a:spcBef>
              <a:spcAft>
                <a:spcPct val="0"/>
              </a:spcAft>
              <a:buFontTx/>
              <a:buAutoNum type="arabicPeriod" startAt="5"/>
            </a:pPr>
            <a:r>
              <a:rPr lang="es-MX" altLang="es-MX" dirty="0"/>
              <a:t>Ordenación del pago</a:t>
            </a:r>
            <a:endParaRPr lang="es-MX" altLang="es-MX" sz="2400" dirty="0"/>
          </a:p>
          <a:p>
            <a:pPr lvl="0" defTabSz="914400" eaLnBrk="0" fontAlgn="base" hangingPunct="0">
              <a:lnSpc>
                <a:spcPct val="150000"/>
              </a:lnSpc>
              <a:spcBef>
                <a:spcPct val="0"/>
              </a:spcBef>
              <a:spcAft>
                <a:spcPct val="0"/>
              </a:spcAft>
              <a:buFontTx/>
              <a:buAutoNum type="arabicPeriod" startAt="6"/>
            </a:pPr>
            <a:r>
              <a:rPr lang="es-MX" altLang="es-MX" dirty="0"/>
              <a:t>Pago material</a:t>
            </a:r>
            <a:endParaRPr lang="es-MX" altLang="es-MX" sz="2400" dirty="0"/>
          </a:p>
          <a:p>
            <a:endParaRPr lang="es-MX" dirty="0"/>
          </a:p>
        </p:txBody>
      </p:sp>
      <p:sp>
        <p:nvSpPr>
          <p:cNvPr id="5" name="Rectangle 3">
            <a:extLst>
              <a:ext uri="{FF2B5EF4-FFF2-40B4-BE49-F238E27FC236}">
                <a16:creationId xmlns:a16="http://schemas.microsoft.com/office/drawing/2014/main" id="{34A6E375-C1C4-4B10-B64D-19841A6463D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2053" name="Picture 5" descr="▷ Negocios tumblr | Actualizado septiembre 2021">
            <a:extLst>
              <a:ext uri="{FF2B5EF4-FFF2-40B4-BE49-F238E27FC236}">
                <a16:creationId xmlns:a16="http://schemas.microsoft.com/office/drawing/2014/main" id="{DDDE550D-CDBB-4631-B513-B078590F3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683" y="3429000"/>
            <a:ext cx="3393955" cy="305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90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DF048C-499B-4481-B16E-7BBE314E6770}"/>
              </a:ext>
            </a:extLst>
          </p:cNvPr>
          <p:cNvSpPr txBox="1"/>
          <p:nvPr/>
        </p:nvSpPr>
        <p:spPr>
          <a:xfrm>
            <a:off x="995680" y="487680"/>
            <a:ext cx="10200640" cy="6463308"/>
          </a:xfrm>
          <a:prstGeom prst="rect">
            <a:avLst/>
          </a:prstGeom>
          <a:noFill/>
        </p:spPr>
        <p:txBody>
          <a:bodyPr wrap="square" rtlCol="0">
            <a:spAutoFit/>
          </a:bodyPr>
          <a:lstStyle/>
          <a:p>
            <a:pPr marL="285750" indent="-285750">
              <a:buFont typeface="Arial" panose="020B0604020202020204" pitchFamily="34" charset="0"/>
              <a:buChar char="•"/>
            </a:pPr>
            <a:r>
              <a:rPr lang="es-MX" dirty="0"/>
              <a:t>La política de aplicación dentro de este estudio indica que las necesidades de dotación de un servicio dependerán de los requerimientos propios del servicio y del personal. </a:t>
            </a:r>
          </a:p>
          <a:p>
            <a:pPr marL="285750" indent="-285750">
              <a:lnSpc>
                <a:spcPct val="200000"/>
              </a:lnSpc>
              <a:buFont typeface="Wingdings" panose="05000000000000000000" pitchFamily="2" charset="2"/>
              <a:buChar char="ü"/>
            </a:pPr>
            <a:endParaRPr lang="es-MX" dirty="0"/>
          </a:p>
          <a:p>
            <a:pPr marL="285750" indent="-285750">
              <a:lnSpc>
                <a:spcPct val="200000"/>
              </a:lnSpc>
              <a:buFont typeface="Wingdings" panose="05000000000000000000" pitchFamily="2" charset="2"/>
              <a:buChar char="ü"/>
            </a:pPr>
            <a:r>
              <a:rPr lang="es-MX" dirty="0"/>
              <a:t>Estos serán de manera periódica responsabilidad de la administración </a:t>
            </a:r>
          </a:p>
          <a:p>
            <a:pPr marL="285750" indent="-285750">
              <a:lnSpc>
                <a:spcPct val="200000"/>
              </a:lnSpc>
              <a:buFont typeface="Wingdings" panose="05000000000000000000" pitchFamily="2" charset="2"/>
              <a:buChar char="ü"/>
            </a:pPr>
            <a:r>
              <a:rPr lang="es-MX" dirty="0"/>
              <a:t>La dotación de los recursos humanos serán por solicitud de autoridades de enfermería </a:t>
            </a:r>
          </a:p>
          <a:p>
            <a:pPr marL="285750" indent="-285750">
              <a:lnSpc>
                <a:spcPct val="200000"/>
              </a:lnSpc>
              <a:buFont typeface="Wingdings" panose="05000000000000000000" pitchFamily="2" charset="2"/>
              <a:buChar char="ü"/>
            </a:pPr>
            <a:r>
              <a:rPr lang="es-MX" dirty="0"/>
              <a:t>Es responsabilidad de las autoridades tener registro y estudio de las ausencias del personal </a:t>
            </a:r>
          </a:p>
          <a:p>
            <a:pPr marL="285750" indent="-285750">
              <a:lnSpc>
                <a:spcPct val="200000"/>
              </a:lnSpc>
              <a:buFont typeface="Wingdings" panose="05000000000000000000" pitchFamily="2" charset="2"/>
              <a:buChar char="ü"/>
            </a:pPr>
            <a:r>
              <a:rPr lang="es-MX" dirty="0"/>
              <a:t>Se deben justificar todos los cambios que se deben realizar con bace a los estudios de productividad mínimo de 6 meses </a:t>
            </a:r>
          </a:p>
          <a:p>
            <a:pPr marL="285750" indent="-285750">
              <a:lnSpc>
                <a:spcPct val="200000"/>
              </a:lnSpc>
              <a:buFont typeface="Wingdings" panose="05000000000000000000" pitchFamily="2" charset="2"/>
              <a:buChar char="ü"/>
            </a:pPr>
            <a:r>
              <a:rPr lang="es-MX" dirty="0"/>
              <a:t>La plantilla del personal se debe actualizar si es que existe algún cambio fisio o tecnológico del servicio </a:t>
            </a:r>
          </a:p>
          <a:p>
            <a:pPr marL="285750" indent="-285750">
              <a:lnSpc>
                <a:spcPct val="200000"/>
              </a:lnSpc>
              <a:buFont typeface="Wingdings" panose="05000000000000000000" pitchFamily="2" charset="2"/>
              <a:buChar char="ü"/>
            </a:pPr>
            <a:r>
              <a:rPr lang="es-MX" dirty="0"/>
              <a:t> el calculo del personal del servicio se debe ajustar de acuerdo a la normatividad institucional según la ley laboral </a:t>
            </a:r>
          </a:p>
          <a:p>
            <a:pPr marL="285750" indent="-285750">
              <a:buFont typeface="Wingdings" panose="05000000000000000000" pitchFamily="2" charset="2"/>
              <a:buChar char="ü"/>
            </a:pPr>
            <a:endParaRPr lang="es-MX" dirty="0"/>
          </a:p>
        </p:txBody>
      </p:sp>
    </p:spTree>
    <p:extLst>
      <p:ext uri="{BB962C8B-B14F-4D97-AF65-F5344CB8AC3E}">
        <p14:creationId xmlns:p14="http://schemas.microsoft.com/office/powerpoint/2010/main" val="666755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8E206E-2587-4080-A629-D202E4396532}"/>
              </a:ext>
            </a:extLst>
          </p:cNvPr>
          <p:cNvSpPr txBox="1"/>
          <p:nvPr/>
        </p:nvSpPr>
        <p:spPr>
          <a:xfrm>
            <a:off x="577516" y="705853"/>
            <a:ext cx="5374105" cy="3139321"/>
          </a:xfrm>
          <a:prstGeom prst="rect">
            <a:avLst/>
          </a:prstGeom>
          <a:noFill/>
        </p:spPr>
        <p:txBody>
          <a:bodyPr wrap="square" rtlCol="0">
            <a:spAutoFit/>
          </a:bodyPr>
          <a:lstStyle/>
          <a:p>
            <a:r>
              <a:rPr lang="es-MX" b="0" i="1" u="sng" dirty="0">
                <a:solidFill>
                  <a:srgbClr val="000000"/>
                </a:solidFill>
                <a:effectLst/>
                <a:latin typeface="Arial" panose="020B0604020202020204" pitchFamily="34" charset="0"/>
              </a:rPr>
              <a:t>Presupuestación</a:t>
            </a:r>
          </a:p>
          <a:p>
            <a:r>
              <a:rPr lang="es-ES" b="0" i="0" dirty="0">
                <a:solidFill>
                  <a:srgbClr val="000000"/>
                </a:solidFill>
                <a:effectLst/>
                <a:latin typeface="Times New Roman" panose="02020603050405020304" pitchFamily="18" charset="0"/>
              </a:rPr>
              <a:t>El plan financiero debe valorar el coste que supone la programación y ha de servir de base para la elaboración del presupuesto, recogiendo la diferentes peticiones de recursos, en esta fase se ha de determinar la ejecución del programa plurianual a lo largo del año, de esta forma. ha de comprender la revisión anual de los objetivos fijados previamente, así como las acciones necesarias para su consecución.</a:t>
            </a:r>
            <a:endParaRPr lang="es-MX" dirty="0">
              <a:solidFill>
                <a:srgbClr val="000000"/>
              </a:solidFill>
              <a:latin typeface="Arial" panose="020B0604020202020204" pitchFamily="34" charset="0"/>
            </a:endParaRPr>
          </a:p>
          <a:p>
            <a:endParaRPr lang="es-MX" i="1" u="sng" dirty="0">
              <a:solidFill>
                <a:srgbClr val="000000"/>
              </a:solidFill>
              <a:latin typeface="Arial" panose="020B0604020202020204" pitchFamily="34" charset="0"/>
            </a:endParaRPr>
          </a:p>
          <a:p>
            <a:endParaRPr lang="es-MX" dirty="0"/>
          </a:p>
        </p:txBody>
      </p:sp>
      <p:sp>
        <p:nvSpPr>
          <p:cNvPr id="3" name="CuadroTexto 2">
            <a:extLst>
              <a:ext uri="{FF2B5EF4-FFF2-40B4-BE49-F238E27FC236}">
                <a16:creationId xmlns:a16="http://schemas.microsoft.com/office/drawing/2014/main" id="{93A33419-B2E4-4DCB-B027-82E9A941283D}"/>
              </a:ext>
            </a:extLst>
          </p:cNvPr>
          <p:cNvSpPr txBox="1"/>
          <p:nvPr/>
        </p:nvSpPr>
        <p:spPr>
          <a:xfrm>
            <a:off x="6882063" y="2470484"/>
            <a:ext cx="5021179" cy="3416320"/>
          </a:xfrm>
          <a:prstGeom prst="rect">
            <a:avLst/>
          </a:prstGeom>
          <a:noFill/>
        </p:spPr>
        <p:txBody>
          <a:bodyPr wrap="square" rtlCol="0">
            <a:spAutoFit/>
          </a:bodyPr>
          <a:lstStyle/>
          <a:p>
            <a:pPr algn="just"/>
            <a:r>
              <a:rPr lang="es-ES" b="0" i="1" u="sng" dirty="0">
                <a:solidFill>
                  <a:srgbClr val="000000"/>
                </a:solidFill>
                <a:effectLst/>
                <a:latin typeface="Arial" panose="020B0604020202020204" pitchFamily="34" charset="0"/>
              </a:rPr>
              <a:t>Control</a:t>
            </a:r>
          </a:p>
          <a:p>
            <a:pPr algn="just"/>
            <a:r>
              <a:rPr lang="es-ES" b="0" i="0" dirty="0">
                <a:solidFill>
                  <a:srgbClr val="000000"/>
                </a:solidFill>
                <a:effectLst/>
                <a:latin typeface="Times New Roman" panose="02020603050405020304" pitchFamily="18" charset="0"/>
              </a:rPr>
              <a:t>El presupuesto por programas se caracteriza por ser finalista, lo que significa que persigue la consecución de unas determinadas metas para las que se han asignado los correspondientes recursos, para ello se necesita un control que permita informar de los resultados que se van obteniendo y las posibles variaciones que se produzcan, así como las causas que las han provocado.</a:t>
            </a:r>
          </a:p>
          <a:p>
            <a:pPr algn="just"/>
            <a:r>
              <a:rPr lang="es-ES" b="0" i="0" dirty="0">
                <a:solidFill>
                  <a:srgbClr val="000000"/>
                </a:solidFill>
                <a:effectLst/>
                <a:latin typeface="Times New Roman" panose="02020603050405020304" pitchFamily="18" charset="0"/>
              </a:rPr>
              <a:t>El control permite, por tanto, el seguimiento de la actividad gestora de los programas. </a:t>
            </a:r>
          </a:p>
          <a:p>
            <a:endParaRPr lang="es-MX" dirty="0"/>
          </a:p>
        </p:txBody>
      </p:sp>
      <p:pic>
        <p:nvPicPr>
          <p:cNvPr id="3074" name="Picture 2" descr="Tumblr">
            <a:extLst>
              <a:ext uri="{FF2B5EF4-FFF2-40B4-BE49-F238E27FC236}">
                <a16:creationId xmlns:a16="http://schemas.microsoft.com/office/drawing/2014/main" id="{939D8B49-3576-4377-8B40-7BAC2A409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36" y="3593432"/>
            <a:ext cx="5901992" cy="295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188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1B62CFB-F605-4FE0-82FB-805339D0DB73}"/>
              </a:ext>
            </a:extLst>
          </p:cNvPr>
          <p:cNvSpPr txBox="1"/>
          <p:nvPr/>
        </p:nvSpPr>
        <p:spPr>
          <a:xfrm>
            <a:off x="1315453" y="609600"/>
            <a:ext cx="9833810" cy="369332"/>
          </a:xfrm>
          <a:prstGeom prst="rect">
            <a:avLst/>
          </a:prstGeom>
          <a:noFill/>
        </p:spPr>
        <p:txBody>
          <a:bodyPr wrap="square" rtlCol="0">
            <a:spAutoFit/>
          </a:bodyPr>
          <a:lstStyle/>
          <a:p>
            <a:pPr algn="ctr"/>
            <a:r>
              <a:rPr lang="es-MX" u="sng" dirty="0"/>
              <a:t>ACTIVIDAD</a:t>
            </a:r>
          </a:p>
        </p:txBody>
      </p:sp>
      <p:sp>
        <p:nvSpPr>
          <p:cNvPr id="3" name="CuadroTexto 2">
            <a:extLst>
              <a:ext uri="{FF2B5EF4-FFF2-40B4-BE49-F238E27FC236}">
                <a16:creationId xmlns:a16="http://schemas.microsoft.com/office/drawing/2014/main" id="{7E774478-0AD2-4F9A-A870-FB1CC27AF2FE}"/>
              </a:ext>
            </a:extLst>
          </p:cNvPr>
          <p:cNvSpPr txBox="1"/>
          <p:nvPr/>
        </p:nvSpPr>
        <p:spPr>
          <a:xfrm>
            <a:off x="786063" y="1203158"/>
            <a:ext cx="10619874" cy="6186309"/>
          </a:xfrm>
          <a:prstGeom prst="rect">
            <a:avLst/>
          </a:prstGeom>
          <a:noFill/>
        </p:spPr>
        <p:txBody>
          <a:bodyPr wrap="square" rtlCol="0">
            <a:spAutoFit/>
          </a:bodyPr>
          <a:lstStyle/>
          <a:p>
            <a:pPr marL="285750" indent="-285750">
              <a:buFont typeface="Wingdings" panose="05000000000000000000" pitchFamily="2" charset="2"/>
              <a:buChar char="q"/>
            </a:pPr>
            <a:r>
              <a:rPr lang="es-MX" dirty="0"/>
              <a:t>Crear una empresa en donde se deba calcular lo siguiente con un presupuesto </a:t>
            </a: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r>
              <a:rPr lang="es-MX" dirty="0"/>
              <a:t>Cotizar los costos para construcción, material, personal y costos </a:t>
            </a: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r>
              <a:rPr lang="es-MX" dirty="0"/>
              <a:t>Dar un aproximado de los siguientes gastos posibles</a:t>
            </a: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
            </a:pPr>
            <a:r>
              <a:rPr lang="es-MX" dirty="0"/>
              <a:t>Gastos de materiales</a:t>
            </a:r>
          </a:p>
          <a:p>
            <a:pPr marL="285750" indent="-285750">
              <a:buFont typeface="Wingdings" panose="05000000000000000000" pitchFamily="2" charset="2"/>
              <a:buChar char="§"/>
            </a:pPr>
            <a:r>
              <a:rPr lang="es-MX" dirty="0"/>
              <a:t>Gastos </a:t>
            </a:r>
            <a:r>
              <a:rPr lang="es-MX" dirty="0" err="1"/>
              <a:t>aprox</a:t>
            </a:r>
            <a:r>
              <a:rPr lang="es-MX" dirty="0"/>
              <a:t> de servicios </a:t>
            </a:r>
          </a:p>
          <a:p>
            <a:pPr marL="285750" indent="-285750">
              <a:buFont typeface="Wingdings" panose="05000000000000000000" pitchFamily="2" charset="2"/>
              <a:buChar char="§"/>
            </a:pPr>
            <a:endParaRPr lang="es-MX" dirty="0"/>
          </a:p>
          <a:p>
            <a:pPr marL="285750" indent="-285750">
              <a:buFont typeface="Wingdings" panose="05000000000000000000" pitchFamily="2" charset="2"/>
              <a:buChar char="q"/>
            </a:pPr>
            <a:r>
              <a:rPr lang="es-MX" dirty="0"/>
              <a:t>Responder las siguientes preguntas: </a:t>
            </a:r>
          </a:p>
          <a:p>
            <a:pPr algn="ctr"/>
            <a:endParaRPr lang="es-MX" dirty="0"/>
          </a:p>
          <a:p>
            <a:r>
              <a:rPr lang="es-MX" dirty="0"/>
              <a:t>¿Qué debo de considerar al momento de realizar un plan presupuestal? </a:t>
            </a:r>
          </a:p>
          <a:p>
            <a:endParaRPr lang="es-MX" dirty="0"/>
          </a:p>
          <a:p>
            <a:endParaRPr lang="es-MX" dirty="0"/>
          </a:p>
          <a:p>
            <a:r>
              <a:rPr lang="es-MX" dirty="0"/>
              <a:t>¿ como voy a distribuir el presupuesto y en que debo priorizar? </a:t>
            </a:r>
          </a:p>
          <a:p>
            <a:endParaRPr lang="es-MX" dirty="0"/>
          </a:p>
          <a:p>
            <a:endParaRPr lang="es-MX" dirty="0"/>
          </a:p>
          <a:p>
            <a:r>
              <a:rPr lang="es-MX" dirty="0"/>
              <a:t>¿ en que debo gastar mas? </a:t>
            </a:r>
          </a:p>
          <a:p>
            <a:endParaRPr lang="es-MX" dirty="0"/>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
            </a:pPr>
            <a:endParaRPr lang="es-MX" dirty="0"/>
          </a:p>
        </p:txBody>
      </p:sp>
    </p:spTree>
    <p:extLst>
      <p:ext uri="{BB962C8B-B14F-4D97-AF65-F5344CB8AC3E}">
        <p14:creationId xmlns:p14="http://schemas.microsoft.com/office/powerpoint/2010/main" val="19478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1594A-AE98-488E-9160-F33F2D065724}"/>
              </a:ext>
            </a:extLst>
          </p:cNvPr>
          <p:cNvSpPr>
            <a:spLocks noGrp="1"/>
          </p:cNvSpPr>
          <p:nvPr>
            <p:ph type="title"/>
          </p:nvPr>
        </p:nvSpPr>
        <p:spPr/>
        <p:txBody>
          <a:bodyPr>
            <a:normAutofit/>
          </a:bodyPr>
          <a:lstStyle/>
          <a:p>
            <a:pPr algn="ctr"/>
            <a:r>
              <a:rPr lang="es-ES" sz="4800" b="1" dirty="0">
                <a:solidFill>
                  <a:schemeClr val="accent1">
                    <a:lumMod val="50000"/>
                  </a:schemeClr>
                </a:solidFill>
              </a:rPr>
              <a:t>Liderazgo y modelos de liderazgo</a:t>
            </a:r>
            <a:endParaRPr lang="es-MX" sz="4800" b="1" dirty="0">
              <a:solidFill>
                <a:schemeClr val="accent1">
                  <a:lumMod val="50000"/>
                </a:schemeClr>
              </a:solidFill>
            </a:endParaRPr>
          </a:p>
        </p:txBody>
      </p:sp>
    </p:spTree>
    <p:extLst>
      <p:ext uri="{BB962C8B-B14F-4D97-AF65-F5344CB8AC3E}">
        <p14:creationId xmlns:p14="http://schemas.microsoft.com/office/powerpoint/2010/main" val="665867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097B0E67-9665-4656-9CFE-3552534A879C}"/>
              </a:ext>
            </a:extLst>
          </p:cNvPr>
          <p:cNvGraphicFramePr/>
          <p:nvPr>
            <p:extLst>
              <p:ext uri="{D42A27DB-BD31-4B8C-83A1-F6EECF244321}">
                <p14:modId xmlns:p14="http://schemas.microsoft.com/office/powerpoint/2010/main" val="14792850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DA3EF2DE-B2E5-4CAB-9AAA-389C989A9613}"/>
              </a:ext>
            </a:extLst>
          </p:cNvPr>
          <p:cNvSpPr txBox="1"/>
          <p:nvPr/>
        </p:nvSpPr>
        <p:spPr>
          <a:xfrm>
            <a:off x="569843" y="516835"/>
            <a:ext cx="3750366" cy="923330"/>
          </a:xfrm>
          <a:prstGeom prst="rect">
            <a:avLst/>
          </a:prstGeom>
          <a:noFill/>
        </p:spPr>
        <p:txBody>
          <a:bodyPr wrap="square" rtlCol="0">
            <a:spAutoFit/>
          </a:bodyPr>
          <a:lstStyle/>
          <a:p>
            <a:r>
              <a:rPr lang="es-MX" dirty="0"/>
              <a:t>Persona o personas que dirigen y motivan a un grupo con el fin de alcanzar una meta </a:t>
            </a:r>
          </a:p>
        </p:txBody>
      </p:sp>
      <p:sp>
        <p:nvSpPr>
          <p:cNvPr id="8" name="CuadroTexto 7">
            <a:extLst>
              <a:ext uri="{FF2B5EF4-FFF2-40B4-BE49-F238E27FC236}">
                <a16:creationId xmlns:a16="http://schemas.microsoft.com/office/drawing/2014/main" id="{2D63C8C9-99BD-415E-8877-B99AC146E60D}"/>
              </a:ext>
            </a:extLst>
          </p:cNvPr>
          <p:cNvSpPr txBox="1"/>
          <p:nvPr/>
        </p:nvSpPr>
        <p:spPr>
          <a:xfrm>
            <a:off x="7456557" y="2107096"/>
            <a:ext cx="2703443" cy="2031325"/>
          </a:xfrm>
          <a:prstGeom prst="rect">
            <a:avLst/>
          </a:prstGeom>
          <a:noFill/>
        </p:spPr>
        <p:txBody>
          <a:bodyPr wrap="square" rtlCol="0">
            <a:spAutoFit/>
          </a:bodyPr>
          <a:lstStyle/>
          <a:p>
            <a:r>
              <a:rPr lang="es-MX" dirty="0"/>
              <a:t>En la dirección de los procesos laborales se es necesario un líder que dirija y motiva al personal con el fin de lograr metas establecidas </a:t>
            </a:r>
          </a:p>
        </p:txBody>
      </p:sp>
      <p:sp>
        <p:nvSpPr>
          <p:cNvPr id="9" name="CuadroTexto 8">
            <a:extLst>
              <a:ext uri="{FF2B5EF4-FFF2-40B4-BE49-F238E27FC236}">
                <a16:creationId xmlns:a16="http://schemas.microsoft.com/office/drawing/2014/main" id="{8334B805-120A-44D3-B17F-0EC603E41D6D}"/>
              </a:ext>
            </a:extLst>
          </p:cNvPr>
          <p:cNvSpPr txBox="1"/>
          <p:nvPr/>
        </p:nvSpPr>
        <p:spPr>
          <a:xfrm>
            <a:off x="278297" y="4138421"/>
            <a:ext cx="2001078" cy="1754326"/>
          </a:xfrm>
          <a:prstGeom prst="rect">
            <a:avLst/>
          </a:prstGeom>
          <a:noFill/>
        </p:spPr>
        <p:txBody>
          <a:bodyPr wrap="square" rtlCol="0">
            <a:spAutoFit/>
          </a:bodyPr>
          <a:lstStyle/>
          <a:p>
            <a:r>
              <a:rPr lang="es-MX" dirty="0"/>
              <a:t>La diferencia entre un líder y un jefe, es que el  jefe solo ordena mas el líder motiva y dirige</a:t>
            </a:r>
          </a:p>
        </p:txBody>
      </p:sp>
      <p:sp>
        <p:nvSpPr>
          <p:cNvPr id="10" name="CuadroTexto 9">
            <a:extLst>
              <a:ext uri="{FF2B5EF4-FFF2-40B4-BE49-F238E27FC236}">
                <a16:creationId xmlns:a16="http://schemas.microsoft.com/office/drawing/2014/main" id="{69FFEAC0-3B02-4875-9836-31A349028785}"/>
              </a:ext>
            </a:extLst>
          </p:cNvPr>
          <p:cNvSpPr txBox="1"/>
          <p:nvPr/>
        </p:nvSpPr>
        <p:spPr>
          <a:xfrm>
            <a:off x="4465983" y="5711688"/>
            <a:ext cx="3087756" cy="1200329"/>
          </a:xfrm>
          <a:prstGeom prst="rect">
            <a:avLst/>
          </a:prstGeom>
          <a:noFill/>
        </p:spPr>
        <p:txBody>
          <a:bodyPr wrap="square" rtlCol="0">
            <a:spAutoFit/>
          </a:bodyPr>
          <a:lstStyle/>
          <a:p>
            <a:r>
              <a:rPr lang="es-MX" dirty="0"/>
              <a:t>Característica emocional en el cual se activa la conducta para lograr una meta en común </a:t>
            </a:r>
          </a:p>
        </p:txBody>
      </p:sp>
      <p:sp>
        <p:nvSpPr>
          <p:cNvPr id="11" name="CuadroTexto 10">
            <a:extLst>
              <a:ext uri="{FF2B5EF4-FFF2-40B4-BE49-F238E27FC236}">
                <a16:creationId xmlns:a16="http://schemas.microsoft.com/office/drawing/2014/main" id="{61B21EDB-2F08-4C86-AC4A-8B92552D3E5A}"/>
              </a:ext>
            </a:extLst>
          </p:cNvPr>
          <p:cNvSpPr txBox="1"/>
          <p:nvPr/>
        </p:nvSpPr>
        <p:spPr>
          <a:xfrm>
            <a:off x="10129079" y="5015583"/>
            <a:ext cx="2062921" cy="923330"/>
          </a:xfrm>
          <a:prstGeom prst="rect">
            <a:avLst/>
          </a:prstGeom>
          <a:noFill/>
        </p:spPr>
        <p:txBody>
          <a:bodyPr wrap="square" rtlCol="0">
            <a:spAutoFit/>
          </a:bodyPr>
          <a:lstStyle/>
          <a:p>
            <a:r>
              <a:rPr lang="es-MX" dirty="0"/>
              <a:t>Conjunto de personas con un fin en </a:t>
            </a:r>
            <a:r>
              <a:rPr lang="es-MX" dirty="0" err="1"/>
              <a:t>comun</a:t>
            </a:r>
            <a:endParaRPr lang="es-MX" dirty="0"/>
          </a:p>
        </p:txBody>
      </p:sp>
    </p:spTree>
    <p:extLst>
      <p:ext uri="{BB962C8B-B14F-4D97-AF65-F5344CB8AC3E}">
        <p14:creationId xmlns:p14="http://schemas.microsoft.com/office/powerpoint/2010/main" val="3479395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882B94-88FB-4B58-8D6C-2C37E4E76112}"/>
              </a:ext>
            </a:extLst>
          </p:cNvPr>
          <p:cNvSpPr txBox="1"/>
          <p:nvPr/>
        </p:nvSpPr>
        <p:spPr>
          <a:xfrm>
            <a:off x="596349" y="622852"/>
            <a:ext cx="4916556" cy="461665"/>
          </a:xfrm>
          <a:prstGeom prst="rect">
            <a:avLst/>
          </a:prstGeom>
          <a:noFill/>
        </p:spPr>
        <p:txBody>
          <a:bodyPr wrap="square" rtlCol="0">
            <a:spAutoFit/>
          </a:bodyPr>
          <a:lstStyle/>
          <a:p>
            <a:pPr algn="ctr"/>
            <a:r>
              <a:rPr lang="es-MX" sz="2400" b="1" dirty="0"/>
              <a:t>CARACTERISTICAS DE UN LIDER</a:t>
            </a:r>
          </a:p>
        </p:txBody>
      </p:sp>
      <p:sp>
        <p:nvSpPr>
          <p:cNvPr id="3" name="CuadroTexto 2">
            <a:extLst>
              <a:ext uri="{FF2B5EF4-FFF2-40B4-BE49-F238E27FC236}">
                <a16:creationId xmlns:a16="http://schemas.microsoft.com/office/drawing/2014/main" id="{ECC128E0-7943-4D18-8546-08E9F168B1F5}"/>
              </a:ext>
            </a:extLst>
          </p:cNvPr>
          <p:cNvSpPr txBox="1"/>
          <p:nvPr/>
        </p:nvSpPr>
        <p:spPr>
          <a:xfrm>
            <a:off x="596349" y="1351721"/>
            <a:ext cx="4187687" cy="5109091"/>
          </a:xfrm>
          <a:prstGeom prst="rect">
            <a:avLst/>
          </a:prstGeom>
          <a:noFill/>
        </p:spPr>
        <p:txBody>
          <a:bodyPr wrap="square" rtlCol="0">
            <a:spAutoFit/>
          </a:bodyPr>
          <a:lstStyle/>
          <a:p>
            <a:pPr algn="l">
              <a:buFont typeface="Arial" panose="020B0604020202020204" pitchFamily="34" charset="0"/>
              <a:buChar char="•"/>
            </a:pPr>
            <a:r>
              <a:rPr lang="es-ES" sz="2800" b="0" i="0" dirty="0">
                <a:solidFill>
                  <a:srgbClr val="202124"/>
                </a:solidFill>
                <a:effectLst/>
                <a:latin typeface="arial" panose="020B0604020202020204" pitchFamily="34" charset="0"/>
              </a:rPr>
              <a:t>Innovación</a:t>
            </a:r>
          </a:p>
          <a:p>
            <a:pPr algn="l">
              <a:buFont typeface="Arial" panose="020B0604020202020204" pitchFamily="34" charset="0"/>
              <a:buChar char="•"/>
            </a:pPr>
            <a:r>
              <a:rPr lang="es-ES" sz="2800" b="0" i="0" dirty="0">
                <a:solidFill>
                  <a:srgbClr val="202124"/>
                </a:solidFill>
                <a:effectLst/>
                <a:latin typeface="arial" panose="020B0604020202020204" pitchFamily="34" charset="0"/>
              </a:rPr>
              <a:t>Capacidad comunicativa.</a:t>
            </a:r>
          </a:p>
          <a:p>
            <a:pPr algn="l">
              <a:buFont typeface="Arial" panose="020B0604020202020204" pitchFamily="34" charset="0"/>
              <a:buChar char="•"/>
            </a:pPr>
            <a:r>
              <a:rPr lang="es-ES" sz="2800" b="0" i="0" dirty="0">
                <a:solidFill>
                  <a:srgbClr val="202124"/>
                </a:solidFill>
                <a:effectLst/>
                <a:latin typeface="arial" panose="020B0604020202020204" pitchFamily="34" charset="0"/>
              </a:rPr>
              <a:t>Adaptación al cambio</a:t>
            </a:r>
          </a:p>
          <a:p>
            <a:pPr algn="l">
              <a:buFont typeface="Arial" panose="020B0604020202020204" pitchFamily="34" charset="0"/>
              <a:buChar char="•"/>
            </a:pPr>
            <a:r>
              <a:rPr lang="es-ES" sz="2800" b="0" i="0" dirty="0">
                <a:solidFill>
                  <a:srgbClr val="202124"/>
                </a:solidFill>
                <a:effectLst/>
                <a:latin typeface="arial" panose="020B0604020202020204" pitchFamily="34" charset="0"/>
              </a:rPr>
              <a:t>Compromiso.</a:t>
            </a:r>
          </a:p>
          <a:p>
            <a:pPr algn="l">
              <a:buFont typeface="Arial" panose="020B0604020202020204" pitchFamily="34" charset="0"/>
              <a:buChar char="•"/>
            </a:pPr>
            <a:r>
              <a:rPr lang="es-ES" sz="2800" b="0" i="0" dirty="0">
                <a:solidFill>
                  <a:srgbClr val="202124"/>
                </a:solidFill>
                <a:effectLst/>
                <a:latin typeface="arial" panose="020B0604020202020204" pitchFamily="34" charset="0"/>
              </a:rPr>
              <a:t>Resiliencia</a:t>
            </a:r>
          </a:p>
          <a:p>
            <a:pPr algn="l">
              <a:buFont typeface="Arial" panose="020B0604020202020204" pitchFamily="34" charset="0"/>
              <a:buChar char="•"/>
            </a:pPr>
            <a:r>
              <a:rPr lang="es-ES" sz="2800" b="0" i="0" dirty="0">
                <a:solidFill>
                  <a:srgbClr val="202124"/>
                </a:solidFill>
                <a:effectLst/>
                <a:latin typeface="arial" panose="020B0604020202020204" pitchFamily="34" charset="0"/>
              </a:rPr>
              <a:t>Motivación </a:t>
            </a:r>
          </a:p>
          <a:p>
            <a:pPr algn="l">
              <a:buFont typeface="Arial" panose="020B0604020202020204" pitchFamily="34" charset="0"/>
              <a:buChar char="•"/>
            </a:pPr>
            <a:r>
              <a:rPr lang="es-ES" sz="2800" b="0" i="0" dirty="0">
                <a:solidFill>
                  <a:srgbClr val="202124"/>
                </a:solidFill>
                <a:effectLst/>
                <a:latin typeface="arial" panose="020B0604020202020204" pitchFamily="34" charset="0"/>
              </a:rPr>
              <a:t>Agilidad</a:t>
            </a:r>
          </a:p>
          <a:p>
            <a:pPr algn="l">
              <a:buFont typeface="Arial" panose="020B0604020202020204" pitchFamily="34" charset="0"/>
              <a:buChar char="•"/>
            </a:pPr>
            <a:r>
              <a:rPr lang="es-ES" sz="2800" b="0" i="0" dirty="0">
                <a:solidFill>
                  <a:srgbClr val="202124"/>
                </a:solidFill>
                <a:effectLst/>
                <a:latin typeface="arial" panose="020B0604020202020204" pitchFamily="34" charset="0"/>
              </a:rPr>
              <a:t>Flexibilidad</a:t>
            </a:r>
          </a:p>
          <a:p>
            <a:pPr algn="l">
              <a:buFont typeface="Arial" panose="020B0604020202020204" pitchFamily="34" charset="0"/>
              <a:buChar char="•"/>
            </a:pPr>
            <a:r>
              <a:rPr lang="es-ES" sz="2800" b="0" i="0" dirty="0">
                <a:solidFill>
                  <a:srgbClr val="202124"/>
                </a:solidFill>
                <a:effectLst/>
                <a:latin typeface="arial" panose="020B0604020202020204" pitchFamily="34" charset="0"/>
              </a:rPr>
              <a:t>Emprendedor </a:t>
            </a:r>
          </a:p>
          <a:p>
            <a:pPr algn="l">
              <a:buFont typeface="Arial" panose="020B0604020202020204" pitchFamily="34" charset="0"/>
              <a:buChar char="•"/>
            </a:pPr>
            <a:r>
              <a:rPr lang="es-ES" sz="2800" dirty="0">
                <a:solidFill>
                  <a:srgbClr val="202124"/>
                </a:solidFill>
                <a:latin typeface="arial" panose="020B0604020202020204" pitchFamily="34" charset="0"/>
              </a:rPr>
              <a:t>Trabajo en equipo</a:t>
            </a:r>
            <a:r>
              <a:rPr lang="es-ES" sz="2800" b="0" i="0" dirty="0">
                <a:solidFill>
                  <a:srgbClr val="202124"/>
                </a:solidFill>
                <a:effectLst/>
                <a:latin typeface="arial" panose="020B0604020202020204" pitchFamily="34" charset="0"/>
              </a:rPr>
              <a:t>.</a:t>
            </a:r>
          </a:p>
          <a:p>
            <a:endParaRPr lang="es-MX" dirty="0"/>
          </a:p>
        </p:txBody>
      </p:sp>
      <p:sp>
        <p:nvSpPr>
          <p:cNvPr id="4" name="CuadroTexto 3">
            <a:extLst>
              <a:ext uri="{FF2B5EF4-FFF2-40B4-BE49-F238E27FC236}">
                <a16:creationId xmlns:a16="http://schemas.microsoft.com/office/drawing/2014/main" id="{12438EEF-5B35-4F37-9092-CC0825D4B4C8}"/>
              </a:ext>
            </a:extLst>
          </p:cNvPr>
          <p:cNvSpPr txBox="1"/>
          <p:nvPr/>
        </p:nvSpPr>
        <p:spPr>
          <a:xfrm>
            <a:off x="5910470" y="1683026"/>
            <a:ext cx="4823791" cy="3693319"/>
          </a:xfrm>
          <a:prstGeom prst="rect">
            <a:avLst/>
          </a:prstGeom>
          <a:noFill/>
        </p:spPr>
        <p:txBody>
          <a:bodyPr wrap="square" rtlCol="0">
            <a:spAutoFit/>
          </a:bodyPr>
          <a:lstStyle/>
          <a:p>
            <a:pPr marL="285750" indent="-285750">
              <a:buFont typeface="Wingdings" panose="05000000000000000000" pitchFamily="2" charset="2"/>
              <a:buChar char="q"/>
            </a:pPr>
            <a:r>
              <a:rPr lang="es-MX" dirty="0"/>
              <a:t>Para iniciar cualquier proyecto, se es necesario tener características afines en las cuales se pueda motivar a un grupo de trabajo </a:t>
            </a: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r>
              <a:rPr lang="es-MX" dirty="0"/>
              <a:t>Es necesario ya que un grupo laboral sin un líder  no podrá realizar un trabajo optimo </a:t>
            </a: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r>
              <a:rPr lang="es-MX" dirty="0"/>
              <a:t>Es de preferencia tener un grupo con motivaciones ya que se tendrán mejores resultados así como seguimiento y fidelidad</a:t>
            </a:r>
          </a:p>
        </p:txBody>
      </p:sp>
    </p:spTree>
    <p:extLst>
      <p:ext uri="{BB962C8B-B14F-4D97-AF65-F5344CB8AC3E}">
        <p14:creationId xmlns:p14="http://schemas.microsoft.com/office/powerpoint/2010/main" val="2891886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2AB96A1-DFD7-4BF9-8595-15C2B11129A3}"/>
              </a:ext>
            </a:extLst>
          </p:cNvPr>
          <p:cNvSpPr txBox="1"/>
          <p:nvPr/>
        </p:nvSpPr>
        <p:spPr>
          <a:xfrm>
            <a:off x="2266124" y="292412"/>
            <a:ext cx="5300868" cy="1200329"/>
          </a:xfrm>
          <a:prstGeom prst="rect">
            <a:avLst/>
          </a:prstGeom>
          <a:noFill/>
        </p:spPr>
        <p:txBody>
          <a:bodyPr wrap="square" rtlCol="0">
            <a:spAutoFit/>
          </a:bodyPr>
          <a:lstStyle/>
          <a:p>
            <a:pPr algn="ctr"/>
            <a:r>
              <a:rPr lang="es-MX" sz="3600" dirty="0"/>
              <a:t>TIPOS y MODELOS DE LIDERAZGO </a:t>
            </a:r>
          </a:p>
        </p:txBody>
      </p:sp>
      <p:sp>
        <p:nvSpPr>
          <p:cNvPr id="3" name="CuadroTexto 2">
            <a:extLst>
              <a:ext uri="{FF2B5EF4-FFF2-40B4-BE49-F238E27FC236}">
                <a16:creationId xmlns:a16="http://schemas.microsoft.com/office/drawing/2014/main" id="{71434828-C101-4163-B039-9D44CD1CF48B}"/>
              </a:ext>
            </a:extLst>
          </p:cNvPr>
          <p:cNvSpPr txBox="1"/>
          <p:nvPr/>
        </p:nvSpPr>
        <p:spPr>
          <a:xfrm>
            <a:off x="477078" y="1563757"/>
            <a:ext cx="4041913" cy="3970318"/>
          </a:xfrm>
          <a:prstGeom prst="rect">
            <a:avLst/>
          </a:prstGeom>
          <a:noFill/>
        </p:spPr>
        <p:txBody>
          <a:bodyPr wrap="square" rtlCol="0">
            <a:spAutoFit/>
          </a:bodyPr>
          <a:lstStyle/>
          <a:p>
            <a:r>
              <a:rPr lang="es-MX" dirty="0"/>
              <a:t>Para ser un líder se debe considerar importante el que sea una persona que pueda mandar y dirigir. </a:t>
            </a:r>
          </a:p>
          <a:p>
            <a:endParaRPr lang="es-MX" dirty="0"/>
          </a:p>
          <a:p>
            <a:r>
              <a:rPr lang="es-MX" dirty="0"/>
              <a:t>No todos los lideres son iguales, estos tienen diferentes maneras de organizarse y diferentes personalidades que motivan a seguirlo.</a:t>
            </a:r>
          </a:p>
          <a:p>
            <a:endParaRPr lang="es-MX" dirty="0"/>
          </a:p>
          <a:p>
            <a:endParaRPr lang="es-MX" dirty="0"/>
          </a:p>
          <a:p>
            <a:endParaRPr lang="es-MX" dirty="0"/>
          </a:p>
          <a:p>
            <a:endParaRPr lang="es-MX" dirty="0"/>
          </a:p>
          <a:p>
            <a:r>
              <a:rPr lang="es-MX" dirty="0"/>
              <a:t> </a:t>
            </a:r>
          </a:p>
        </p:txBody>
      </p:sp>
      <p:graphicFrame>
        <p:nvGraphicFramePr>
          <p:cNvPr id="5" name="Diagrama 4">
            <a:extLst>
              <a:ext uri="{FF2B5EF4-FFF2-40B4-BE49-F238E27FC236}">
                <a16:creationId xmlns:a16="http://schemas.microsoft.com/office/drawing/2014/main" id="{0A6CC37B-3170-4CA1-95BB-B49E14EB0ED2}"/>
              </a:ext>
            </a:extLst>
          </p:cNvPr>
          <p:cNvGraphicFramePr/>
          <p:nvPr>
            <p:extLst>
              <p:ext uri="{D42A27DB-BD31-4B8C-83A1-F6EECF244321}">
                <p14:modId xmlns:p14="http://schemas.microsoft.com/office/powerpoint/2010/main" val="3841802905"/>
              </p:ext>
            </p:extLst>
          </p:nvPr>
        </p:nvGraphicFramePr>
        <p:xfrm>
          <a:off x="3290957" y="110758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5488CAE5-BFAA-4489-BE6C-5D511A6687E5}"/>
              </a:ext>
            </a:extLst>
          </p:cNvPr>
          <p:cNvSpPr txBox="1"/>
          <p:nvPr/>
        </p:nvSpPr>
        <p:spPr>
          <a:xfrm>
            <a:off x="4789558" y="1667554"/>
            <a:ext cx="2027582" cy="415498"/>
          </a:xfrm>
          <a:prstGeom prst="rect">
            <a:avLst/>
          </a:prstGeom>
          <a:noFill/>
        </p:spPr>
        <p:txBody>
          <a:bodyPr wrap="square" rtlCol="0">
            <a:spAutoFit/>
          </a:bodyPr>
          <a:lstStyle/>
          <a:p>
            <a:r>
              <a:rPr lang="es-MX" sz="1050" dirty="0"/>
              <a:t>Persona con características motivadoras innatas</a:t>
            </a:r>
          </a:p>
        </p:txBody>
      </p:sp>
      <p:sp>
        <p:nvSpPr>
          <p:cNvPr id="7" name="CuadroTexto 6">
            <a:extLst>
              <a:ext uri="{FF2B5EF4-FFF2-40B4-BE49-F238E27FC236}">
                <a16:creationId xmlns:a16="http://schemas.microsoft.com/office/drawing/2014/main" id="{44E5D24F-43AB-49BA-A03E-241F7B2DD0BC}"/>
              </a:ext>
            </a:extLst>
          </p:cNvPr>
          <p:cNvSpPr txBox="1"/>
          <p:nvPr/>
        </p:nvSpPr>
        <p:spPr>
          <a:xfrm>
            <a:off x="8183218" y="1432952"/>
            <a:ext cx="2027582" cy="261610"/>
          </a:xfrm>
          <a:prstGeom prst="rect">
            <a:avLst/>
          </a:prstGeom>
          <a:noFill/>
        </p:spPr>
        <p:txBody>
          <a:bodyPr wrap="square" rtlCol="0">
            <a:spAutoFit/>
          </a:bodyPr>
          <a:lstStyle/>
          <a:p>
            <a:r>
              <a:rPr lang="es-MX" sz="1050" dirty="0"/>
              <a:t>Critico y estricto</a:t>
            </a:r>
          </a:p>
        </p:txBody>
      </p:sp>
      <p:sp>
        <p:nvSpPr>
          <p:cNvPr id="8" name="CuadroTexto 7">
            <a:extLst>
              <a:ext uri="{FF2B5EF4-FFF2-40B4-BE49-F238E27FC236}">
                <a16:creationId xmlns:a16="http://schemas.microsoft.com/office/drawing/2014/main" id="{20F12453-4217-4E7F-8F7C-F3655912C9B4}"/>
              </a:ext>
            </a:extLst>
          </p:cNvPr>
          <p:cNvSpPr txBox="1"/>
          <p:nvPr/>
        </p:nvSpPr>
        <p:spPr>
          <a:xfrm>
            <a:off x="9601200" y="5009550"/>
            <a:ext cx="2027582" cy="415498"/>
          </a:xfrm>
          <a:prstGeom prst="rect">
            <a:avLst/>
          </a:prstGeom>
          <a:noFill/>
        </p:spPr>
        <p:txBody>
          <a:bodyPr wrap="square" rtlCol="0">
            <a:spAutoFit/>
          </a:bodyPr>
          <a:lstStyle/>
          <a:p>
            <a:r>
              <a:rPr lang="es-MX" sz="1050" dirty="0"/>
              <a:t>Busca atraer y concretar en equipo</a:t>
            </a:r>
          </a:p>
        </p:txBody>
      </p:sp>
      <p:sp>
        <p:nvSpPr>
          <p:cNvPr id="9" name="CuadroTexto 8">
            <a:extLst>
              <a:ext uri="{FF2B5EF4-FFF2-40B4-BE49-F238E27FC236}">
                <a16:creationId xmlns:a16="http://schemas.microsoft.com/office/drawing/2014/main" id="{630107E5-E960-414A-9E48-1014FA5CB195}"/>
              </a:ext>
            </a:extLst>
          </p:cNvPr>
          <p:cNvSpPr txBox="1"/>
          <p:nvPr/>
        </p:nvSpPr>
        <p:spPr>
          <a:xfrm>
            <a:off x="7573618" y="5235172"/>
            <a:ext cx="2027582" cy="415498"/>
          </a:xfrm>
          <a:prstGeom prst="rect">
            <a:avLst/>
          </a:prstGeom>
          <a:noFill/>
        </p:spPr>
        <p:txBody>
          <a:bodyPr wrap="square" rtlCol="0">
            <a:spAutoFit/>
          </a:bodyPr>
          <a:lstStyle/>
          <a:p>
            <a:r>
              <a:rPr lang="es-MX" sz="1050" dirty="0"/>
              <a:t>Busca completar las metas establecidas</a:t>
            </a:r>
          </a:p>
        </p:txBody>
      </p:sp>
      <p:sp>
        <p:nvSpPr>
          <p:cNvPr id="10" name="CuadroTexto 9">
            <a:extLst>
              <a:ext uri="{FF2B5EF4-FFF2-40B4-BE49-F238E27FC236}">
                <a16:creationId xmlns:a16="http://schemas.microsoft.com/office/drawing/2014/main" id="{E60D1663-4897-441A-B647-FA00BCB8A050}"/>
              </a:ext>
            </a:extLst>
          </p:cNvPr>
          <p:cNvSpPr txBox="1"/>
          <p:nvPr/>
        </p:nvSpPr>
        <p:spPr>
          <a:xfrm>
            <a:off x="3770243" y="6016198"/>
            <a:ext cx="2027582" cy="261610"/>
          </a:xfrm>
          <a:prstGeom prst="rect">
            <a:avLst/>
          </a:prstGeom>
          <a:noFill/>
        </p:spPr>
        <p:txBody>
          <a:bodyPr wrap="square" rtlCol="0">
            <a:spAutoFit/>
          </a:bodyPr>
          <a:lstStyle/>
          <a:p>
            <a:r>
              <a:rPr lang="es-MX" sz="1050" dirty="0"/>
              <a:t>Obediencia absoluta al </a:t>
            </a:r>
            <a:r>
              <a:rPr lang="es-MX" sz="1050" dirty="0" err="1"/>
              <a:t>lider</a:t>
            </a:r>
            <a:endParaRPr lang="es-MX" sz="1050" dirty="0"/>
          </a:p>
        </p:txBody>
      </p:sp>
      <p:sp>
        <p:nvSpPr>
          <p:cNvPr id="11" name="CuadroTexto 10">
            <a:extLst>
              <a:ext uri="{FF2B5EF4-FFF2-40B4-BE49-F238E27FC236}">
                <a16:creationId xmlns:a16="http://schemas.microsoft.com/office/drawing/2014/main" id="{3F313AC7-50F4-4F8D-B0C4-C38AD0DD9282}"/>
              </a:ext>
            </a:extLst>
          </p:cNvPr>
          <p:cNvSpPr txBox="1"/>
          <p:nvPr/>
        </p:nvSpPr>
        <p:spPr>
          <a:xfrm>
            <a:off x="4068418" y="3650685"/>
            <a:ext cx="2027582" cy="415498"/>
          </a:xfrm>
          <a:prstGeom prst="rect">
            <a:avLst/>
          </a:prstGeom>
          <a:noFill/>
        </p:spPr>
        <p:txBody>
          <a:bodyPr wrap="square" rtlCol="0">
            <a:spAutoFit/>
          </a:bodyPr>
          <a:lstStyle/>
          <a:p>
            <a:pPr algn="ctr"/>
            <a:r>
              <a:rPr lang="es-MX" sz="1050" dirty="0"/>
              <a:t>Deja ser a su equipo sin ordenar</a:t>
            </a:r>
          </a:p>
        </p:txBody>
      </p:sp>
      <p:sp>
        <p:nvSpPr>
          <p:cNvPr id="12" name="CuadroTexto 11">
            <a:extLst>
              <a:ext uri="{FF2B5EF4-FFF2-40B4-BE49-F238E27FC236}">
                <a16:creationId xmlns:a16="http://schemas.microsoft.com/office/drawing/2014/main" id="{E047CDB7-77CC-42B7-AA0A-01549C582D65}"/>
              </a:ext>
            </a:extLst>
          </p:cNvPr>
          <p:cNvSpPr txBox="1"/>
          <p:nvPr/>
        </p:nvSpPr>
        <p:spPr>
          <a:xfrm>
            <a:off x="8567531" y="3193485"/>
            <a:ext cx="2027582" cy="261610"/>
          </a:xfrm>
          <a:prstGeom prst="rect">
            <a:avLst/>
          </a:prstGeom>
          <a:noFill/>
        </p:spPr>
        <p:txBody>
          <a:bodyPr wrap="square" rtlCol="0">
            <a:spAutoFit/>
          </a:bodyPr>
          <a:lstStyle/>
          <a:p>
            <a:r>
              <a:rPr lang="es-MX" sz="1050" dirty="0"/>
              <a:t>Motivar y caer bien</a:t>
            </a:r>
          </a:p>
        </p:txBody>
      </p:sp>
      <p:sp>
        <p:nvSpPr>
          <p:cNvPr id="15" name="CuadroTexto 14">
            <a:extLst>
              <a:ext uri="{FF2B5EF4-FFF2-40B4-BE49-F238E27FC236}">
                <a16:creationId xmlns:a16="http://schemas.microsoft.com/office/drawing/2014/main" id="{4FCD8EDE-C1D9-4FD9-B8E4-53B5744D444E}"/>
              </a:ext>
            </a:extLst>
          </p:cNvPr>
          <p:cNvSpPr txBox="1"/>
          <p:nvPr/>
        </p:nvSpPr>
        <p:spPr>
          <a:xfrm>
            <a:off x="477078" y="4523482"/>
            <a:ext cx="3530599" cy="1754326"/>
          </a:xfrm>
          <a:prstGeom prst="rect">
            <a:avLst/>
          </a:prstGeom>
          <a:noFill/>
        </p:spPr>
        <p:txBody>
          <a:bodyPr wrap="square">
            <a:spAutoFit/>
          </a:bodyPr>
          <a:lstStyle/>
          <a:p>
            <a:r>
              <a:rPr lang="es-MX" dirty="0"/>
              <a:t>Un modelo de liderazgo son  escuelas establecidas con características moldeables y adaptables a las circunstancias y necesidades para un líder y grupo.</a:t>
            </a:r>
          </a:p>
        </p:txBody>
      </p:sp>
    </p:spTree>
    <p:extLst>
      <p:ext uri="{BB962C8B-B14F-4D97-AF65-F5344CB8AC3E}">
        <p14:creationId xmlns:p14="http://schemas.microsoft.com/office/powerpoint/2010/main" val="3951612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0EE07B-4DDE-4855-845C-FD9373F0C70A}"/>
              </a:ext>
            </a:extLst>
          </p:cNvPr>
          <p:cNvSpPr txBox="1"/>
          <p:nvPr/>
        </p:nvSpPr>
        <p:spPr>
          <a:xfrm>
            <a:off x="927652" y="556591"/>
            <a:ext cx="10442713" cy="369332"/>
          </a:xfrm>
          <a:prstGeom prst="rect">
            <a:avLst/>
          </a:prstGeom>
          <a:noFill/>
        </p:spPr>
        <p:txBody>
          <a:bodyPr wrap="square" rtlCol="0">
            <a:spAutoFit/>
          </a:bodyPr>
          <a:lstStyle/>
          <a:p>
            <a:pPr algn="ctr"/>
            <a:r>
              <a:rPr lang="es-MX" dirty="0"/>
              <a:t>ACTIVIDAD</a:t>
            </a:r>
          </a:p>
        </p:txBody>
      </p:sp>
      <p:sp>
        <p:nvSpPr>
          <p:cNvPr id="4" name="CuadroTexto 3">
            <a:extLst>
              <a:ext uri="{FF2B5EF4-FFF2-40B4-BE49-F238E27FC236}">
                <a16:creationId xmlns:a16="http://schemas.microsoft.com/office/drawing/2014/main" id="{40386AF3-9F23-4F75-BF02-3D32E7CE979C}"/>
              </a:ext>
            </a:extLst>
          </p:cNvPr>
          <p:cNvSpPr txBox="1"/>
          <p:nvPr/>
        </p:nvSpPr>
        <p:spPr>
          <a:xfrm>
            <a:off x="470452" y="2505670"/>
            <a:ext cx="10840278" cy="2308324"/>
          </a:xfrm>
          <a:prstGeom prst="rect">
            <a:avLst/>
          </a:prstGeom>
          <a:noFill/>
        </p:spPr>
        <p:txBody>
          <a:bodyPr wrap="square" rtlCol="0">
            <a:spAutoFit/>
          </a:bodyPr>
          <a:lstStyle/>
          <a:p>
            <a:pPr marL="285750" indent="-285750">
              <a:buFont typeface="Wingdings" panose="05000000000000000000" pitchFamily="2" charset="2"/>
              <a:buChar char="q"/>
            </a:pPr>
            <a:r>
              <a:rPr lang="es-MX" dirty="0"/>
              <a:t>En un centro de readaptación juvenil varonil y femenil, se encuentra en crisis por descoordinación y problemas administrativos internos, los jóvenes internos muestran actitudes retoricas hacia el personal y rebeldía constante </a:t>
            </a: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r>
              <a:rPr lang="es-MX" dirty="0"/>
              <a:t>Se cuenta con los medios y el financiamiento mas no se cuenta con una coordinación ni un plan de acción que pueda mostrar resultados en aproximadamente 1 año </a:t>
            </a:r>
          </a:p>
          <a:p>
            <a:pPr marL="285750" indent="-285750">
              <a:buFont typeface="Wingdings" panose="05000000000000000000" pitchFamily="2" charset="2"/>
              <a:buChar char="q"/>
            </a:pPr>
            <a:endParaRPr lang="es-MX" dirty="0"/>
          </a:p>
          <a:p>
            <a:r>
              <a:rPr lang="es-MX" dirty="0"/>
              <a:t> </a:t>
            </a:r>
          </a:p>
        </p:txBody>
      </p:sp>
      <p:sp>
        <p:nvSpPr>
          <p:cNvPr id="5" name="CuadroTexto 4">
            <a:extLst>
              <a:ext uri="{FF2B5EF4-FFF2-40B4-BE49-F238E27FC236}">
                <a16:creationId xmlns:a16="http://schemas.microsoft.com/office/drawing/2014/main" id="{D608CB83-7CB4-4252-A24C-A6E0F74D42D7}"/>
              </a:ext>
            </a:extLst>
          </p:cNvPr>
          <p:cNvSpPr txBox="1"/>
          <p:nvPr/>
        </p:nvSpPr>
        <p:spPr>
          <a:xfrm>
            <a:off x="834887" y="4813994"/>
            <a:ext cx="10111409" cy="923330"/>
          </a:xfrm>
          <a:prstGeom prst="rect">
            <a:avLst/>
          </a:prstGeom>
          <a:noFill/>
        </p:spPr>
        <p:txBody>
          <a:bodyPr wrap="square" rtlCol="0">
            <a:spAutoFit/>
          </a:bodyPr>
          <a:lstStyle/>
          <a:p>
            <a:pPr marL="285750" indent="-285750">
              <a:buFont typeface="Wingdings" panose="05000000000000000000" pitchFamily="2" charset="2"/>
              <a:buChar char="§"/>
            </a:pPr>
            <a:r>
              <a:rPr lang="es-MX" dirty="0"/>
              <a:t>¿Qué plan aplicaría? </a:t>
            </a:r>
          </a:p>
          <a:p>
            <a:pPr marL="285750" indent="-285750">
              <a:buFont typeface="Wingdings" panose="05000000000000000000" pitchFamily="2" charset="2"/>
              <a:buChar char="§"/>
            </a:pPr>
            <a:r>
              <a:rPr lang="es-MX" dirty="0"/>
              <a:t>¿Qué tipo de líder se necesita? </a:t>
            </a:r>
          </a:p>
          <a:p>
            <a:pPr marL="285750" indent="-285750">
              <a:buFont typeface="Wingdings" panose="05000000000000000000" pitchFamily="2" charset="2"/>
              <a:buChar char="§"/>
            </a:pPr>
            <a:r>
              <a:rPr lang="es-MX" dirty="0"/>
              <a:t>¿Qué soluciones podría aplicarse en esta situación?</a:t>
            </a:r>
          </a:p>
        </p:txBody>
      </p:sp>
      <p:sp>
        <p:nvSpPr>
          <p:cNvPr id="7" name="CuadroTexto 6">
            <a:extLst>
              <a:ext uri="{FF2B5EF4-FFF2-40B4-BE49-F238E27FC236}">
                <a16:creationId xmlns:a16="http://schemas.microsoft.com/office/drawing/2014/main" id="{2DBE085F-743D-4AC0-A512-40527843109A}"/>
              </a:ext>
            </a:extLst>
          </p:cNvPr>
          <p:cNvSpPr txBox="1"/>
          <p:nvPr/>
        </p:nvSpPr>
        <p:spPr>
          <a:xfrm>
            <a:off x="927652" y="1351722"/>
            <a:ext cx="10383078" cy="369332"/>
          </a:xfrm>
          <a:prstGeom prst="rect">
            <a:avLst/>
          </a:prstGeom>
          <a:noFill/>
        </p:spPr>
        <p:txBody>
          <a:bodyPr wrap="square" rtlCol="0">
            <a:spAutoFit/>
          </a:bodyPr>
          <a:lstStyle/>
          <a:p>
            <a:r>
              <a:rPr lang="es-MX" dirty="0"/>
              <a:t>Realizar un plan de acción para un grupo especifico y contestar las preguntas siguientes: </a:t>
            </a:r>
          </a:p>
        </p:txBody>
      </p:sp>
    </p:spTree>
    <p:extLst>
      <p:ext uri="{BB962C8B-B14F-4D97-AF65-F5344CB8AC3E}">
        <p14:creationId xmlns:p14="http://schemas.microsoft.com/office/powerpoint/2010/main" val="3532672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Uno entre la multitud">
            <a:extLst>
              <a:ext uri="{FF2B5EF4-FFF2-40B4-BE49-F238E27FC236}">
                <a16:creationId xmlns:a16="http://schemas.microsoft.com/office/drawing/2014/main" id="{6A144953-D238-4D85-9EEF-C77F2E97DE9E}"/>
              </a:ext>
            </a:extLst>
          </p:cNvPr>
          <p:cNvPicPr>
            <a:picLocks noChangeAspect="1"/>
          </p:cNvPicPr>
          <p:nvPr/>
        </p:nvPicPr>
        <p:blipFill rotWithShape="1">
          <a:blip r:embed="rId2"/>
          <a:srcRect l="1336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E46BEDF7-10A0-491B-AB51-B091F9F922B7}"/>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solidFill>
                  <a:schemeClr val="accent4">
                    <a:lumMod val="75000"/>
                  </a:schemeClr>
                </a:solidFill>
              </a:rPr>
              <a:t>SUPERVICION Y JEFATURA</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6631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92ED3BF-ABDB-4F1D-BF13-3D0DB9A877E3}"/>
              </a:ext>
            </a:extLst>
          </p:cNvPr>
          <p:cNvGraphicFramePr/>
          <p:nvPr>
            <p:extLst>
              <p:ext uri="{D42A27DB-BD31-4B8C-83A1-F6EECF244321}">
                <p14:modId xmlns:p14="http://schemas.microsoft.com/office/powerpoint/2010/main" val="407430615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A5F5E557-710C-4320-B977-D7187BA60491}"/>
              </a:ext>
            </a:extLst>
          </p:cNvPr>
          <p:cNvSpPr txBox="1"/>
          <p:nvPr/>
        </p:nvSpPr>
        <p:spPr>
          <a:xfrm>
            <a:off x="2542208" y="1484243"/>
            <a:ext cx="3103217" cy="1754326"/>
          </a:xfrm>
          <a:prstGeom prst="rect">
            <a:avLst/>
          </a:prstGeom>
          <a:noFill/>
        </p:spPr>
        <p:txBody>
          <a:bodyPr wrap="square" rtlCol="0">
            <a:spAutoFit/>
          </a:bodyPr>
          <a:lstStyle/>
          <a:p>
            <a:r>
              <a:rPr lang="es-MX" dirty="0"/>
              <a:t>Se conoce como “supervisar” a la acción de mirar el trabajo ajeno con el fin de prevenir o seguir una tarea o personal especifico</a:t>
            </a:r>
          </a:p>
        </p:txBody>
      </p:sp>
      <p:sp>
        <p:nvSpPr>
          <p:cNvPr id="4" name="CuadroTexto 3">
            <a:extLst>
              <a:ext uri="{FF2B5EF4-FFF2-40B4-BE49-F238E27FC236}">
                <a16:creationId xmlns:a16="http://schemas.microsoft.com/office/drawing/2014/main" id="{D01CA05B-DE15-4801-820F-A3148574C5CA}"/>
              </a:ext>
            </a:extLst>
          </p:cNvPr>
          <p:cNvSpPr txBox="1"/>
          <p:nvPr/>
        </p:nvSpPr>
        <p:spPr>
          <a:xfrm>
            <a:off x="2158998" y="3619432"/>
            <a:ext cx="3738219" cy="2031325"/>
          </a:xfrm>
          <a:prstGeom prst="rect">
            <a:avLst/>
          </a:prstGeom>
          <a:noFill/>
        </p:spPr>
        <p:txBody>
          <a:bodyPr wrap="square" rtlCol="0">
            <a:spAutoFit/>
          </a:bodyPr>
          <a:lstStyle/>
          <a:p>
            <a:pPr marL="342900" indent="-342900">
              <a:buAutoNum type="alphaUcPeriod"/>
            </a:pPr>
            <a:r>
              <a:rPr lang="es-ES" dirty="0"/>
              <a:t>Enseñanza y  formación permanentes.</a:t>
            </a:r>
          </a:p>
          <a:p>
            <a:pPr marL="342900" indent="-342900">
              <a:buAutoNum type="alphaUcPeriod"/>
            </a:pPr>
            <a:r>
              <a:rPr lang="es-ES" dirty="0"/>
              <a:t>Ofrecimiento de servicios de calidad.</a:t>
            </a:r>
          </a:p>
          <a:p>
            <a:pPr marL="342900" indent="-342900">
              <a:buAutoNum type="alphaUcPeriod"/>
            </a:pPr>
            <a:r>
              <a:rPr lang="es-ES" dirty="0"/>
              <a:t>Socialización del profesional.</a:t>
            </a:r>
          </a:p>
          <a:p>
            <a:pPr marL="342900" indent="-342900">
              <a:buAutoNum type="alphaUcPeriod"/>
            </a:pPr>
            <a:r>
              <a:rPr lang="es-ES" dirty="0"/>
              <a:t>Elevar el nivel teórico y  práctico de las actuaciones.</a:t>
            </a:r>
            <a:endParaRPr lang="es-MX" dirty="0"/>
          </a:p>
        </p:txBody>
      </p:sp>
      <p:sp>
        <p:nvSpPr>
          <p:cNvPr id="5" name="CuadroTexto 4">
            <a:extLst>
              <a:ext uri="{FF2B5EF4-FFF2-40B4-BE49-F238E27FC236}">
                <a16:creationId xmlns:a16="http://schemas.microsoft.com/office/drawing/2014/main" id="{D3E89F85-7A54-4EA3-BEAE-F439D9967629}"/>
              </a:ext>
            </a:extLst>
          </p:cNvPr>
          <p:cNvSpPr txBox="1"/>
          <p:nvPr/>
        </p:nvSpPr>
        <p:spPr>
          <a:xfrm>
            <a:off x="7211392" y="1325217"/>
            <a:ext cx="4876800" cy="3139321"/>
          </a:xfrm>
          <a:prstGeom prst="rect">
            <a:avLst/>
          </a:prstGeom>
          <a:noFill/>
        </p:spPr>
        <p:txBody>
          <a:bodyPr wrap="square" rtlCol="0">
            <a:spAutoFit/>
          </a:bodyPr>
          <a:lstStyle/>
          <a:p>
            <a:pPr marL="285750" indent="-285750">
              <a:buFont typeface="Wingdings" panose="05000000000000000000" pitchFamily="2" charset="2"/>
              <a:buChar char="ü"/>
            </a:pPr>
            <a:r>
              <a:rPr lang="es-ES" dirty="0"/>
              <a:t>Selección y contratación del trabajador.  Colocación del trabajador en un puesto de trabajo concreto. </a:t>
            </a:r>
          </a:p>
          <a:p>
            <a:pPr marL="285750" indent="-285750">
              <a:buFont typeface="Wingdings" panose="05000000000000000000" pitchFamily="2" charset="2"/>
              <a:buChar char="ü"/>
            </a:pPr>
            <a:r>
              <a:rPr lang="es-ES" dirty="0"/>
              <a:t>Planificación del trabajo. </a:t>
            </a:r>
          </a:p>
          <a:p>
            <a:pPr marL="285750" indent="-285750">
              <a:buFont typeface="Wingdings" panose="05000000000000000000" pitchFamily="2" charset="2"/>
              <a:buChar char="ü"/>
            </a:pPr>
            <a:r>
              <a:rPr lang="es-ES" dirty="0"/>
              <a:t>Distribución del trabajo. Delegación del trabajo. </a:t>
            </a:r>
          </a:p>
          <a:p>
            <a:pPr marL="285750" indent="-285750">
              <a:buFont typeface="Wingdings" panose="05000000000000000000" pitchFamily="2" charset="2"/>
              <a:buChar char="ü"/>
            </a:pPr>
            <a:r>
              <a:rPr lang="es-ES" dirty="0"/>
              <a:t>Dirigir, revisar y evaluar el trabajo. Coordinación</a:t>
            </a:r>
          </a:p>
          <a:p>
            <a:pPr marL="285750" indent="-285750">
              <a:buFont typeface="Wingdings" panose="05000000000000000000" pitchFamily="2" charset="2"/>
              <a:buChar char="ü"/>
            </a:pPr>
            <a:r>
              <a:rPr lang="es-ES" dirty="0"/>
              <a:t>. Distribución de la información.</a:t>
            </a:r>
          </a:p>
          <a:p>
            <a:pPr marL="285750" indent="-285750">
              <a:buFont typeface="Wingdings" panose="05000000000000000000" pitchFamily="2" charset="2"/>
              <a:buChar char="ü"/>
            </a:pPr>
            <a:r>
              <a:rPr lang="es-ES" dirty="0"/>
              <a:t>Introducir cambios y nuevas ideas.</a:t>
            </a:r>
          </a:p>
          <a:p>
            <a:pPr marL="285750" indent="-285750">
              <a:buFont typeface="Wingdings" panose="05000000000000000000" pitchFamily="2" charset="2"/>
              <a:buChar char="ü"/>
            </a:pPr>
            <a:r>
              <a:rPr lang="es-ES" dirty="0"/>
              <a:t> Rebajar tensiones. </a:t>
            </a:r>
            <a:endParaRPr lang="es-MX" dirty="0"/>
          </a:p>
        </p:txBody>
      </p:sp>
    </p:spTree>
    <p:extLst>
      <p:ext uri="{BB962C8B-B14F-4D97-AF65-F5344CB8AC3E}">
        <p14:creationId xmlns:p14="http://schemas.microsoft.com/office/powerpoint/2010/main" val="1062683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6E517AC-DCD8-4113-B409-18405573F6D9}"/>
              </a:ext>
            </a:extLst>
          </p:cNvPr>
          <p:cNvSpPr txBox="1"/>
          <p:nvPr/>
        </p:nvSpPr>
        <p:spPr>
          <a:xfrm>
            <a:off x="1934817" y="357809"/>
            <a:ext cx="6851374" cy="1077218"/>
          </a:xfrm>
          <a:prstGeom prst="rect">
            <a:avLst/>
          </a:prstGeom>
          <a:noFill/>
        </p:spPr>
        <p:txBody>
          <a:bodyPr wrap="square" rtlCol="0">
            <a:spAutoFit/>
          </a:bodyPr>
          <a:lstStyle/>
          <a:p>
            <a:pPr algn="ctr"/>
            <a:r>
              <a:rPr lang="es-MX" sz="3200" dirty="0"/>
              <a:t>MODELOS Y TECNICAS DE SUPERVICION </a:t>
            </a:r>
          </a:p>
        </p:txBody>
      </p:sp>
      <p:graphicFrame>
        <p:nvGraphicFramePr>
          <p:cNvPr id="9" name="Diagrama 8">
            <a:extLst>
              <a:ext uri="{FF2B5EF4-FFF2-40B4-BE49-F238E27FC236}">
                <a16:creationId xmlns:a16="http://schemas.microsoft.com/office/drawing/2014/main" id="{DBBEE0F0-98BA-44A0-A955-DB72198470BA}"/>
              </a:ext>
            </a:extLst>
          </p:cNvPr>
          <p:cNvGraphicFramePr/>
          <p:nvPr>
            <p:extLst>
              <p:ext uri="{D42A27DB-BD31-4B8C-83A1-F6EECF244321}">
                <p14:modId xmlns:p14="http://schemas.microsoft.com/office/powerpoint/2010/main" val="3744834158"/>
              </p:ext>
            </p:extLst>
          </p:nvPr>
        </p:nvGraphicFramePr>
        <p:xfrm>
          <a:off x="1747078" y="1425567"/>
          <a:ext cx="7767983" cy="5026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DD7608BE-5021-4BCD-AECF-52697C1BA1B2}"/>
              </a:ext>
            </a:extLst>
          </p:cNvPr>
          <p:cNvSpPr txBox="1"/>
          <p:nvPr/>
        </p:nvSpPr>
        <p:spPr>
          <a:xfrm>
            <a:off x="636104" y="1425567"/>
            <a:ext cx="3922644" cy="1200329"/>
          </a:xfrm>
          <a:prstGeom prst="rect">
            <a:avLst/>
          </a:prstGeom>
          <a:noFill/>
        </p:spPr>
        <p:txBody>
          <a:bodyPr wrap="square" rtlCol="0">
            <a:spAutoFit/>
          </a:bodyPr>
          <a:lstStyle/>
          <a:p>
            <a:r>
              <a:rPr lang="es-MX" dirty="0"/>
              <a:t>Se busca realizar de manera especifica y única con el fin de reconocer a un individuo por su trabajo</a:t>
            </a:r>
          </a:p>
        </p:txBody>
      </p:sp>
      <p:sp>
        <p:nvSpPr>
          <p:cNvPr id="11" name="CuadroTexto 10">
            <a:extLst>
              <a:ext uri="{FF2B5EF4-FFF2-40B4-BE49-F238E27FC236}">
                <a16:creationId xmlns:a16="http://schemas.microsoft.com/office/drawing/2014/main" id="{4B826BDB-DEA4-47BC-9FD9-A3A35937F918}"/>
              </a:ext>
            </a:extLst>
          </p:cNvPr>
          <p:cNvSpPr txBox="1"/>
          <p:nvPr/>
        </p:nvSpPr>
        <p:spPr>
          <a:xfrm>
            <a:off x="397565" y="3429000"/>
            <a:ext cx="2451652" cy="1477328"/>
          </a:xfrm>
          <a:prstGeom prst="rect">
            <a:avLst/>
          </a:prstGeom>
          <a:noFill/>
        </p:spPr>
        <p:txBody>
          <a:bodyPr wrap="square" rtlCol="0">
            <a:spAutoFit/>
          </a:bodyPr>
          <a:lstStyle/>
          <a:p>
            <a:r>
              <a:rPr lang="es-MX" dirty="0"/>
              <a:t>Se trata de integrar de la mejor manera a un grupo social con el fin de alcanzar una meta</a:t>
            </a:r>
          </a:p>
        </p:txBody>
      </p:sp>
      <p:sp>
        <p:nvSpPr>
          <p:cNvPr id="12" name="CuadroTexto 11">
            <a:extLst>
              <a:ext uri="{FF2B5EF4-FFF2-40B4-BE49-F238E27FC236}">
                <a16:creationId xmlns:a16="http://schemas.microsoft.com/office/drawing/2014/main" id="{585EA4D7-4A5B-4FDD-875D-90D86B359E57}"/>
              </a:ext>
            </a:extLst>
          </p:cNvPr>
          <p:cNvSpPr txBox="1"/>
          <p:nvPr/>
        </p:nvSpPr>
        <p:spPr>
          <a:xfrm>
            <a:off x="6970643" y="5124009"/>
            <a:ext cx="2875722" cy="1477328"/>
          </a:xfrm>
          <a:prstGeom prst="rect">
            <a:avLst/>
          </a:prstGeom>
          <a:noFill/>
        </p:spPr>
        <p:txBody>
          <a:bodyPr wrap="square" rtlCol="0">
            <a:spAutoFit/>
          </a:bodyPr>
          <a:lstStyle/>
          <a:p>
            <a:r>
              <a:rPr lang="es-MX" dirty="0"/>
              <a:t>Formal: de profesional a profesional</a:t>
            </a:r>
          </a:p>
          <a:p>
            <a:endParaRPr lang="es-MX" dirty="0"/>
          </a:p>
          <a:p>
            <a:r>
              <a:rPr lang="es-MX" dirty="0"/>
              <a:t>Informal: ventajoso de arriba hacia abajo </a:t>
            </a:r>
          </a:p>
        </p:txBody>
      </p:sp>
      <p:sp>
        <p:nvSpPr>
          <p:cNvPr id="13" name="CuadroTexto 12">
            <a:extLst>
              <a:ext uri="{FF2B5EF4-FFF2-40B4-BE49-F238E27FC236}">
                <a16:creationId xmlns:a16="http://schemas.microsoft.com/office/drawing/2014/main" id="{21D95405-64EA-4BA3-9E18-17CDD406BC92}"/>
              </a:ext>
            </a:extLst>
          </p:cNvPr>
          <p:cNvSpPr txBox="1"/>
          <p:nvPr/>
        </p:nvSpPr>
        <p:spPr>
          <a:xfrm>
            <a:off x="8684591" y="2090116"/>
            <a:ext cx="2955235" cy="2585323"/>
          </a:xfrm>
          <a:prstGeom prst="rect">
            <a:avLst/>
          </a:prstGeom>
          <a:noFill/>
        </p:spPr>
        <p:txBody>
          <a:bodyPr wrap="square" rtlCol="0">
            <a:spAutoFit/>
          </a:bodyPr>
          <a:lstStyle/>
          <a:p>
            <a:r>
              <a:rPr lang="es-MX" dirty="0"/>
              <a:t>Directa: observación de la labor en directo tomando como “ejemplo” a los que ya ejercen </a:t>
            </a:r>
          </a:p>
          <a:p>
            <a:endParaRPr lang="es-MX" dirty="0"/>
          </a:p>
          <a:p>
            <a:r>
              <a:rPr lang="es-MX" dirty="0"/>
              <a:t>Indirecta: libre asociación con el trabajador y ejemplificando la enseñanza</a:t>
            </a:r>
          </a:p>
        </p:txBody>
      </p:sp>
    </p:spTree>
    <p:extLst>
      <p:ext uri="{BB962C8B-B14F-4D97-AF65-F5344CB8AC3E}">
        <p14:creationId xmlns:p14="http://schemas.microsoft.com/office/powerpoint/2010/main" val="17280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6D5628-4657-4882-A7A6-183A361927B7}"/>
              </a:ext>
            </a:extLst>
          </p:cNvPr>
          <p:cNvSpPr txBox="1"/>
          <p:nvPr/>
        </p:nvSpPr>
        <p:spPr>
          <a:xfrm>
            <a:off x="751840" y="609600"/>
            <a:ext cx="10322560" cy="5078313"/>
          </a:xfrm>
          <a:prstGeom prst="rect">
            <a:avLst/>
          </a:prstGeom>
          <a:noFill/>
        </p:spPr>
        <p:txBody>
          <a:bodyPr wrap="square" rtlCol="0">
            <a:spAutoFit/>
          </a:bodyPr>
          <a:lstStyle/>
          <a:p>
            <a:pPr marL="285750" indent="-285750">
              <a:buFont typeface="Wingdings" panose="05000000000000000000" pitchFamily="2" charset="2"/>
              <a:buChar char="ü"/>
            </a:pPr>
            <a:r>
              <a:rPr lang="es-MX" dirty="0"/>
              <a:t>Las características de diseño físico del área son: </a:t>
            </a:r>
          </a:p>
          <a:p>
            <a:endParaRPr lang="es-MX" dirty="0"/>
          </a:p>
          <a:p>
            <a:pPr marL="285750" indent="-285750">
              <a:buFont typeface="Arial" panose="020B0604020202020204" pitchFamily="34" charset="0"/>
              <a:buChar char="•"/>
            </a:pPr>
            <a:r>
              <a:rPr lang="es-ES" dirty="0"/>
              <a:t> número, ubicación y distancia entre controles de enfermeras,</a:t>
            </a:r>
          </a:p>
          <a:p>
            <a:pPr marL="285750" indent="-285750">
              <a:buFont typeface="Arial" panose="020B0604020202020204" pitchFamily="34" charset="0"/>
              <a:buChar char="•"/>
            </a:pPr>
            <a:r>
              <a:rPr lang="es-ES" dirty="0"/>
              <a:t> centrales de distribución de material y equipo,</a:t>
            </a:r>
          </a:p>
          <a:p>
            <a:pPr marL="285750" indent="-285750">
              <a:buFont typeface="Arial" panose="020B0604020202020204" pitchFamily="34" charset="0"/>
              <a:buChar char="•"/>
            </a:pPr>
            <a:r>
              <a:rPr lang="es-ES" dirty="0"/>
              <a:t> cubículos de curaciones o disposición de las áreas de pacientes en sala general</a:t>
            </a:r>
          </a:p>
          <a:p>
            <a:pPr marL="285750" indent="-285750">
              <a:buFont typeface="Arial" panose="020B0604020202020204" pitchFamily="34" charset="0"/>
              <a:buChar char="•"/>
            </a:pPr>
            <a:r>
              <a:rPr lang="es-ES" dirty="0"/>
              <a:t>, cuartos semiprivados o privados, </a:t>
            </a:r>
          </a:p>
          <a:p>
            <a:endParaRPr lang="es-ES" dirty="0"/>
          </a:p>
          <a:p>
            <a:r>
              <a:rPr lang="es-ES" dirty="0"/>
              <a:t>Cada caso en particular deberá ser motivo de estudios específicos para determinar las distancias y el tiempo empleado por el personal de enfermería en los recorridos entre las diferentes áreas.</a:t>
            </a:r>
          </a:p>
          <a:p>
            <a:endParaRPr lang="es-ES" dirty="0"/>
          </a:p>
          <a:p>
            <a:endParaRPr lang="es-ES" dirty="0"/>
          </a:p>
          <a:p>
            <a:pPr marL="285750" indent="-285750">
              <a:buFont typeface="Wingdings" panose="05000000000000000000" pitchFamily="2" charset="2"/>
              <a:buChar char="ü"/>
            </a:pPr>
            <a:r>
              <a:rPr lang="es-ES" dirty="0"/>
              <a:t>Los recursos en equipo que deberán tomarse en cuenta para la revisión de plantillas serán, entre otros, camas de hospitalización, camillas de recuperación, camas de cirugía ambulatoria, camas de labor, salas de expulsión, cunas para lactantes, cunas de calor radiante, incubadoras, salas de quirófano, equipo técnico especializado (monitores, ventiladores, bombas de infusión, etc.).</a:t>
            </a:r>
          </a:p>
          <a:p>
            <a:endParaRPr lang="es-ES" dirty="0"/>
          </a:p>
          <a:p>
            <a:endParaRPr lang="es-MX" dirty="0"/>
          </a:p>
        </p:txBody>
      </p:sp>
    </p:spTree>
    <p:extLst>
      <p:ext uri="{BB962C8B-B14F-4D97-AF65-F5344CB8AC3E}">
        <p14:creationId xmlns:p14="http://schemas.microsoft.com/office/powerpoint/2010/main" val="1252107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2" name="Straight Connector 2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1AA4EFD7-64FA-4029-B827-2442472E7101}"/>
              </a:ext>
            </a:extLst>
          </p:cNvPr>
          <p:cNvSpPr>
            <a:spLocks noGrp="1"/>
          </p:cNvSpPr>
          <p:nvPr>
            <p:ph type="title"/>
          </p:nvPr>
        </p:nvSpPr>
        <p:spPr>
          <a:xfrm>
            <a:off x="657515" y="858631"/>
            <a:ext cx="4318494" cy="426829"/>
          </a:xfrm>
        </p:spPr>
        <p:txBody>
          <a:bodyPr vert="horz" lIns="91440" tIns="45720" rIns="91440" bIns="45720" rtlCol="0" anchor="ctr">
            <a:normAutofit fontScale="90000"/>
          </a:bodyPr>
          <a:lstStyle/>
          <a:p>
            <a:pPr algn="r"/>
            <a:r>
              <a:rPr lang="en-US" sz="5400" dirty="0" err="1">
                <a:solidFill>
                  <a:schemeClr val="accent4">
                    <a:lumMod val="75000"/>
                  </a:schemeClr>
                </a:solidFill>
              </a:rPr>
              <a:t>Perfil</a:t>
            </a:r>
            <a:r>
              <a:rPr lang="en-US" sz="5400" dirty="0">
                <a:solidFill>
                  <a:schemeClr val="accent4">
                    <a:lumMod val="75000"/>
                  </a:schemeClr>
                </a:solidFill>
              </a:rPr>
              <a:t> del “SUPERVISOR”</a:t>
            </a:r>
          </a:p>
        </p:txBody>
      </p:sp>
      <p:sp>
        <p:nvSpPr>
          <p:cNvPr id="30" name="Freeform: Shape 2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uadroTexto 2">
            <a:extLst>
              <a:ext uri="{FF2B5EF4-FFF2-40B4-BE49-F238E27FC236}">
                <a16:creationId xmlns:a16="http://schemas.microsoft.com/office/drawing/2014/main" id="{93C66E7B-923D-40F7-9007-AD7A92815657}"/>
              </a:ext>
            </a:extLst>
          </p:cNvPr>
          <p:cNvSpPr txBox="1"/>
          <p:nvPr/>
        </p:nvSpPr>
        <p:spPr>
          <a:xfrm>
            <a:off x="5436659" y="465610"/>
            <a:ext cx="6752165" cy="2031325"/>
          </a:xfrm>
          <a:prstGeom prst="rect">
            <a:avLst/>
          </a:prstGeom>
          <a:noFill/>
        </p:spPr>
        <p:txBody>
          <a:bodyPr wrap="square" rtlCol="0">
            <a:spAutoFit/>
          </a:bodyPr>
          <a:lstStyle/>
          <a:p>
            <a:r>
              <a:rPr lang="es-ES" dirty="0"/>
              <a:t>La regla de oro del proceso de supervisión es no crear un exceso de estructura que impida la discusión.</a:t>
            </a:r>
          </a:p>
          <a:p>
            <a:r>
              <a:rPr lang="es-ES" dirty="0"/>
              <a:t>las técnicas de supervisión suponen tener que alcanzar un  equilibrio entre dar consejo y apoyar lo que indica el trabajador  </a:t>
            </a:r>
          </a:p>
          <a:p>
            <a:endParaRPr lang="es-ES" dirty="0"/>
          </a:p>
          <a:p>
            <a:endParaRPr lang="es-MX" dirty="0"/>
          </a:p>
        </p:txBody>
      </p:sp>
      <p:sp>
        <p:nvSpPr>
          <p:cNvPr id="4" name="Rectángulo: esquina doblada 3">
            <a:extLst>
              <a:ext uri="{FF2B5EF4-FFF2-40B4-BE49-F238E27FC236}">
                <a16:creationId xmlns:a16="http://schemas.microsoft.com/office/drawing/2014/main" id="{C042DA52-5FA7-4142-9E0B-824FC28F08B8}"/>
              </a:ext>
            </a:extLst>
          </p:cNvPr>
          <p:cNvSpPr/>
          <p:nvPr/>
        </p:nvSpPr>
        <p:spPr>
          <a:xfrm>
            <a:off x="357809" y="2531165"/>
            <a:ext cx="11370365" cy="4099705"/>
          </a:xfrm>
          <a:prstGeom prst="foldedCorner">
            <a:avLst/>
          </a:prstGeom>
          <a:solidFill>
            <a:srgbClr val="CCECFF"/>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id="{C84C9F6E-4738-4CA1-80C6-FFEF6ADEB5B2}"/>
              </a:ext>
            </a:extLst>
          </p:cNvPr>
          <p:cNvSpPr txBox="1"/>
          <p:nvPr/>
        </p:nvSpPr>
        <p:spPr>
          <a:xfrm>
            <a:off x="463826" y="2716696"/>
            <a:ext cx="11050839" cy="3970318"/>
          </a:xfrm>
          <a:prstGeom prst="rect">
            <a:avLst/>
          </a:prstGeom>
          <a:noFill/>
        </p:spPr>
        <p:txBody>
          <a:bodyPr wrap="square" rtlCol="0">
            <a:spAutoFit/>
          </a:bodyPr>
          <a:lstStyle/>
          <a:p>
            <a:pPr marL="285750" indent="-285750">
              <a:buFont typeface="Wingdings" panose="05000000000000000000" pitchFamily="2" charset="2"/>
              <a:buChar char="q"/>
            </a:pPr>
            <a:r>
              <a:rPr lang="es-ES" dirty="0"/>
              <a:t>Conocimiento específico  del trabajo y del  campo donde  de  está  aplicando. </a:t>
            </a:r>
          </a:p>
          <a:p>
            <a:pPr marL="285750" indent="-285750">
              <a:buFont typeface="Wingdings" panose="05000000000000000000" pitchFamily="2" charset="2"/>
              <a:buChar char="q"/>
            </a:pPr>
            <a:r>
              <a:rPr lang="es-ES" dirty="0"/>
              <a:t>Haber sido  supervisado. </a:t>
            </a:r>
          </a:p>
          <a:p>
            <a:pPr marL="285750" indent="-285750">
              <a:buFont typeface="Wingdings" panose="05000000000000000000" pitchFamily="2" charset="2"/>
              <a:buChar char="q"/>
            </a:pPr>
            <a:r>
              <a:rPr lang="es-ES" dirty="0"/>
              <a:t>Capacidad  de  comunicación: saber escuchar. </a:t>
            </a:r>
          </a:p>
          <a:p>
            <a:pPr marL="285750" indent="-285750">
              <a:buFont typeface="Wingdings" panose="05000000000000000000" pitchFamily="2" charset="2"/>
              <a:buChar char="q"/>
            </a:pPr>
            <a:r>
              <a:rPr lang="es-ES" dirty="0"/>
              <a:t>Tener  conocimientos  en  dinámicas  de  grupos.</a:t>
            </a:r>
          </a:p>
          <a:p>
            <a:pPr marL="285750" indent="-285750">
              <a:buFont typeface="Wingdings" panose="05000000000000000000" pitchFamily="2" charset="2"/>
              <a:buChar char="q"/>
            </a:pPr>
            <a:r>
              <a:rPr lang="es-ES" dirty="0"/>
              <a:t> Saber  transmitir  una capacidad de  análisis,  autocrítica  y  autonomía.</a:t>
            </a:r>
          </a:p>
          <a:p>
            <a:pPr marL="285750" indent="-285750">
              <a:buFont typeface="Wingdings" panose="05000000000000000000" pitchFamily="2" charset="2"/>
              <a:buChar char="q"/>
            </a:pPr>
            <a:r>
              <a:rPr lang="es-ES" dirty="0"/>
              <a:t> Saber  proponer  las pautas adecuadas para  que  se  consigan los  objetivos de  la supervisión. </a:t>
            </a:r>
          </a:p>
          <a:p>
            <a:pPr marL="285750" indent="-285750">
              <a:buFont typeface="Wingdings" panose="05000000000000000000" pitchFamily="2" charset="2"/>
              <a:buChar char="q"/>
            </a:pPr>
            <a:r>
              <a:rPr lang="es-ES" dirty="0"/>
              <a:t>Capacidad receptiva y segura,  aceptando las dudas.</a:t>
            </a:r>
          </a:p>
          <a:p>
            <a:pPr marL="285750" indent="-285750">
              <a:buFont typeface="Wingdings" panose="05000000000000000000" pitchFamily="2" charset="2"/>
              <a:buChar char="q"/>
            </a:pPr>
            <a:r>
              <a:rPr lang="es-ES" dirty="0"/>
              <a:t> Agilidad mental  y analítica.</a:t>
            </a:r>
          </a:p>
          <a:p>
            <a:pPr marL="285750" indent="-285750">
              <a:buFont typeface="Wingdings" panose="05000000000000000000" pitchFamily="2" charset="2"/>
              <a:buChar char="q"/>
            </a:pPr>
            <a:r>
              <a:rPr lang="es-ES" dirty="0"/>
              <a:t>Capacidad de análisis y de síntesis.</a:t>
            </a:r>
          </a:p>
          <a:p>
            <a:pPr marL="285750" indent="-285750">
              <a:buFont typeface="Wingdings" panose="05000000000000000000" pitchFamily="2" charset="2"/>
              <a:buChar char="q"/>
            </a:pPr>
            <a:r>
              <a:rPr lang="es-ES" dirty="0"/>
              <a:t>Capacidad de  empatía. Capacidad de  autocrítica. </a:t>
            </a:r>
          </a:p>
          <a:p>
            <a:pPr marL="285750" indent="-285750">
              <a:buFont typeface="Wingdings" panose="05000000000000000000" pitchFamily="2" charset="2"/>
              <a:buChar char="q"/>
            </a:pPr>
            <a:r>
              <a:rPr lang="es-ES" dirty="0"/>
              <a:t>Interés  por  la docencia. </a:t>
            </a:r>
          </a:p>
          <a:p>
            <a:pPr marL="285750" indent="-285750">
              <a:buFont typeface="Wingdings" panose="05000000000000000000" pitchFamily="2" charset="2"/>
              <a:buChar char="q"/>
            </a:pPr>
            <a:r>
              <a:rPr lang="es-ES" dirty="0"/>
              <a:t>Capacidad de  trabajar  en  equipo. </a:t>
            </a:r>
          </a:p>
          <a:p>
            <a:pPr marL="285750" indent="-285750">
              <a:buFont typeface="Wingdings" panose="05000000000000000000" pitchFamily="2" charset="2"/>
              <a:buChar char="q"/>
            </a:pPr>
            <a:r>
              <a:rPr lang="es-ES" dirty="0"/>
              <a:t>Capacidad de  exigir motivando un nivel  de  autoexigencia en  los  supervisados. Saber  transmitir  una concepción amplia del trabajo</a:t>
            </a:r>
            <a:endParaRPr lang="es-MX" dirty="0"/>
          </a:p>
        </p:txBody>
      </p:sp>
    </p:spTree>
    <p:extLst>
      <p:ext uri="{BB962C8B-B14F-4D97-AF65-F5344CB8AC3E}">
        <p14:creationId xmlns:p14="http://schemas.microsoft.com/office/powerpoint/2010/main" val="383487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7750BB-9569-4C2A-9AAF-E760F0D28275}"/>
              </a:ext>
            </a:extLst>
          </p:cNvPr>
          <p:cNvSpPr txBox="1"/>
          <p:nvPr/>
        </p:nvSpPr>
        <p:spPr>
          <a:xfrm>
            <a:off x="833120" y="670560"/>
            <a:ext cx="9875520" cy="523220"/>
          </a:xfrm>
          <a:prstGeom prst="rect">
            <a:avLst/>
          </a:prstGeom>
          <a:noFill/>
        </p:spPr>
        <p:txBody>
          <a:bodyPr wrap="square" rtlCol="0">
            <a:spAutoFit/>
          </a:bodyPr>
          <a:lstStyle/>
          <a:p>
            <a:pPr algn="ctr"/>
            <a:r>
              <a:rPr lang="es-MX" sz="2800" dirty="0"/>
              <a:t>CRITERIOS PARA LA DOTACION DEL PERSONAL</a:t>
            </a:r>
          </a:p>
        </p:txBody>
      </p:sp>
      <p:sp>
        <p:nvSpPr>
          <p:cNvPr id="3" name="CuadroTexto 2">
            <a:extLst>
              <a:ext uri="{FF2B5EF4-FFF2-40B4-BE49-F238E27FC236}">
                <a16:creationId xmlns:a16="http://schemas.microsoft.com/office/drawing/2014/main" id="{B88E1240-C1E4-4030-9620-D52FF28CBBAE}"/>
              </a:ext>
            </a:extLst>
          </p:cNvPr>
          <p:cNvSpPr txBox="1"/>
          <p:nvPr/>
        </p:nvSpPr>
        <p:spPr>
          <a:xfrm>
            <a:off x="833120" y="1442720"/>
            <a:ext cx="10775784" cy="2954655"/>
          </a:xfrm>
          <a:prstGeom prst="rect">
            <a:avLst/>
          </a:prstGeom>
          <a:noFill/>
        </p:spPr>
        <p:txBody>
          <a:bodyPr wrap="square" rtlCol="0">
            <a:spAutoFit/>
          </a:bodyPr>
          <a:lstStyle/>
          <a:p>
            <a:pPr marL="342900" indent="-342900">
              <a:buAutoNum type="alphaUcPeriod"/>
            </a:pPr>
            <a:r>
              <a:rPr lang="es-ES" sz="2400" dirty="0"/>
              <a:t>Distribución año calendario. </a:t>
            </a:r>
          </a:p>
          <a:p>
            <a:endParaRPr lang="es-ES" dirty="0"/>
          </a:p>
          <a:p>
            <a:pPr marL="285750" indent="-285750">
              <a:buFont typeface="Wingdings" panose="05000000000000000000" pitchFamily="2" charset="2"/>
              <a:buChar char="§"/>
            </a:pPr>
            <a:r>
              <a:rPr lang="es-ES" dirty="0"/>
              <a:t>Días laborables: 200 </a:t>
            </a:r>
          </a:p>
          <a:p>
            <a:pPr marL="285750" indent="-285750">
              <a:buFont typeface="Wingdings" panose="05000000000000000000" pitchFamily="2" charset="2"/>
              <a:buChar char="§"/>
            </a:pPr>
            <a:r>
              <a:rPr lang="es-ES" dirty="0"/>
              <a:t>Días no laborables: 150 de ausentismo programado que incluye: descansos, vacaciones, festivos y los correspondientes por contrato colectivo de trabajo y por ley, equivalente al 41%.</a:t>
            </a:r>
          </a:p>
          <a:p>
            <a:pPr marL="285750" indent="-285750">
              <a:buFont typeface="Wingdings" panose="05000000000000000000" pitchFamily="2" charset="2"/>
              <a:buChar char="§"/>
            </a:pPr>
            <a:r>
              <a:rPr lang="es-ES" dirty="0"/>
              <a:t> Faltas previsibles: Para determinar este criterio se deberán hacer estudios retrospectivos por años nones; lo deseable es que el estudio abarque un período mínimo de 3 años. En promedio no deberá rebasar los quince días.</a:t>
            </a:r>
          </a:p>
          <a:p>
            <a:pPr marL="285750" indent="-285750">
              <a:buFont typeface="Wingdings" panose="05000000000000000000" pitchFamily="2" charset="2"/>
              <a:buChar char="§"/>
            </a:pPr>
            <a:endParaRPr lang="es-ES" dirty="0"/>
          </a:p>
          <a:p>
            <a:pPr marL="285750" indent="-285750">
              <a:buFont typeface="Wingdings" panose="05000000000000000000" pitchFamily="2" charset="2"/>
              <a:buChar char="§"/>
            </a:pPr>
            <a:endParaRPr lang="es-MX" dirty="0"/>
          </a:p>
        </p:txBody>
      </p:sp>
    </p:spTree>
    <p:extLst>
      <p:ext uri="{BB962C8B-B14F-4D97-AF65-F5344CB8AC3E}">
        <p14:creationId xmlns:p14="http://schemas.microsoft.com/office/powerpoint/2010/main" val="276741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B92941-E376-441C-909C-5AF0A9936D05}"/>
              </a:ext>
            </a:extLst>
          </p:cNvPr>
          <p:cNvSpPr txBox="1"/>
          <p:nvPr/>
        </p:nvSpPr>
        <p:spPr>
          <a:xfrm>
            <a:off x="861391" y="1258957"/>
            <a:ext cx="10469217" cy="5078313"/>
          </a:xfrm>
          <a:prstGeom prst="rect">
            <a:avLst/>
          </a:prstGeom>
          <a:noFill/>
        </p:spPr>
        <p:txBody>
          <a:bodyPr wrap="square" rtlCol="0">
            <a:spAutoFit/>
          </a:bodyPr>
          <a:lstStyle/>
          <a:p>
            <a:r>
              <a:rPr lang="es-ES" sz="2400" dirty="0"/>
              <a:t>B. Porcentaje de personal según nivel de atención y nivel académico del personal de enfermería. </a:t>
            </a:r>
          </a:p>
          <a:p>
            <a:endParaRPr lang="es-ES" sz="2400" dirty="0"/>
          </a:p>
          <a:p>
            <a:pPr marL="285750" indent="-285750">
              <a:buFont typeface="Arial" panose="020B0604020202020204" pitchFamily="34" charset="0"/>
              <a:buChar char="•"/>
            </a:pPr>
            <a:r>
              <a:rPr lang="es-ES" dirty="0"/>
              <a:t>Para tercer nivel–80 %personal profesional (la distribución de enfermeras generales y el de         especialistas será determinado de acuerdo con la especialidad)–20 %personal no profesional (auxiliar de enfermería). </a:t>
            </a:r>
          </a:p>
          <a:p>
            <a:endParaRPr lang="es-ES" dirty="0"/>
          </a:p>
          <a:p>
            <a:pPr marL="285750" indent="-285750">
              <a:buFont typeface="Arial" panose="020B0604020202020204" pitchFamily="34" charset="0"/>
              <a:buChar char="•"/>
            </a:pPr>
            <a:r>
              <a:rPr lang="es-ES" dirty="0"/>
              <a:t>Para segundo nivel–70%personal profesional (40% categoría enfermeras generales y 30 % enfermeras especialistas)–30%personal no profesional (auxiliar de enfermería)</a:t>
            </a:r>
          </a:p>
          <a:p>
            <a:endParaRPr lang="es-ES" dirty="0"/>
          </a:p>
          <a:p>
            <a:pPr marL="285750" indent="-285750">
              <a:buFont typeface="Arial" panose="020B0604020202020204" pitchFamily="34" charset="0"/>
              <a:buChar char="•"/>
            </a:pPr>
            <a:r>
              <a:rPr lang="es-ES" dirty="0"/>
              <a:t>Por turno–35% matutino–25% vespertino–20% nocturno (para cada velada)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613606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114BF2-208A-4D90-9C06-59BA64DC8EB9}"/>
              </a:ext>
            </a:extLst>
          </p:cNvPr>
          <p:cNvSpPr txBox="1"/>
          <p:nvPr/>
        </p:nvSpPr>
        <p:spPr>
          <a:xfrm>
            <a:off x="569844" y="530087"/>
            <a:ext cx="10734260" cy="6017994"/>
          </a:xfrm>
          <a:prstGeom prst="rect">
            <a:avLst/>
          </a:prstGeom>
          <a:noFill/>
        </p:spPr>
        <p:txBody>
          <a:bodyPr wrap="square" rtlCol="0">
            <a:spAutoFit/>
          </a:bodyPr>
          <a:lstStyle/>
          <a:p>
            <a:r>
              <a:rPr lang="es-ES" sz="2800" dirty="0"/>
              <a:t>C. Otros </a:t>
            </a:r>
          </a:p>
          <a:p>
            <a:endParaRPr lang="es-ES" sz="1600" dirty="0"/>
          </a:p>
          <a:p>
            <a:r>
              <a:rPr lang="es-ES" sz="1600" dirty="0"/>
              <a:t>• En caso de programas específicos la atención deberá ser otorgada, en orden de prioridad, por licenciados en enfermería o enfermeras con curso </a:t>
            </a:r>
            <a:r>
              <a:rPr lang="es-ES" sz="1600" dirty="0" err="1"/>
              <a:t>postecnico</a:t>
            </a:r>
            <a:r>
              <a:rPr lang="es-ES" sz="1600" dirty="0"/>
              <a:t>  correspondiente con la naturaleza del programa. </a:t>
            </a:r>
          </a:p>
          <a:p>
            <a:endParaRPr lang="es-ES" sz="1600" dirty="0"/>
          </a:p>
          <a:p>
            <a:r>
              <a:rPr lang="es-ES" sz="1600" dirty="0"/>
              <a:t>• Los indicadores: horas enfermera -paciente para los programas especiales se determinarán atendiendo el criterio de productividad con calidad, mismo que considera entre otros aspectos:</a:t>
            </a:r>
          </a:p>
          <a:p>
            <a:pPr>
              <a:lnSpc>
                <a:spcPct val="150000"/>
              </a:lnSpc>
            </a:pPr>
            <a:r>
              <a:rPr lang="es-ES" sz="1600" dirty="0"/>
              <a:t>–a) Número de pacientes atendidos por jornada laboral</a:t>
            </a:r>
          </a:p>
          <a:p>
            <a:pPr>
              <a:lnSpc>
                <a:spcPct val="150000"/>
              </a:lnSpc>
            </a:pPr>
            <a:r>
              <a:rPr lang="es-ES" sz="1600" dirty="0"/>
              <a:t>–b) Índice de control de pacientes con adherencia al tratamiento</a:t>
            </a:r>
          </a:p>
          <a:p>
            <a:pPr>
              <a:lnSpc>
                <a:spcPct val="150000"/>
              </a:lnSpc>
            </a:pPr>
            <a:r>
              <a:rPr lang="es-ES" sz="1600" dirty="0"/>
              <a:t>–c) Índice de infecciones concomitantes</a:t>
            </a:r>
          </a:p>
          <a:p>
            <a:pPr>
              <a:lnSpc>
                <a:spcPct val="150000"/>
              </a:lnSpc>
            </a:pPr>
            <a:r>
              <a:rPr lang="es-ES" sz="1600" dirty="0"/>
              <a:t>–d) Índice ingresos y reingresos hospitalarios</a:t>
            </a:r>
          </a:p>
          <a:p>
            <a:pPr>
              <a:lnSpc>
                <a:spcPct val="150000"/>
              </a:lnSpc>
            </a:pPr>
            <a:r>
              <a:rPr lang="es-ES" sz="1600" dirty="0"/>
              <a:t>–e) Índice de alta por mejoría</a:t>
            </a:r>
          </a:p>
          <a:p>
            <a:pPr>
              <a:lnSpc>
                <a:spcPct val="150000"/>
              </a:lnSpc>
            </a:pPr>
            <a:endParaRPr lang="es-ES" sz="1600" dirty="0"/>
          </a:p>
          <a:p>
            <a:pPr>
              <a:lnSpc>
                <a:spcPct val="150000"/>
              </a:lnSpc>
            </a:pPr>
            <a:r>
              <a:rPr lang="es-ES" sz="1600" dirty="0"/>
              <a:t>• Utilizar 6 horas de atención directa al paciente como constante en la fórmula del procedimiento para el cálculo de personal. </a:t>
            </a:r>
          </a:p>
          <a:p>
            <a:pPr>
              <a:lnSpc>
                <a:spcPct val="150000"/>
              </a:lnSpc>
            </a:pPr>
            <a:r>
              <a:rPr lang="es-ES" sz="1600" dirty="0"/>
              <a:t>• Para la determinación de personal de enfermería será necesario tomar en cuenta si los servicios tienen personal específico para la preparación, manejo y control de los recursos tecnológicos: aparatos de monitoreo cardiaco o hemodinámico, aparatos de apoyo ventilatorio, y de nutrición parenteral, entre otros</a:t>
            </a:r>
          </a:p>
        </p:txBody>
      </p:sp>
    </p:spTree>
    <p:extLst>
      <p:ext uri="{BB962C8B-B14F-4D97-AF65-F5344CB8AC3E}">
        <p14:creationId xmlns:p14="http://schemas.microsoft.com/office/powerpoint/2010/main" val="261361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905A9A9-FED1-4212-906F-0B767A7D278B}"/>
              </a:ext>
            </a:extLst>
          </p:cNvPr>
          <p:cNvSpPr txBox="1"/>
          <p:nvPr/>
        </p:nvSpPr>
        <p:spPr>
          <a:xfrm>
            <a:off x="490330" y="251791"/>
            <a:ext cx="10694505" cy="6340197"/>
          </a:xfrm>
          <a:prstGeom prst="rect">
            <a:avLst/>
          </a:prstGeom>
          <a:noFill/>
        </p:spPr>
        <p:txBody>
          <a:bodyPr wrap="square" rtlCol="0">
            <a:spAutoFit/>
          </a:bodyPr>
          <a:lstStyle/>
          <a:p>
            <a:pPr algn="ctr"/>
            <a:r>
              <a:rPr lang="es-MX" dirty="0"/>
              <a:t>MEDICION DEL TIEMPO ENFERMERO- PACIENTE </a:t>
            </a:r>
          </a:p>
          <a:p>
            <a:endParaRPr lang="es-MX" dirty="0"/>
          </a:p>
          <a:p>
            <a:endParaRPr lang="es-MX" dirty="0"/>
          </a:p>
          <a:p>
            <a:pPr marL="285750" indent="-285750">
              <a:buFont typeface="Arial" panose="020B0604020202020204" pitchFamily="34" charset="0"/>
              <a:buChar char="•"/>
            </a:pPr>
            <a:r>
              <a:rPr lang="es-MX" sz="1600" dirty="0"/>
              <a:t>En la década de los 80s, el SNS ( sistema nacional de salud) realizo un estudio aproximado del tiempo que debería estar un enfermero por paciente </a:t>
            </a:r>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r>
              <a:rPr lang="es-ES" sz="1600" dirty="0"/>
              <a:t>El estudio incluyó la medición del tiempo destinado a la atención directa de los pacientes por parte del personal de enfermería y a establecer el tiempo de atención indirecta invertido en: los enlaces de turno, actividades de preparación de material y equipo, medicamentos, visita médica, actualización de indicaciones médicas, asistencia a reuniones de carácter administrativo o docente, entre otros.</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r>
              <a:rPr lang="es-ES" sz="1600" dirty="0"/>
              <a:t>De la medición de estos tiempos resultaron dos datos: los indicadores horas enfermera –paciente y la constante (6) aplicada en la fórmula para el cálculo de personal, representando esta última el tiempo de jornada efectiva de trabajo que utiliza el personal de enfermería para los cuidados directos y las actividades indirectas que realiza, independientemente de la jornada laboral contratada.</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r>
              <a:rPr lang="es-ES" sz="1600" dirty="0"/>
              <a:t>Los indicadores que se incluyen a continuación no representan la totalidad de los mismos, debido a la gran diversidad en cuanto a clasificación y denominación que cada una de las instituciones plantea con respecto a los servicios; sin embargo, se considera que pudieran ser representativos y de aplicación general en el sector.</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MX" sz="1600" dirty="0"/>
          </a:p>
        </p:txBody>
      </p:sp>
    </p:spTree>
    <p:extLst>
      <p:ext uri="{BB962C8B-B14F-4D97-AF65-F5344CB8AC3E}">
        <p14:creationId xmlns:p14="http://schemas.microsoft.com/office/powerpoint/2010/main" val="3177136512"/>
      </p:ext>
    </p:extLst>
  </p:cSld>
  <p:clrMapOvr>
    <a:masterClrMapping/>
  </p:clrMapOvr>
</p:sld>
</file>

<file path=ppt/theme/theme1.xml><?xml version="1.0" encoding="utf-8"?>
<a:theme xmlns:a="http://schemas.openxmlformats.org/drawingml/2006/main" name="Faceta">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1262</TotalTime>
  <Words>4787</Words>
  <Application>Microsoft Office PowerPoint</Application>
  <PresentationFormat>Panorámica</PresentationFormat>
  <Paragraphs>471</Paragraphs>
  <Slides>50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50</vt:i4>
      </vt:variant>
    </vt:vector>
  </HeadingPairs>
  <TitlesOfParts>
    <vt:vector size="60" baseType="lpstr">
      <vt:lpstr>AGaramondPro-Regular</vt:lpstr>
      <vt:lpstr>Arial</vt:lpstr>
      <vt:lpstr>Arial</vt:lpstr>
      <vt:lpstr>Calibri</vt:lpstr>
      <vt:lpstr>Cambria</vt:lpstr>
      <vt:lpstr>Times New Roman</vt:lpstr>
      <vt:lpstr>Trebuchet MS</vt:lpstr>
      <vt:lpstr>Wingdings</vt:lpstr>
      <vt:lpstr>Wingdings 3</vt:lpstr>
      <vt:lpstr>Faceta</vt:lpstr>
      <vt:lpstr>Sistemas de atención obstétrica e indicadores para la asignación de recursos humanos. </vt:lpstr>
      <vt:lpstr>La necesidad de que la atención a los usuarios de los servicios de salud sea cubierta satisfactoriamente en las diversas instituciones que conforman este sector, en lo que a personal de enfermería se refiere, ha generado una constante búsqueda, para lograr que la prestación de estos servicios se traduzca en prácticas efectivas logradas a través del equilibrio entre cuidados de calidad y mayor productividad en los servicios.  demandan los pacientes en su estancia hospitalaria, atendiendo entre otros factores fundamentales, a la terapéutica establecida y al grado de autosuficiencia que éstos tienen.    En 1997, la Comisión Interinstitucional de Enfermería, llevó a cabo un análisis de los servicios de enfermería en las instituciones de salud en México e identificó varios factores que influyen en la calidad de la prestación de los servicios de enfermería.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Sistemas de atención obstétrica e indicadores para la asignación de material 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GESTION DE PRESUPUESTO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Liderazgo y modelos de liderazgo</vt:lpstr>
      <vt:lpstr>Presentación de PowerPoint</vt:lpstr>
      <vt:lpstr>Presentación de PowerPoint</vt:lpstr>
      <vt:lpstr>Presentación de PowerPoint</vt:lpstr>
      <vt:lpstr>Presentación de PowerPoint</vt:lpstr>
      <vt:lpstr>SUPERVICION Y JEFATURA</vt:lpstr>
      <vt:lpstr>Presentación de PowerPoint</vt:lpstr>
      <vt:lpstr>Presentación de PowerPoint</vt:lpstr>
      <vt:lpstr>Perfil del “SUPERVISOR”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de atención obstétrica e indicadores para la asignación de recursos humanos.</dc:title>
  <dc:creator>areniitha rivera</dc:creator>
  <cp:lastModifiedBy>areniitha rivera</cp:lastModifiedBy>
  <cp:revision>11</cp:revision>
  <dcterms:created xsi:type="dcterms:W3CDTF">2021-09-06T18:24:21Z</dcterms:created>
  <dcterms:modified xsi:type="dcterms:W3CDTF">2021-10-13T02:08:09Z</dcterms:modified>
</cp:coreProperties>
</file>