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235200" cy="1257300"/>
  <p:notesSz cx="2235200" cy="1257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0" d="100"/>
          <a:sy n="400" d="100"/>
        </p:scale>
        <p:origin x="476" y="-3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4618" cy="1256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607" y="343041"/>
            <a:ext cx="1249539" cy="277848"/>
          </a:xfrm>
        </p:spPr>
        <p:txBody>
          <a:bodyPr anchor="b">
            <a:noAutofit/>
          </a:bodyPr>
          <a:lstStyle>
            <a:lvl1pPr algn="ctr">
              <a:defRPr sz="99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607" y="670559"/>
            <a:ext cx="1249539" cy="242147"/>
          </a:xfrm>
        </p:spPr>
        <p:txBody>
          <a:bodyPr anchor="t">
            <a:normAutofit/>
          </a:bodyPr>
          <a:lstStyle>
            <a:lvl1pPr marL="0" indent="0" algn="ctr">
              <a:buNone/>
              <a:defRPr sz="385">
                <a:solidFill>
                  <a:schemeClr val="tx1"/>
                </a:solidFill>
              </a:defRPr>
            </a:lvl1pPr>
            <a:lvl2pPr marL="83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5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9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6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3592" y="923572"/>
            <a:ext cx="164536" cy="5122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606" y="923572"/>
            <a:ext cx="956016" cy="51223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42099" y="923572"/>
            <a:ext cx="101047" cy="51223"/>
          </a:xfrm>
        </p:spPr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493607" y="645724"/>
            <a:ext cx="12495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85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90" y="882826"/>
            <a:ext cx="1761772" cy="103902"/>
          </a:xfrm>
        </p:spPr>
        <p:txBody>
          <a:bodyPr anchor="b">
            <a:normAutofit/>
          </a:bodyPr>
          <a:lstStyle>
            <a:lvl1pPr algn="ctr">
              <a:defRPr sz="44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0928" y="190923"/>
            <a:ext cx="1852762" cy="61157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93"/>
            </a:lvl1pPr>
            <a:lvl2pPr marL="83805" indent="0">
              <a:buNone/>
              <a:defRPr sz="293"/>
            </a:lvl2pPr>
            <a:lvl3pPr marL="167610" indent="0">
              <a:buNone/>
              <a:defRPr sz="293"/>
            </a:lvl3pPr>
            <a:lvl4pPr marL="251414" indent="0">
              <a:buNone/>
              <a:defRPr sz="293"/>
            </a:lvl4pPr>
            <a:lvl5pPr marL="335219" indent="0">
              <a:buNone/>
              <a:defRPr sz="293"/>
            </a:lvl5pPr>
            <a:lvl6pPr marL="419024" indent="0">
              <a:buNone/>
              <a:defRPr sz="293"/>
            </a:lvl6pPr>
            <a:lvl7pPr marL="502829" indent="0">
              <a:buNone/>
              <a:defRPr sz="293"/>
            </a:lvl7pPr>
            <a:lvl8pPr marL="586633" indent="0">
              <a:buNone/>
              <a:defRPr sz="293"/>
            </a:lvl8pPr>
            <a:lvl9pPr marL="670438" indent="0">
              <a:buNone/>
              <a:defRPr sz="29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490" y="986728"/>
            <a:ext cx="1761772" cy="90514"/>
          </a:xfrm>
        </p:spPr>
        <p:txBody>
          <a:bodyPr>
            <a:normAutofit/>
          </a:bodyPr>
          <a:lstStyle>
            <a:lvl1pPr marL="0" indent="0" algn="ctr">
              <a:buNone/>
              <a:defRPr sz="257"/>
            </a:lvl1pPr>
            <a:lvl2pPr marL="83805" indent="0">
              <a:buNone/>
              <a:defRPr sz="220"/>
            </a:lvl2pPr>
            <a:lvl3pPr marL="167610" indent="0">
              <a:buNone/>
              <a:defRPr sz="183"/>
            </a:lvl3pPr>
            <a:lvl4pPr marL="251414" indent="0">
              <a:buNone/>
              <a:defRPr sz="165"/>
            </a:lvl4pPr>
            <a:lvl5pPr marL="335219" indent="0">
              <a:buNone/>
              <a:defRPr sz="165"/>
            </a:lvl5pPr>
            <a:lvl6pPr marL="419024" indent="0">
              <a:buNone/>
              <a:defRPr sz="165"/>
            </a:lvl6pPr>
            <a:lvl7pPr marL="502829" indent="0">
              <a:buNone/>
              <a:defRPr sz="165"/>
            </a:lvl7pPr>
            <a:lvl8pPr marL="586633" indent="0">
              <a:buNone/>
              <a:defRPr sz="165"/>
            </a:lvl8pPr>
            <a:lvl9pPr marL="670438" indent="0">
              <a:buNone/>
              <a:defRPr sz="1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039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42" y="180057"/>
            <a:ext cx="1758668" cy="541726"/>
          </a:xfrm>
        </p:spPr>
        <p:txBody>
          <a:bodyPr anchor="ctr">
            <a:normAutofit/>
          </a:bodyPr>
          <a:lstStyle>
            <a:lvl1pPr algn="ctr">
              <a:defRPr sz="58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42" y="796290"/>
            <a:ext cx="1758668" cy="2809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7">
                <a:solidFill>
                  <a:schemeClr val="tx1"/>
                </a:solidFill>
              </a:defRPr>
            </a:lvl1pPr>
            <a:lvl2pPr marL="83805" indent="0">
              <a:buNone/>
              <a:defRPr sz="330">
                <a:solidFill>
                  <a:schemeClr val="tx1">
                    <a:tint val="75000"/>
                  </a:schemeClr>
                </a:solidFill>
              </a:defRPr>
            </a:lvl2pPr>
            <a:lvl3pPr marL="167610" indent="0">
              <a:buNone/>
              <a:defRPr sz="293">
                <a:solidFill>
                  <a:schemeClr val="tx1">
                    <a:tint val="75000"/>
                  </a:schemeClr>
                </a:solidFill>
              </a:defRPr>
            </a:lvl3pPr>
            <a:lvl4pPr marL="25141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4pPr>
            <a:lvl5pPr marL="33521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5pPr>
            <a:lvl6pPr marL="41902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6pPr>
            <a:lvl7pPr marL="50282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7pPr>
            <a:lvl8pPr marL="586633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8pPr>
            <a:lvl9pPr marL="670438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5964" y="759036"/>
            <a:ext cx="172467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690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39" y="180058"/>
            <a:ext cx="1704340" cy="434622"/>
          </a:xfrm>
        </p:spPr>
        <p:txBody>
          <a:bodyPr anchor="ctr">
            <a:normAutofit/>
          </a:bodyPr>
          <a:lstStyle>
            <a:lvl1pPr algn="ctr">
              <a:defRPr sz="587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7049" y="614680"/>
            <a:ext cx="1620520" cy="10710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67"/>
            </a:lvl1pPr>
            <a:lvl2pPr marL="83805" indent="0">
              <a:buFontTx/>
              <a:buNone/>
              <a:defRPr/>
            </a:lvl2pPr>
            <a:lvl3pPr marL="167610" indent="0">
              <a:buFontTx/>
              <a:buNone/>
              <a:defRPr/>
            </a:lvl3pPr>
            <a:lvl4pPr marL="251414" indent="0">
              <a:buFontTx/>
              <a:buNone/>
              <a:defRPr/>
            </a:lvl4pPr>
            <a:lvl5pPr marL="33521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490" y="796290"/>
            <a:ext cx="1761772" cy="2809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7">
                <a:solidFill>
                  <a:schemeClr val="tx1"/>
                </a:solidFill>
              </a:defRPr>
            </a:lvl1pPr>
            <a:lvl2pPr marL="83805" indent="0">
              <a:buNone/>
              <a:defRPr sz="330">
                <a:solidFill>
                  <a:schemeClr val="tx1">
                    <a:tint val="75000"/>
                  </a:schemeClr>
                </a:solidFill>
              </a:defRPr>
            </a:lvl2pPr>
            <a:lvl3pPr marL="167610" indent="0">
              <a:buNone/>
              <a:defRPr sz="293">
                <a:solidFill>
                  <a:schemeClr val="tx1">
                    <a:tint val="75000"/>
                  </a:schemeClr>
                </a:solidFill>
              </a:defRPr>
            </a:lvl3pPr>
            <a:lvl4pPr marL="25141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4pPr>
            <a:lvl5pPr marL="33521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5pPr>
            <a:lvl6pPr marL="41902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6pPr>
            <a:lvl7pPr marL="50282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7pPr>
            <a:lvl8pPr marL="586633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8pPr>
            <a:lvl9pPr marL="670438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58036" y="161326"/>
            <a:ext cx="111760" cy="107209"/>
          </a:xfrm>
          <a:prstGeom prst="rect">
            <a:avLst/>
          </a:prstGeom>
        </p:spPr>
        <p:txBody>
          <a:bodyPr vert="horz" lIns="16764" tIns="8382" rIns="16764" bIns="8382" rtlCol="0" anchor="ctr">
            <a:noAutofit/>
          </a:bodyPr>
          <a:lstStyle/>
          <a:p>
            <a:pPr lvl="0"/>
            <a:r>
              <a:rPr lang="en-US" sz="14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3382" y="518443"/>
            <a:ext cx="111760" cy="107209"/>
          </a:xfrm>
          <a:prstGeom prst="rect">
            <a:avLst/>
          </a:prstGeom>
        </p:spPr>
        <p:txBody>
          <a:bodyPr vert="horz" lIns="16764" tIns="8382" rIns="16764" bIns="8382" rtlCol="0" anchor="ctr">
            <a:noAutofit/>
          </a:bodyPr>
          <a:lstStyle/>
          <a:p>
            <a:pPr lvl="0" algn="r"/>
            <a:r>
              <a:rPr lang="en-US" sz="14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55964" y="759036"/>
            <a:ext cx="172467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05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91" y="606573"/>
            <a:ext cx="1761772" cy="269280"/>
          </a:xfrm>
        </p:spPr>
        <p:txBody>
          <a:bodyPr anchor="b">
            <a:normAutofit/>
          </a:bodyPr>
          <a:lstStyle>
            <a:lvl1pPr algn="l">
              <a:defRPr sz="58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490" y="875853"/>
            <a:ext cx="1761772" cy="157740"/>
          </a:xfrm>
        </p:spPr>
        <p:txBody>
          <a:bodyPr anchor="t">
            <a:normAutofit/>
          </a:bodyPr>
          <a:lstStyle>
            <a:lvl1pPr marL="0" indent="0" algn="l">
              <a:buNone/>
              <a:defRPr sz="367">
                <a:solidFill>
                  <a:schemeClr val="tx1"/>
                </a:solidFill>
              </a:defRPr>
            </a:lvl1pPr>
            <a:lvl2pPr marL="83805" indent="0">
              <a:buNone/>
              <a:defRPr sz="330">
                <a:solidFill>
                  <a:schemeClr val="tx1">
                    <a:tint val="75000"/>
                  </a:schemeClr>
                </a:solidFill>
              </a:defRPr>
            </a:lvl2pPr>
            <a:lvl3pPr marL="167610" indent="0">
              <a:buNone/>
              <a:defRPr sz="293">
                <a:solidFill>
                  <a:schemeClr val="tx1">
                    <a:tint val="75000"/>
                  </a:schemeClr>
                </a:solidFill>
              </a:defRPr>
            </a:lvl3pPr>
            <a:lvl4pPr marL="25141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4pPr>
            <a:lvl5pPr marL="33521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5pPr>
            <a:lvl6pPr marL="41902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6pPr>
            <a:lvl7pPr marL="50282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7pPr>
            <a:lvl8pPr marL="586633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8pPr>
            <a:lvl9pPr marL="670438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51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39" y="180058"/>
            <a:ext cx="1704340" cy="411339"/>
          </a:xfrm>
        </p:spPr>
        <p:txBody>
          <a:bodyPr anchor="ctr">
            <a:normAutofit/>
          </a:bodyPr>
          <a:lstStyle>
            <a:lvl1pPr algn="ctr">
              <a:defRPr sz="587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37490" y="667207"/>
            <a:ext cx="1761772" cy="16261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40">
                <a:solidFill>
                  <a:schemeClr val="tx1"/>
                </a:solidFill>
              </a:defRPr>
            </a:lvl1pPr>
            <a:lvl2pPr marL="83805" indent="0">
              <a:buNone/>
              <a:defRPr sz="330">
                <a:solidFill>
                  <a:schemeClr val="tx1">
                    <a:tint val="75000"/>
                  </a:schemeClr>
                </a:solidFill>
              </a:defRPr>
            </a:lvl2pPr>
            <a:lvl3pPr marL="167610" indent="0">
              <a:buNone/>
              <a:defRPr sz="293">
                <a:solidFill>
                  <a:schemeClr val="tx1">
                    <a:tint val="75000"/>
                  </a:schemeClr>
                </a:solidFill>
              </a:defRPr>
            </a:lvl3pPr>
            <a:lvl4pPr marL="25141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4pPr>
            <a:lvl5pPr marL="33521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5pPr>
            <a:lvl6pPr marL="41902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6pPr>
            <a:lvl7pPr marL="50282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7pPr>
            <a:lvl8pPr marL="586633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8pPr>
            <a:lvl9pPr marL="670438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490" y="830439"/>
            <a:ext cx="1761772" cy="246803"/>
          </a:xfrm>
        </p:spPr>
        <p:txBody>
          <a:bodyPr anchor="t">
            <a:normAutofit/>
          </a:bodyPr>
          <a:lstStyle>
            <a:lvl1pPr marL="0" indent="0" algn="l">
              <a:buNone/>
              <a:defRPr sz="330">
                <a:solidFill>
                  <a:schemeClr val="tx1"/>
                </a:solidFill>
              </a:defRPr>
            </a:lvl1pPr>
            <a:lvl2pPr marL="83805" indent="0">
              <a:buNone/>
              <a:defRPr sz="330">
                <a:solidFill>
                  <a:schemeClr val="tx1">
                    <a:tint val="75000"/>
                  </a:schemeClr>
                </a:solidFill>
              </a:defRPr>
            </a:lvl2pPr>
            <a:lvl3pPr marL="167610" indent="0">
              <a:buNone/>
              <a:defRPr sz="293">
                <a:solidFill>
                  <a:schemeClr val="tx1">
                    <a:tint val="75000"/>
                  </a:schemeClr>
                </a:solidFill>
              </a:defRPr>
            </a:lvl3pPr>
            <a:lvl4pPr marL="25141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4pPr>
            <a:lvl5pPr marL="33521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5pPr>
            <a:lvl6pPr marL="41902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6pPr>
            <a:lvl7pPr marL="50282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7pPr>
            <a:lvl8pPr marL="586633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8pPr>
            <a:lvl9pPr marL="670438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158036" y="161326"/>
            <a:ext cx="111760" cy="107209"/>
          </a:xfrm>
          <a:prstGeom prst="rect">
            <a:avLst/>
          </a:prstGeom>
        </p:spPr>
        <p:txBody>
          <a:bodyPr vert="horz" lIns="16764" tIns="8382" rIns="16764" bIns="8382" rtlCol="0" anchor="ctr">
            <a:noAutofit/>
          </a:bodyPr>
          <a:lstStyle/>
          <a:p>
            <a:pPr lvl="0"/>
            <a:r>
              <a:rPr lang="en-US" sz="14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3382" y="476531"/>
            <a:ext cx="111760" cy="107209"/>
          </a:xfrm>
          <a:prstGeom prst="rect">
            <a:avLst/>
          </a:prstGeom>
        </p:spPr>
        <p:txBody>
          <a:bodyPr vert="horz" lIns="16764" tIns="8382" rIns="16764" bIns="8382" rtlCol="0" anchor="ctr">
            <a:noAutofit/>
          </a:bodyPr>
          <a:lstStyle/>
          <a:p>
            <a:pPr lvl="0" algn="r"/>
            <a:r>
              <a:rPr lang="en-US" sz="14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55964" y="628650"/>
            <a:ext cx="172467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63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90" y="180058"/>
            <a:ext cx="1761772" cy="41133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237490" y="665531"/>
            <a:ext cx="1761772" cy="15422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513">
                <a:solidFill>
                  <a:schemeClr val="tx1"/>
                </a:solidFill>
              </a:defRPr>
            </a:lvl1pPr>
            <a:lvl2pPr marL="83805" indent="0">
              <a:buNone/>
              <a:defRPr sz="330">
                <a:solidFill>
                  <a:schemeClr val="tx1">
                    <a:tint val="75000"/>
                  </a:schemeClr>
                </a:solidFill>
              </a:defRPr>
            </a:lvl2pPr>
            <a:lvl3pPr marL="167610" indent="0">
              <a:buNone/>
              <a:defRPr sz="293">
                <a:solidFill>
                  <a:schemeClr val="tx1">
                    <a:tint val="75000"/>
                  </a:schemeClr>
                </a:solidFill>
              </a:defRPr>
            </a:lvl3pPr>
            <a:lvl4pPr marL="25141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4pPr>
            <a:lvl5pPr marL="33521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5pPr>
            <a:lvl6pPr marL="41902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6pPr>
            <a:lvl7pPr marL="50282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7pPr>
            <a:lvl8pPr marL="586633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8pPr>
            <a:lvl9pPr marL="670438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490" y="819573"/>
            <a:ext cx="1761773" cy="257669"/>
          </a:xfrm>
        </p:spPr>
        <p:txBody>
          <a:bodyPr anchor="t">
            <a:normAutofit/>
          </a:bodyPr>
          <a:lstStyle>
            <a:lvl1pPr marL="0" indent="0" algn="l">
              <a:buNone/>
              <a:defRPr sz="330">
                <a:solidFill>
                  <a:schemeClr val="tx1"/>
                </a:solidFill>
              </a:defRPr>
            </a:lvl1pPr>
            <a:lvl2pPr marL="83805" indent="0">
              <a:buNone/>
              <a:defRPr sz="330">
                <a:solidFill>
                  <a:schemeClr val="tx1">
                    <a:tint val="75000"/>
                  </a:schemeClr>
                </a:solidFill>
              </a:defRPr>
            </a:lvl2pPr>
            <a:lvl3pPr marL="167610" indent="0">
              <a:buNone/>
              <a:defRPr sz="293">
                <a:solidFill>
                  <a:schemeClr val="tx1">
                    <a:tint val="75000"/>
                  </a:schemeClr>
                </a:solidFill>
              </a:defRPr>
            </a:lvl3pPr>
            <a:lvl4pPr marL="25141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4pPr>
            <a:lvl5pPr marL="33521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5pPr>
            <a:lvl6pPr marL="41902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6pPr>
            <a:lvl7pPr marL="50282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7pPr>
            <a:lvl8pPr marL="586633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8pPr>
            <a:lvl9pPr marL="670438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5964" y="628650"/>
            <a:ext cx="172467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9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5964" y="443935"/>
            <a:ext cx="172467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795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49882" y="180057"/>
            <a:ext cx="346664" cy="8971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7490" y="180057"/>
            <a:ext cx="1362721" cy="8971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25047" y="181610"/>
            <a:ext cx="0" cy="89408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36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37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" b="0" i="0">
                <a:solidFill>
                  <a:srgbClr val="322C2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72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55964" y="443935"/>
            <a:ext cx="17246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9217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8657" y="175990"/>
            <a:ext cx="1917884" cy="15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" b="0" i="0">
                <a:solidFill>
                  <a:srgbClr val="322C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35280" y="704088"/>
            <a:ext cx="1564640" cy="31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10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30" y="321311"/>
            <a:ext cx="1495759" cy="334128"/>
          </a:xfrm>
        </p:spPr>
        <p:txBody>
          <a:bodyPr anchor="b">
            <a:normAutofit/>
          </a:bodyPr>
          <a:lstStyle>
            <a:lvl1pPr algn="ctr">
              <a:defRPr sz="80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429" y="705110"/>
            <a:ext cx="1495760" cy="17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440">
                <a:solidFill>
                  <a:schemeClr val="tx1"/>
                </a:solidFill>
              </a:defRPr>
            </a:lvl1pPr>
            <a:lvl2pPr marL="83805" indent="0">
              <a:buNone/>
              <a:defRPr sz="330">
                <a:solidFill>
                  <a:schemeClr val="tx1">
                    <a:tint val="75000"/>
                  </a:schemeClr>
                </a:solidFill>
              </a:defRPr>
            </a:lvl2pPr>
            <a:lvl3pPr marL="167610" indent="0">
              <a:buNone/>
              <a:defRPr sz="293">
                <a:solidFill>
                  <a:schemeClr val="tx1">
                    <a:tint val="75000"/>
                  </a:schemeClr>
                </a:solidFill>
              </a:defRPr>
            </a:lvl3pPr>
            <a:lvl4pPr marL="25141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4pPr>
            <a:lvl5pPr marL="33521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5pPr>
            <a:lvl6pPr marL="419024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6pPr>
            <a:lvl7pPr marL="502829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7pPr>
            <a:lvl8pPr marL="586633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8pPr>
            <a:lvl9pPr marL="670438" indent="0">
              <a:buNone/>
              <a:defRPr sz="2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8999" y="680274"/>
            <a:ext cx="14966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47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55964" y="443935"/>
            <a:ext cx="172467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049" y="469392"/>
            <a:ext cx="865022" cy="60685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247" y="469392"/>
            <a:ext cx="865022" cy="60685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54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490" y="487398"/>
            <a:ext cx="865022" cy="105648"/>
          </a:xfrm>
        </p:spPr>
        <p:txBody>
          <a:bodyPr anchor="b">
            <a:noAutofit/>
          </a:bodyPr>
          <a:lstStyle>
            <a:lvl1pPr marL="0" indent="0">
              <a:buNone/>
              <a:defRPr sz="513" b="0">
                <a:solidFill>
                  <a:schemeClr val="accent1"/>
                </a:solidFill>
              </a:defRPr>
            </a:lvl1pPr>
            <a:lvl2pPr marL="83805" indent="0">
              <a:buNone/>
              <a:defRPr sz="367" b="1"/>
            </a:lvl2pPr>
            <a:lvl3pPr marL="167610" indent="0">
              <a:buNone/>
              <a:defRPr sz="330" b="1"/>
            </a:lvl3pPr>
            <a:lvl4pPr marL="251414" indent="0">
              <a:buNone/>
              <a:defRPr sz="293" b="1"/>
            </a:lvl4pPr>
            <a:lvl5pPr marL="335219" indent="0">
              <a:buNone/>
              <a:defRPr sz="293" b="1"/>
            </a:lvl5pPr>
            <a:lvl6pPr marL="419024" indent="0">
              <a:buNone/>
              <a:defRPr sz="293" b="1"/>
            </a:lvl6pPr>
            <a:lvl7pPr marL="502829" indent="0">
              <a:buNone/>
              <a:defRPr sz="293" b="1"/>
            </a:lvl7pPr>
            <a:lvl8pPr marL="586633" indent="0">
              <a:buNone/>
              <a:defRPr sz="293" b="1"/>
            </a:lvl8pPr>
            <a:lvl9pPr marL="670438" indent="0">
              <a:buNone/>
              <a:defRPr sz="29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490" y="594598"/>
            <a:ext cx="865022" cy="482644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3123" y="487398"/>
            <a:ext cx="865022" cy="105648"/>
          </a:xfrm>
        </p:spPr>
        <p:txBody>
          <a:bodyPr anchor="b">
            <a:noAutofit/>
          </a:bodyPr>
          <a:lstStyle>
            <a:lvl1pPr marL="0" indent="0">
              <a:buNone/>
              <a:defRPr sz="513" b="0">
                <a:solidFill>
                  <a:schemeClr val="accent1"/>
                </a:solidFill>
              </a:defRPr>
            </a:lvl1pPr>
            <a:lvl2pPr marL="83805" indent="0">
              <a:buNone/>
              <a:defRPr sz="367" b="1"/>
            </a:lvl2pPr>
            <a:lvl3pPr marL="167610" indent="0">
              <a:buNone/>
              <a:defRPr sz="330" b="1"/>
            </a:lvl3pPr>
            <a:lvl4pPr marL="251414" indent="0">
              <a:buNone/>
              <a:defRPr sz="293" b="1"/>
            </a:lvl4pPr>
            <a:lvl5pPr marL="335219" indent="0">
              <a:buNone/>
              <a:defRPr sz="293" b="1"/>
            </a:lvl5pPr>
            <a:lvl6pPr marL="419024" indent="0">
              <a:buNone/>
              <a:defRPr sz="293" b="1"/>
            </a:lvl6pPr>
            <a:lvl7pPr marL="502829" indent="0">
              <a:buNone/>
              <a:defRPr sz="293" b="1"/>
            </a:lvl7pPr>
            <a:lvl8pPr marL="586633" indent="0">
              <a:buNone/>
              <a:defRPr sz="293" b="1"/>
            </a:lvl8pPr>
            <a:lvl9pPr marL="670438" indent="0">
              <a:buNone/>
              <a:defRPr sz="29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33123" y="594598"/>
            <a:ext cx="865022" cy="482644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255964" y="443935"/>
            <a:ext cx="172467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02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5964" y="443935"/>
            <a:ext cx="172467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3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64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99" y="254565"/>
            <a:ext cx="681717" cy="251460"/>
          </a:xfrm>
        </p:spPr>
        <p:txBody>
          <a:bodyPr anchor="b">
            <a:normAutofit/>
          </a:bodyPr>
          <a:lstStyle>
            <a:lvl1pPr algn="ctr">
              <a:defRPr sz="44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423" y="180057"/>
            <a:ext cx="1002735" cy="89718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199" y="555695"/>
            <a:ext cx="681717" cy="447041"/>
          </a:xfrm>
        </p:spPr>
        <p:txBody>
          <a:bodyPr anchor="t">
            <a:normAutofit/>
          </a:bodyPr>
          <a:lstStyle>
            <a:lvl1pPr marL="0" indent="0" algn="ctr">
              <a:buNone/>
              <a:defRPr sz="293"/>
            </a:lvl1pPr>
            <a:lvl2pPr marL="83805" indent="0">
              <a:buNone/>
              <a:defRPr sz="220"/>
            </a:lvl2pPr>
            <a:lvl3pPr marL="167610" indent="0">
              <a:buNone/>
              <a:defRPr sz="183"/>
            </a:lvl3pPr>
            <a:lvl4pPr marL="251414" indent="0">
              <a:buNone/>
              <a:defRPr sz="165"/>
            </a:lvl4pPr>
            <a:lvl5pPr marL="335219" indent="0">
              <a:buNone/>
              <a:defRPr sz="165"/>
            </a:lvl5pPr>
            <a:lvl6pPr marL="419024" indent="0">
              <a:buNone/>
              <a:defRPr sz="165"/>
            </a:lvl6pPr>
            <a:lvl7pPr marL="502829" indent="0">
              <a:buNone/>
              <a:defRPr sz="165"/>
            </a:lvl7pPr>
            <a:lvl8pPr marL="586633" indent="0">
              <a:buNone/>
              <a:defRPr sz="165"/>
            </a:lvl8pPr>
            <a:lvl9pPr marL="670438" indent="0">
              <a:buNone/>
              <a:defRPr sz="1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5964" y="533964"/>
            <a:ext cx="6443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12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90" y="345369"/>
            <a:ext cx="1144333" cy="251460"/>
          </a:xfrm>
        </p:spPr>
        <p:txBody>
          <a:bodyPr anchor="b">
            <a:normAutofit/>
          </a:bodyPr>
          <a:lstStyle>
            <a:lvl1pPr algn="ctr">
              <a:defRPr sz="513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052" y="190924"/>
            <a:ext cx="561614" cy="87545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93"/>
            </a:lvl1pPr>
            <a:lvl2pPr marL="83805" indent="0">
              <a:buNone/>
              <a:defRPr sz="293"/>
            </a:lvl2pPr>
            <a:lvl3pPr marL="167610" indent="0">
              <a:buNone/>
              <a:defRPr sz="293"/>
            </a:lvl3pPr>
            <a:lvl4pPr marL="251414" indent="0">
              <a:buNone/>
              <a:defRPr sz="293"/>
            </a:lvl4pPr>
            <a:lvl5pPr marL="335219" indent="0">
              <a:buNone/>
              <a:defRPr sz="293"/>
            </a:lvl5pPr>
            <a:lvl6pPr marL="419024" indent="0">
              <a:buNone/>
              <a:defRPr sz="293"/>
            </a:lvl6pPr>
            <a:lvl7pPr marL="502829" indent="0">
              <a:buNone/>
              <a:defRPr sz="293"/>
            </a:lvl7pPr>
            <a:lvl8pPr marL="586633" indent="0">
              <a:buNone/>
              <a:defRPr sz="293"/>
            </a:lvl8pPr>
            <a:lvl9pPr marL="670438" indent="0">
              <a:buNone/>
              <a:defRPr sz="29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490" y="596829"/>
            <a:ext cx="1144333" cy="335280"/>
          </a:xfrm>
        </p:spPr>
        <p:txBody>
          <a:bodyPr anchor="t">
            <a:normAutofit/>
          </a:bodyPr>
          <a:lstStyle>
            <a:lvl1pPr marL="0" indent="0" algn="ctr">
              <a:buNone/>
              <a:defRPr sz="330"/>
            </a:lvl1pPr>
            <a:lvl2pPr marL="83805" indent="0">
              <a:buNone/>
              <a:defRPr sz="220"/>
            </a:lvl2pPr>
            <a:lvl3pPr marL="167610" indent="0">
              <a:buNone/>
              <a:defRPr sz="183"/>
            </a:lvl3pPr>
            <a:lvl4pPr marL="251414" indent="0">
              <a:buNone/>
              <a:defRPr sz="165"/>
            </a:lvl4pPr>
            <a:lvl5pPr marL="335219" indent="0">
              <a:buNone/>
              <a:defRPr sz="165"/>
            </a:lvl5pPr>
            <a:lvl6pPr marL="419024" indent="0">
              <a:buNone/>
              <a:defRPr sz="165"/>
            </a:lvl6pPr>
            <a:lvl7pPr marL="502829" indent="0">
              <a:buNone/>
              <a:defRPr sz="165"/>
            </a:lvl7pPr>
            <a:lvl8pPr marL="586633" indent="0">
              <a:buNone/>
              <a:defRPr sz="165"/>
            </a:lvl8pPr>
            <a:lvl9pPr marL="670438" indent="0">
              <a:buNone/>
              <a:defRPr sz="1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655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4618" cy="1256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491" y="180058"/>
            <a:ext cx="1760219" cy="2390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490" y="468771"/>
            <a:ext cx="1760219" cy="608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90875" y="1094317"/>
            <a:ext cx="293370" cy="51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490" y="1094317"/>
            <a:ext cx="1339415" cy="51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98216" y="1094317"/>
            <a:ext cx="99494" cy="51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933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</p:sldLayoutIdLst>
  <p:txStyles>
    <p:titleStyle>
      <a:lvl1pPr algn="ctr" defTabSz="83805" rtl="0" eaLnBrk="1" latinLnBrk="0" hangingPunct="1">
        <a:spcBef>
          <a:spcPct val="0"/>
        </a:spcBef>
        <a:buNone/>
        <a:defRPr sz="80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2378" indent="-52378" algn="l" defTabSz="83805" rtl="0" eaLnBrk="1" latinLnBrk="0" hangingPunct="1">
        <a:spcBef>
          <a:spcPct val="20000"/>
        </a:spcBef>
        <a:spcAft>
          <a:spcPts val="110"/>
        </a:spcAft>
        <a:buClr>
          <a:schemeClr val="accent1"/>
        </a:buClr>
        <a:buSzPct val="115000"/>
        <a:buFont typeface="Arial"/>
        <a:buChar char="•"/>
        <a:defRPr sz="4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36183" indent="-52378" algn="l" defTabSz="83805" rtl="0" eaLnBrk="1" latinLnBrk="0" hangingPunct="1">
        <a:spcBef>
          <a:spcPct val="20000"/>
        </a:spcBef>
        <a:spcAft>
          <a:spcPts val="110"/>
        </a:spcAft>
        <a:buClr>
          <a:schemeClr val="accent1"/>
        </a:buClr>
        <a:buSzPct val="115000"/>
        <a:buFont typeface="Arial"/>
        <a:buChar char="•"/>
        <a:defRPr sz="3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219987" indent="-52378" algn="l" defTabSz="83805" rtl="0" eaLnBrk="1" latinLnBrk="0" hangingPunct="1">
        <a:spcBef>
          <a:spcPct val="20000"/>
        </a:spcBef>
        <a:spcAft>
          <a:spcPts val="110"/>
        </a:spcAft>
        <a:buClr>
          <a:schemeClr val="accent1"/>
        </a:buClr>
        <a:buSzPct val="115000"/>
        <a:buFont typeface="Arial"/>
        <a:buChar char="•"/>
        <a:defRPr sz="33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82841" indent="-31427" algn="l" defTabSz="83805" rtl="0" eaLnBrk="1" latinLnBrk="0" hangingPunct="1">
        <a:spcBef>
          <a:spcPct val="20000"/>
        </a:spcBef>
        <a:spcAft>
          <a:spcPts val="110"/>
        </a:spcAft>
        <a:buClr>
          <a:schemeClr val="accent1"/>
        </a:buClr>
        <a:buSzPct val="115000"/>
        <a:buFont typeface="Arial"/>
        <a:buChar char="•"/>
        <a:defRPr sz="2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66646" indent="-31427" algn="l" defTabSz="83805" rtl="0" eaLnBrk="1" latinLnBrk="0" hangingPunct="1">
        <a:spcBef>
          <a:spcPct val="20000"/>
        </a:spcBef>
        <a:spcAft>
          <a:spcPts val="110"/>
        </a:spcAft>
        <a:buClr>
          <a:schemeClr val="accent1"/>
        </a:buClr>
        <a:buSzPct val="115000"/>
        <a:buFont typeface="Arial"/>
        <a:buChar char="•"/>
        <a:defRPr sz="25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460926" indent="-41902" algn="l" defTabSz="83805" rtl="0" eaLnBrk="1" latinLnBrk="0" hangingPunct="1">
        <a:spcBef>
          <a:spcPct val="20000"/>
        </a:spcBef>
        <a:spcAft>
          <a:spcPts val="110"/>
        </a:spcAft>
        <a:buClr>
          <a:schemeClr val="accent1"/>
        </a:buClr>
        <a:buSzPct val="115000"/>
        <a:buFont typeface="Arial"/>
        <a:buChar char="•"/>
        <a:defRPr sz="25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544731" indent="-41902" algn="l" defTabSz="83805" rtl="0" eaLnBrk="1" latinLnBrk="0" hangingPunct="1">
        <a:spcBef>
          <a:spcPct val="20000"/>
        </a:spcBef>
        <a:spcAft>
          <a:spcPts val="110"/>
        </a:spcAft>
        <a:buClr>
          <a:schemeClr val="accent1"/>
        </a:buClr>
        <a:buSzPct val="115000"/>
        <a:buFont typeface="Arial"/>
        <a:buChar char="•"/>
        <a:defRPr sz="25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628536" indent="-41902" algn="l" defTabSz="83805" rtl="0" eaLnBrk="1" latinLnBrk="0" hangingPunct="1">
        <a:spcBef>
          <a:spcPct val="20000"/>
        </a:spcBef>
        <a:spcAft>
          <a:spcPts val="110"/>
        </a:spcAft>
        <a:buClr>
          <a:schemeClr val="accent1"/>
        </a:buClr>
        <a:buSzPct val="115000"/>
        <a:buFont typeface="Arial"/>
        <a:buChar char="•"/>
        <a:defRPr sz="25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712340" indent="-41902" algn="l" defTabSz="83805" rtl="0" eaLnBrk="1" latinLnBrk="0" hangingPunct="1">
        <a:spcBef>
          <a:spcPct val="20000"/>
        </a:spcBef>
        <a:spcAft>
          <a:spcPts val="110"/>
        </a:spcAft>
        <a:buClr>
          <a:schemeClr val="accent1"/>
        </a:buClr>
        <a:buSzPct val="115000"/>
        <a:buFont typeface="Arial"/>
        <a:buChar char="•"/>
        <a:defRPr sz="25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805" rtl="0" eaLnBrk="1" latinLnBrk="0" hangingPunct="1">
        <a:defRPr sz="330" kern="1200">
          <a:solidFill>
            <a:schemeClr val="tx1"/>
          </a:solidFill>
          <a:latin typeface="+mn-lt"/>
          <a:ea typeface="+mn-ea"/>
          <a:cs typeface="+mn-cs"/>
        </a:defRPr>
      </a:lvl1pPr>
      <a:lvl2pPr marL="83805" algn="l" defTabSz="83805" rtl="0" eaLnBrk="1" latinLnBrk="0" hangingPunct="1">
        <a:defRPr sz="330" kern="1200">
          <a:solidFill>
            <a:schemeClr val="tx1"/>
          </a:solidFill>
          <a:latin typeface="+mn-lt"/>
          <a:ea typeface="+mn-ea"/>
          <a:cs typeface="+mn-cs"/>
        </a:defRPr>
      </a:lvl2pPr>
      <a:lvl3pPr marL="167610" algn="l" defTabSz="83805" rtl="0" eaLnBrk="1" latinLnBrk="0" hangingPunct="1">
        <a:defRPr sz="330" kern="1200">
          <a:solidFill>
            <a:schemeClr val="tx1"/>
          </a:solidFill>
          <a:latin typeface="+mn-lt"/>
          <a:ea typeface="+mn-ea"/>
          <a:cs typeface="+mn-cs"/>
        </a:defRPr>
      </a:lvl3pPr>
      <a:lvl4pPr marL="251414" algn="l" defTabSz="83805" rtl="0" eaLnBrk="1" latinLnBrk="0" hangingPunct="1">
        <a:defRPr sz="330" kern="1200">
          <a:solidFill>
            <a:schemeClr val="tx1"/>
          </a:solidFill>
          <a:latin typeface="+mn-lt"/>
          <a:ea typeface="+mn-ea"/>
          <a:cs typeface="+mn-cs"/>
        </a:defRPr>
      </a:lvl4pPr>
      <a:lvl5pPr marL="335219" algn="l" defTabSz="83805" rtl="0" eaLnBrk="1" latinLnBrk="0" hangingPunct="1">
        <a:defRPr sz="330" kern="1200">
          <a:solidFill>
            <a:schemeClr val="tx1"/>
          </a:solidFill>
          <a:latin typeface="+mn-lt"/>
          <a:ea typeface="+mn-ea"/>
          <a:cs typeface="+mn-cs"/>
        </a:defRPr>
      </a:lvl5pPr>
      <a:lvl6pPr marL="419024" algn="l" defTabSz="83805" rtl="0" eaLnBrk="1" latinLnBrk="0" hangingPunct="1">
        <a:defRPr sz="330" kern="1200">
          <a:solidFill>
            <a:schemeClr val="tx1"/>
          </a:solidFill>
          <a:latin typeface="+mn-lt"/>
          <a:ea typeface="+mn-ea"/>
          <a:cs typeface="+mn-cs"/>
        </a:defRPr>
      </a:lvl6pPr>
      <a:lvl7pPr marL="502829" algn="l" defTabSz="83805" rtl="0" eaLnBrk="1" latinLnBrk="0" hangingPunct="1">
        <a:defRPr sz="330" kern="1200">
          <a:solidFill>
            <a:schemeClr val="tx1"/>
          </a:solidFill>
          <a:latin typeface="+mn-lt"/>
          <a:ea typeface="+mn-ea"/>
          <a:cs typeface="+mn-cs"/>
        </a:defRPr>
      </a:lvl7pPr>
      <a:lvl8pPr marL="586633" algn="l" defTabSz="83805" rtl="0" eaLnBrk="1" latinLnBrk="0" hangingPunct="1">
        <a:defRPr sz="330" kern="1200">
          <a:solidFill>
            <a:schemeClr val="tx1"/>
          </a:solidFill>
          <a:latin typeface="+mn-lt"/>
          <a:ea typeface="+mn-ea"/>
          <a:cs typeface="+mn-cs"/>
        </a:defRPr>
      </a:lvl8pPr>
      <a:lvl9pPr marL="670438" algn="l" defTabSz="83805" rtl="0" eaLnBrk="1" latinLnBrk="0" hangingPunct="1">
        <a:defRPr sz="3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158987"/>
            <a:ext cx="1802130" cy="43255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45770" marR="5080" indent="-433705">
              <a:lnSpc>
                <a:spcPct val="103699"/>
              </a:lnSpc>
              <a:spcBef>
                <a:spcPts val="80"/>
              </a:spcBef>
            </a:pPr>
            <a:r>
              <a:rPr lang="es-MX" sz="900" spc="-15" dirty="0">
                <a:solidFill>
                  <a:srgbClr val="322C2C"/>
                </a:solidFill>
                <a:latin typeface="Arial"/>
                <a:cs typeface="Arial"/>
              </a:rPr>
              <a:t>ANÁLISIS</a:t>
            </a:r>
            <a:r>
              <a:rPr lang="es-MX" sz="900" spc="-95" dirty="0">
                <a:solidFill>
                  <a:srgbClr val="322C2C"/>
                </a:solidFill>
                <a:latin typeface="Arial"/>
                <a:cs typeface="Arial"/>
              </a:rPr>
              <a:t> </a:t>
            </a:r>
            <a:r>
              <a:rPr lang="es-MX" sz="900" spc="-45" dirty="0">
                <a:solidFill>
                  <a:srgbClr val="322C2C"/>
                </a:solidFill>
                <a:latin typeface="Arial"/>
                <a:cs typeface="Arial"/>
              </a:rPr>
              <a:t>DE</a:t>
            </a:r>
            <a:r>
              <a:rPr lang="es-MX" sz="900" spc="-95" dirty="0">
                <a:solidFill>
                  <a:srgbClr val="322C2C"/>
                </a:solidFill>
                <a:latin typeface="Arial"/>
                <a:cs typeface="Arial"/>
              </a:rPr>
              <a:t> </a:t>
            </a:r>
            <a:r>
              <a:rPr lang="es-MX" sz="900" spc="-20" dirty="0">
                <a:solidFill>
                  <a:srgbClr val="322C2C"/>
                </a:solidFill>
                <a:latin typeface="Arial"/>
                <a:cs typeface="Arial"/>
              </a:rPr>
              <a:t>LOS</a:t>
            </a:r>
            <a:r>
              <a:rPr lang="es-MX" sz="900" spc="-95" dirty="0">
                <a:solidFill>
                  <a:srgbClr val="322C2C"/>
                </a:solidFill>
                <a:latin typeface="Arial"/>
                <a:cs typeface="Arial"/>
              </a:rPr>
              <a:t> </a:t>
            </a:r>
            <a:r>
              <a:rPr lang="es-MX" sz="900" spc="-15" dirty="0">
                <a:solidFill>
                  <a:srgbClr val="322C2C"/>
                </a:solidFill>
                <a:latin typeface="Arial"/>
                <a:cs typeface="Arial"/>
              </a:rPr>
              <a:t>DIFERENTES</a:t>
            </a:r>
            <a:r>
              <a:rPr lang="es-MX" sz="900" spc="-90" dirty="0">
                <a:solidFill>
                  <a:srgbClr val="322C2C"/>
                </a:solidFill>
                <a:latin typeface="Arial"/>
                <a:cs typeface="Arial"/>
              </a:rPr>
              <a:t> </a:t>
            </a:r>
            <a:r>
              <a:rPr lang="es-MX" sz="900" spc="-5" dirty="0">
                <a:solidFill>
                  <a:srgbClr val="322C2C"/>
                </a:solidFill>
                <a:latin typeface="Arial"/>
                <a:cs typeface="Arial"/>
              </a:rPr>
              <a:t>TIPOS</a:t>
            </a:r>
            <a:r>
              <a:rPr lang="es-MX" sz="900" spc="-95" dirty="0">
                <a:solidFill>
                  <a:srgbClr val="322C2C"/>
                </a:solidFill>
                <a:latin typeface="Arial"/>
                <a:cs typeface="Arial"/>
              </a:rPr>
              <a:t> </a:t>
            </a:r>
            <a:r>
              <a:rPr lang="es-MX" sz="900" spc="-45" dirty="0">
                <a:solidFill>
                  <a:srgbClr val="322C2C"/>
                </a:solidFill>
                <a:latin typeface="Arial"/>
                <a:cs typeface="Arial"/>
              </a:rPr>
              <a:t>DE  </a:t>
            </a:r>
            <a:r>
              <a:rPr lang="es-MX" sz="900" spc="-35" dirty="0">
                <a:solidFill>
                  <a:srgbClr val="322C2C"/>
                </a:solidFill>
                <a:latin typeface="Arial"/>
                <a:cs typeface="Arial"/>
              </a:rPr>
              <a:t>LESIONES</a:t>
            </a:r>
            <a:r>
              <a:rPr lang="es-MX" sz="900" spc="-90" dirty="0">
                <a:solidFill>
                  <a:srgbClr val="322C2C"/>
                </a:solidFill>
                <a:latin typeface="Arial"/>
                <a:cs typeface="Arial"/>
              </a:rPr>
              <a:t> </a:t>
            </a:r>
            <a:r>
              <a:rPr lang="es-MX" sz="900" spc="-40" dirty="0">
                <a:solidFill>
                  <a:srgbClr val="322C2C"/>
                </a:solidFill>
                <a:latin typeface="Arial"/>
                <a:cs typeface="Arial"/>
              </a:rPr>
              <a:t>FORENSES</a:t>
            </a:r>
            <a:endParaRPr lang="es-MX" sz="9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82" y="1155"/>
            <a:ext cx="2223770" cy="308610"/>
          </a:xfrm>
          <a:custGeom>
            <a:avLst/>
            <a:gdLst/>
            <a:ahLst/>
            <a:cxnLst/>
            <a:rect l="l" t="t" r="r" b="b"/>
            <a:pathLst>
              <a:path w="2223770" h="308610">
                <a:moveTo>
                  <a:pt x="2223401" y="62852"/>
                </a:moveTo>
                <a:lnTo>
                  <a:pt x="411035" y="62852"/>
                </a:lnTo>
                <a:lnTo>
                  <a:pt x="421627" y="54787"/>
                </a:lnTo>
                <a:lnTo>
                  <a:pt x="474294" y="24980"/>
                </a:lnTo>
                <a:lnTo>
                  <a:pt x="531876" y="5130"/>
                </a:lnTo>
                <a:lnTo>
                  <a:pt x="554951" y="0"/>
                </a:lnTo>
                <a:lnTo>
                  <a:pt x="525119" y="0"/>
                </a:lnTo>
                <a:lnTo>
                  <a:pt x="471512" y="18707"/>
                </a:lnTo>
                <a:lnTo>
                  <a:pt x="417880" y="49072"/>
                </a:lnTo>
                <a:lnTo>
                  <a:pt x="399770" y="62852"/>
                </a:lnTo>
                <a:lnTo>
                  <a:pt x="12" y="62852"/>
                </a:lnTo>
                <a:lnTo>
                  <a:pt x="12" y="68935"/>
                </a:lnTo>
                <a:lnTo>
                  <a:pt x="391807" y="68935"/>
                </a:lnTo>
                <a:lnTo>
                  <a:pt x="367398" y="89865"/>
                </a:lnTo>
                <a:lnTo>
                  <a:pt x="332841" y="121348"/>
                </a:lnTo>
                <a:lnTo>
                  <a:pt x="293319" y="156400"/>
                </a:lnTo>
                <a:lnTo>
                  <a:pt x="249961" y="191706"/>
                </a:lnTo>
                <a:lnTo>
                  <a:pt x="202857" y="225285"/>
                </a:lnTo>
                <a:lnTo>
                  <a:pt x="152146" y="255181"/>
                </a:lnTo>
                <a:lnTo>
                  <a:pt x="85394" y="283857"/>
                </a:lnTo>
                <a:lnTo>
                  <a:pt x="18834" y="300329"/>
                </a:lnTo>
                <a:lnTo>
                  <a:pt x="0" y="299948"/>
                </a:lnTo>
                <a:lnTo>
                  <a:pt x="0" y="308356"/>
                </a:lnTo>
                <a:lnTo>
                  <a:pt x="9067" y="308356"/>
                </a:lnTo>
                <a:lnTo>
                  <a:pt x="14452" y="307949"/>
                </a:lnTo>
                <a:lnTo>
                  <a:pt x="53619" y="300329"/>
                </a:lnTo>
                <a:lnTo>
                  <a:pt x="121412" y="277380"/>
                </a:lnTo>
                <a:lnTo>
                  <a:pt x="206451" y="231140"/>
                </a:lnTo>
                <a:lnTo>
                  <a:pt x="253936" y="197294"/>
                </a:lnTo>
                <a:lnTo>
                  <a:pt x="297624" y="161721"/>
                </a:lnTo>
                <a:lnTo>
                  <a:pt x="337400" y="126428"/>
                </a:lnTo>
                <a:lnTo>
                  <a:pt x="371741" y="95123"/>
                </a:lnTo>
                <a:lnTo>
                  <a:pt x="396125" y="74206"/>
                </a:lnTo>
                <a:lnTo>
                  <a:pt x="403047" y="68935"/>
                </a:lnTo>
                <a:lnTo>
                  <a:pt x="2223401" y="68935"/>
                </a:lnTo>
                <a:lnTo>
                  <a:pt x="2223401" y="62852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5" y="958799"/>
            <a:ext cx="2223770" cy="290830"/>
          </a:xfrm>
          <a:custGeom>
            <a:avLst/>
            <a:gdLst/>
            <a:ahLst/>
            <a:cxnLst/>
            <a:rect l="l" t="t" r="r" b="b"/>
            <a:pathLst>
              <a:path w="2223770" h="290830">
                <a:moveTo>
                  <a:pt x="2223389" y="226390"/>
                </a:moveTo>
                <a:lnTo>
                  <a:pt x="1873288" y="226390"/>
                </a:lnTo>
                <a:lnTo>
                  <a:pt x="1893697" y="208254"/>
                </a:lnTo>
                <a:lnTo>
                  <a:pt x="1925129" y="178536"/>
                </a:lnTo>
                <a:lnTo>
                  <a:pt x="1961095" y="145453"/>
                </a:lnTo>
                <a:lnTo>
                  <a:pt x="2000618" y="112052"/>
                </a:lnTo>
                <a:lnTo>
                  <a:pt x="2043620" y="80187"/>
                </a:lnTo>
                <a:lnTo>
                  <a:pt x="2090039" y="51663"/>
                </a:lnTo>
                <a:lnTo>
                  <a:pt x="2151316" y="24003"/>
                </a:lnTo>
                <a:lnTo>
                  <a:pt x="2212619" y="7620"/>
                </a:lnTo>
                <a:lnTo>
                  <a:pt x="2223376" y="7645"/>
                </a:lnTo>
                <a:lnTo>
                  <a:pt x="2223376" y="0"/>
                </a:lnTo>
                <a:lnTo>
                  <a:pt x="2221522" y="25"/>
                </a:lnTo>
                <a:lnTo>
                  <a:pt x="2180488" y="8204"/>
                </a:lnTo>
                <a:lnTo>
                  <a:pt x="2118106" y="30594"/>
                </a:lnTo>
                <a:lnTo>
                  <a:pt x="2040204" y="74815"/>
                </a:lnTo>
                <a:lnTo>
                  <a:pt x="1996846" y="106946"/>
                </a:lnTo>
                <a:lnTo>
                  <a:pt x="1957031" y="140589"/>
                </a:lnTo>
                <a:lnTo>
                  <a:pt x="1920824" y="173913"/>
                </a:lnTo>
                <a:lnTo>
                  <a:pt x="1889582" y="203466"/>
                </a:lnTo>
                <a:lnTo>
                  <a:pt x="1867382" y="223227"/>
                </a:lnTo>
                <a:lnTo>
                  <a:pt x="1863382" y="226390"/>
                </a:lnTo>
                <a:lnTo>
                  <a:pt x="0" y="226390"/>
                </a:lnTo>
                <a:lnTo>
                  <a:pt x="0" y="232460"/>
                </a:lnTo>
                <a:lnTo>
                  <a:pt x="1855698" y="232460"/>
                </a:lnTo>
                <a:lnTo>
                  <a:pt x="1844116" y="241630"/>
                </a:lnTo>
                <a:lnTo>
                  <a:pt x="1795894" y="270103"/>
                </a:lnTo>
                <a:lnTo>
                  <a:pt x="1742948" y="289445"/>
                </a:lnTo>
                <a:lnTo>
                  <a:pt x="1738947" y="290410"/>
                </a:lnTo>
                <a:lnTo>
                  <a:pt x="1760715" y="290410"/>
                </a:lnTo>
                <a:lnTo>
                  <a:pt x="1798574" y="275856"/>
                </a:lnTo>
                <a:lnTo>
                  <a:pt x="1847672" y="246849"/>
                </a:lnTo>
                <a:lnTo>
                  <a:pt x="1865871" y="232460"/>
                </a:lnTo>
                <a:lnTo>
                  <a:pt x="2223389" y="232460"/>
                </a:lnTo>
                <a:lnTo>
                  <a:pt x="2223389" y="22639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 descr="CACEP México - 1er. Cuatrimestre Licenciatura en Enfermería">
            <a:extLst>
              <a:ext uri="{FF2B5EF4-FFF2-40B4-BE49-F238E27FC236}">
                <a16:creationId xmlns:a16="http://schemas.microsoft.com/office/drawing/2014/main" id="{5EB1E5AD-4370-8332-6C93-4E5223EBA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429"/>
          <a:stretch/>
        </p:blipFill>
        <p:spPr bwMode="auto">
          <a:xfrm flipH="1">
            <a:off x="1459535" y="552450"/>
            <a:ext cx="458522" cy="35567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9DCCBDE7-538B-21C1-5F50-4AE52CB3D5EB}"/>
              </a:ext>
            </a:extLst>
          </p:cNvPr>
          <p:cNvSpPr txBox="1">
            <a:spLocks/>
          </p:cNvSpPr>
          <p:nvPr/>
        </p:nvSpPr>
        <p:spPr>
          <a:xfrm>
            <a:off x="0" y="575238"/>
            <a:ext cx="1637335" cy="3977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500" b="1" dirty="0">
                <a:solidFill>
                  <a:schemeClr val="tx1"/>
                </a:solidFill>
                <a:latin typeface="Amasis MT Pro" panose="02040504050005020304" pitchFamily="18" charset="0"/>
              </a:rPr>
              <a:t>PROFRA: MARIA DE LOS ANGELES VILLAVICENCIO PICHARDO</a:t>
            </a:r>
          </a:p>
          <a:p>
            <a:pPr marL="0" indent="0" algn="ctr">
              <a:buNone/>
            </a:pPr>
            <a:r>
              <a:rPr lang="es-MX" sz="500" b="1" dirty="0">
                <a:solidFill>
                  <a:schemeClr val="tx1"/>
                </a:solidFill>
                <a:latin typeface="Amasis MT Pro" panose="02040504050005020304" pitchFamily="18" charset="0"/>
              </a:rPr>
              <a:t>MEDICINA LEGAL  2do Bimestre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4" y="1617"/>
            <a:ext cx="2225040" cy="1249680"/>
            <a:chOff x="1374" y="1617"/>
            <a:chExt cx="2225040" cy="1249680"/>
          </a:xfrm>
        </p:grpSpPr>
        <p:sp>
          <p:nvSpPr>
            <p:cNvPr id="3" name="object 3"/>
            <p:cNvSpPr/>
            <p:nvPr/>
          </p:nvSpPr>
          <p:spPr>
            <a:xfrm>
              <a:off x="2893" y="588139"/>
              <a:ext cx="631190" cy="661670"/>
            </a:xfrm>
            <a:custGeom>
              <a:avLst/>
              <a:gdLst/>
              <a:ahLst/>
              <a:cxnLst/>
              <a:rect l="l" t="t" r="r" b="b"/>
              <a:pathLst>
                <a:path w="631190" h="661669">
                  <a:moveTo>
                    <a:pt x="0" y="0"/>
                  </a:moveTo>
                  <a:lnTo>
                    <a:pt x="44362" y="11422"/>
                  </a:lnTo>
                  <a:lnTo>
                    <a:pt x="85978" y="30011"/>
                  </a:lnTo>
                  <a:lnTo>
                    <a:pt x="124151" y="54711"/>
                  </a:lnTo>
                  <a:lnTo>
                    <a:pt x="159310" y="84758"/>
                  </a:lnTo>
                  <a:lnTo>
                    <a:pt x="191887" y="119389"/>
                  </a:lnTo>
                  <a:lnTo>
                    <a:pt x="222311" y="157840"/>
                  </a:lnTo>
                  <a:lnTo>
                    <a:pt x="251012" y="199346"/>
                  </a:lnTo>
                  <a:lnTo>
                    <a:pt x="278422" y="243143"/>
                  </a:lnTo>
                  <a:lnTo>
                    <a:pt x="304971" y="288469"/>
                  </a:lnTo>
                  <a:lnTo>
                    <a:pt x="331088" y="334559"/>
                  </a:lnTo>
                  <a:lnTo>
                    <a:pt x="357206" y="380648"/>
                  </a:lnTo>
                  <a:lnTo>
                    <a:pt x="383754" y="425974"/>
                  </a:lnTo>
                  <a:lnTo>
                    <a:pt x="411163" y="469772"/>
                  </a:lnTo>
                  <a:lnTo>
                    <a:pt x="439865" y="511278"/>
                  </a:lnTo>
                  <a:lnTo>
                    <a:pt x="470288" y="549728"/>
                  </a:lnTo>
                  <a:lnTo>
                    <a:pt x="502865" y="584359"/>
                  </a:lnTo>
                  <a:lnTo>
                    <a:pt x="538024" y="614406"/>
                  </a:lnTo>
                  <a:lnTo>
                    <a:pt x="576196" y="639106"/>
                  </a:lnTo>
                  <a:lnTo>
                    <a:pt x="617813" y="657695"/>
                  </a:lnTo>
                  <a:lnTo>
                    <a:pt x="630898" y="661064"/>
                  </a:lnTo>
                </a:path>
              </a:pathLst>
            </a:custGeom>
            <a:ln w="3175">
              <a:solidFill>
                <a:srgbClr val="32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93" y="1617"/>
              <a:ext cx="970574" cy="12475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" y="66674"/>
              <a:ext cx="2223770" cy="1124585"/>
            </a:xfrm>
            <a:custGeom>
              <a:avLst/>
              <a:gdLst/>
              <a:ahLst/>
              <a:cxnLst/>
              <a:rect l="l" t="t" r="r" b="b"/>
              <a:pathLst>
                <a:path w="2223770" h="1124585">
                  <a:moveTo>
                    <a:pt x="2223389" y="1118247"/>
                  </a:moveTo>
                  <a:lnTo>
                    <a:pt x="0" y="1118247"/>
                  </a:lnTo>
                  <a:lnTo>
                    <a:pt x="0" y="1124331"/>
                  </a:lnTo>
                  <a:lnTo>
                    <a:pt x="2223389" y="1124331"/>
                  </a:lnTo>
                  <a:lnTo>
                    <a:pt x="2223389" y="1118247"/>
                  </a:lnTo>
                  <a:close/>
                </a:path>
                <a:path w="2223770" h="1124585">
                  <a:moveTo>
                    <a:pt x="222338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223389" y="6096"/>
                  </a:lnTo>
                  <a:lnTo>
                    <a:pt x="2223389" y="0"/>
                  </a:lnTo>
                  <a:close/>
                </a:path>
              </a:pathLst>
            </a:custGeom>
            <a:solidFill>
              <a:srgbClr val="32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9418" y="175990"/>
            <a:ext cx="918844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Lesiones</a:t>
            </a:r>
            <a:r>
              <a:rPr spc="-25" dirty="0"/>
              <a:t> </a:t>
            </a:r>
            <a:r>
              <a:rPr spc="25" dirty="0"/>
              <a:t>en</a:t>
            </a:r>
            <a:r>
              <a:rPr spc="-25" dirty="0"/>
              <a:t> </a:t>
            </a:r>
            <a:r>
              <a:rPr spc="15" dirty="0"/>
              <a:t>la</a:t>
            </a:r>
            <a:r>
              <a:rPr spc="-20" dirty="0"/>
              <a:t> </a:t>
            </a:r>
            <a:r>
              <a:rPr spc="15" dirty="0"/>
              <a:t>identiﬁcación</a:t>
            </a:r>
            <a:r>
              <a:rPr spc="-25" dirty="0"/>
              <a:t> </a:t>
            </a:r>
            <a:r>
              <a:rPr spc="20" dirty="0"/>
              <a:t>de</a:t>
            </a:r>
            <a:r>
              <a:rPr spc="-20" dirty="0"/>
              <a:t> </a:t>
            </a:r>
            <a:r>
              <a:rPr spc="10" dirty="0"/>
              <a:t>víctimas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3249" y="469096"/>
            <a:ext cx="933450" cy="26680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2999"/>
              </a:lnSpc>
              <a:spcBef>
                <a:spcPts val="85"/>
              </a:spcBef>
            </a:pP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Las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lesiones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30" dirty="0" err="1">
                <a:solidFill>
                  <a:srgbClr val="322C2C"/>
                </a:solidFill>
                <a:latin typeface="Verdana"/>
                <a:cs typeface="Verdana"/>
              </a:rPr>
              <a:t>pueden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proporcionar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5" dirty="0" err="1">
                <a:latin typeface="Verdana"/>
                <a:cs typeface="Verdana"/>
              </a:rPr>
              <a:t>indicios</a:t>
            </a:r>
            <a:r>
              <a:rPr sz="300" spc="-5" dirty="0">
                <a:latin typeface="Verdana"/>
                <a:cs typeface="Verdana"/>
              </a:rPr>
              <a:t> 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para 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la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identiﬁcación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de 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víctimas..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Marcas  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distintivas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,</a:t>
            </a:r>
            <a:r>
              <a:rPr lang="es-MX" sz="300" spc="-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tatuajes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o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cicatrices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pueden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ser  </a:t>
            </a:r>
            <a:r>
              <a:rPr sz="300" spc="5" dirty="0" err="1">
                <a:solidFill>
                  <a:srgbClr val="322C2C"/>
                </a:solidFill>
                <a:latin typeface="Verdana"/>
                <a:cs typeface="Verdana"/>
              </a:rPr>
              <a:t>cruciales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en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casos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de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personas 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desaparecidas</a:t>
            </a:r>
            <a:r>
              <a:rPr sz="300" spc="-3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o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víctimas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no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identiﬁcadas.</a:t>
            </a:r>
            <a:endParaRPr sz="3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4" y="1617"/>
            <a:ext cx="2225040" cy="1249680"/>
            <a:chOff x="1374" y="1617"/>
            <a:chExt cx="2225040" cy="1249680"/>
          </a:xfrm>
        </p:grpSpPr>
        <p:sp>
          <p:nvSpPr>
            <p:cNvPr id="3" name="object 3"/>
            <p:cNvSpPr/>
            <p:nvPr/>
          </p:nvSpPr>
          <p:spPr>
            <a:xfrm>
              <a:off x="2893" y="1617"/>
              <a:ext cx="970574" cy="12475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95" y="66674"/>
              <a:ext cx="2223770" cy="1124585"/>
            </a:xfrm>
            <a:custGeom>
              <a:avLst/>
              <a:gdLst/>
              <a:ahLst/>
              <a:cxnLst/>
              <a:rect l="l" t="t" r="r" b="b"/>
              <a:pathLst>
                <a:path w="2223770" h="1124585">
                  <a:moveTo>
                    <a:pt x="2223389" y="1118247"/>
                  </a:moveTo>
                  <a:lnTo>
                    <a:pt x="0" y="1118247"/>
                  </a:lnTo>
                  <a:lnTo>
                    <a:pt x="0" y="1124331"/>
                  </a:lnTo>
                  <a:lnTo>
                    <a:pt x="2223389" y="1124331"/>
                  </a:lnTo>
                  <a:lnTo>
                    <a:pt x="2223389" y="1118247"/>
                  </a:lnTo>
                  <a:close/>
                </a:path>
                <a:path w="2223770" h="1124585">
                  <a:moveTo>
                    <a:pt x="222338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223389" y="6096"/>
                  </a:lnTo>
                  <a:lnTo>
                    <a:pt x="2223389" y="0"/>
                  </a:lnTo>
                  <a:close/>
                </a:path>
              </a:pathLst>
            </a:custGeom>
            <a:solidFill>
              <a:srgbClr val="32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58657" y="125878"/>
            <a:ext cx="1917884" cy="2583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13460" marR="5080">
              <a:lnSpc>
                <a:spcPct val="109700"/>
              </a:lnSpc>
              <a:spcBef>
                <a:spcPts val="80"/>
              </a:spcBef>
            </a:pPr>
            <a:r>
              <a:rPr lang="es-MX" sz="5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ANÁLISIS</a:t>
            </a:r>
            <a:r>
              <a:rPr lang="es-MX" sz="500" b="1" spc="-3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s-MX" sz="500" b="1" spc="-1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FORENSE</a:t>
            </a:r>
            <a:r>
              <a:rPr lang="es-MX" sz="500" b="1" spc="-3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s-MX" sz="500" b="1" spc="-15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DE</a:t>
            </a:r>
            <a:r>
              <a:rPr lang="es-MX" sz="500" b="1" spc="-3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s-MX" sz="500" b="1" spc="-1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LESIONES</a:t>
            </a:r>
            <a:r>
              <a:rPr lang="es-MX" sz="500" b="1" spc="-3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s-MX" sz="500" b="1" spc="-1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EN</a:t>
            </a:r>
            <a:r>
              <a:rPr lang="es-MX" sz="500" b="1" spc="-3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s-MX" sz="500" b="1" spc="5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EL LUGAR</a:t>
            </a:r>
            <a:r>
              <a:rPr lang="es-MX" sz="500" b="1" spc="-25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 </a:t>
            </a:r>
            <a:r>
              <a:rPr lang="es-MX" sz="500" b="1" spc="15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DE INTERVENCIÓN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7908" y="487045"/>
            <a:ext cx="922655" cy="26680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12999"/>
              </a:lnSpc>
              <a:spcBef>
                <a:spcPts val="85"/>
              </a:spcBef>
            </a:pP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El </a:t>
            </a:r>
            <a:r>
              <a:rPr sz="300" spc="-5" dirty="0" err="1">
                <a:latin typeface="Verdana"/>
                <a:cs typeface="Verdana"/>
              </a:rPr>
              <a:t>anál</a:t>
            </a:r>
            <a:r>
              <a:rPr lang="es-MX" sz="300" spc="-5" dirty="0">
                <a:latin typeface="Verdana"/>
                <a:cs typeface="Verdana"/>
              </a:rPr>
              <a:t>i</a:t>
            </a:r>
            <a:r>
              <a:rPr sz="300" spc="-5" dirty="0">
                <a:latin typeface="Verdana"/>
                <a:cs typeface="Verdana"/>
              </a:rPr>
              <a:t>sis</a:t>
            </a:r>
            <a:r>
              <a:rPr sz="300" spc="-15" dirty="0">
                <a:latin typeface="Verdana"/>
                <a:cs typeface="Verdana"/>
              </a:rPr>
              <a:t> </a:t>
            </a:r>
            <a:r>
              <a:rPr sz="300" spc="15" dirty="0">
                <a:latin typeface="Verdana"/>
                <a:cs typeface="Verdana"/>
              </a:rPr>
              <a:t>forense</a:t>
            </a:r>
            <a:r>
              <a:rPr sz="300" spc="-15" dirty="0">
                <a:latin typeface="Verdana"/>
                <a:cs typeface="Verdana"/>
              </a:rPr>
              <a:t> </a:t>
            </a:r>
            <a:r>
              <a:rPr sz="300" spc="25" dirty="0">
                <a:latin typeface="Verdana"/>
                <a:cs typeface="Verdana"/>
              </a:rPr>
              <a:t>de</a:t>
            </a:r>
            <a:r>
              <a:rPr sz="300" spc="-15" dirty="0">
                <a:latin typeface="Verdana"/>
                <a:cs typeface="Verdana"/>
              </a:rPr>
              <a:t> </a:t>
            </a:r>
            <a:r>
              <a:rPr sz="300" dirty="0" err="1">
                <a:latin typeface="Verdana"/>
                <a:cs typeface="Verdana"/>
              </a:rPr>
              <a:t>lesiones</a:t>
            </a:r>
            <a:r>
              <a:rPr sz="300" spc="-15" dirty="0">
                <a:latin typeface="Verdana"/>
                <a:cs typeface="Verdana"/>
              </a:rPr>
              <a:t> </a:t>
            </a:r>
            <a:r>
              <a:rPr sz="300" spc="30" dirty="0" err="1">
                <a:solidFill>
                  <a:srgbClr val="322C2C"/>
                </a:solidFill>
                <a:latin typeface="Verdana"/>
                <a:cs typeface="Verdana"/>
              </a:rPr>
              <a:t>en</a:t>
            </a:r>
            <a:r>
              <a:rPr sz="300" spc="-1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la</a:t>
            </a:r>
            <a:r>
              <a:rPr sz="300" spc="-1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escena  del 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criimen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requiere </a:t>
            </a:r>
            <a:r>
              <a:rPr sz="300" spc="35" dirty="0">
                <a:solidFill>
                  <a:srgbClr val="322C2C"/>
                </a:solidFill>
                <a:latin typeface="Verdana"/>
                <a:cs typeface="Verdana"/>
              </a:rPr>
              <a:t>un </a:t>
            </a:r>
            <a:r>
              <a:rPr sz="300" spc="20" dirty="0" err="1">
                <a:solidFill>
                  <a:srgbClr val="322C2C"/>
                </a:solidFill>
                <a:latin typeface="Verdana"/>
                <a:cs typeface="Verdana"/>
              </a:rPr>
              <a:t>enfoque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  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meticuloso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..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La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recopilación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de</a:t>
            </a:r>
            <a:r>
              <a:rPr sz="300" spc="-6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evidencia</a:t>
            </a:r>
            <a:endParaRPr sz="300" dirty="0">
              <a:latin typeface="Verdana"/>
              <a:cs typeface="Verdana"/>
            </a:endParaRPr>
          </a:p>
          <a:p>
            <a:pPr marL="12700" marR="60325" algn="just">
              <a:lnSpc>
                <a:spcPct val="112999"/>
              </a:lnSpc>
            </a:pP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física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y 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la </a:t>
            </a:r>
            <a:r>
              <a:rPr sz="300" spc="15" dirty="0" err="1">
                <a:solidFill>
                  <a:srgbClr val="322C2C"/>
                </a:solidFill>
                <a:latin typeface="Verdana"/>
                <a:cs typeface="Verdana"/>
              </a:rPr>
              <a:t>documentación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5" dirty="0" err="1">
                <a:solidFill>
                  <a:srgbClr val="322C2C"/>
                </a:solidFill>
                <a:latin typeface="Verdana"/>
                <a:cs typeface="Verdana"/>
              </a:rPr>
              <a:t>detallada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son  </a:t>
            </a:r>
            <a:r>
              <a:rPr sz="300" spc="5" dirty="0" err="1">
                <a:solidFill>
                  <a:srgbClr val="322C2C"/>
                </a:solidFill>
                <a:latin typeface="Verdana"/>
                <a:cs typeface="Verdana"/>
              </a:rPr>
              <a:t>esenciales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para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 err="1">
                <a:solidFill>
                  <a:srgbClr val="322C2C"/>
                </a:solidFill>
                <a:latin typeface="Verdana"/>
                <a:cs typeface="Verdana"/>
              </a:rPr>
              <a:t>reconstruir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15" dirty="0" err="1">
                <a:solidFill>
                  <a:srgbClr val="322C2C"/>
                </a:solidFill>
                <a:latin typeface="Verdana"/>
                <a:cs typeface="Verdana"/>
              </a:rPr>
              <a:t>los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eventos.</a:t>
            </a:r>
            <a:endParaRPr sz="3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4" y="1617"/>
            <a:ext cx="2225040" cy="1249680"/>
            <a:chOff x="1374" y="1617"/>
            <a:chExt cx="2225040" cy="1249680"/>
          </a:xfrm>
        </p:grpSpPr>
        <p:sp>
          <p:nvSpPr>
            <p:cNvPr id="3" name="object 3"/>
            <p:cNvSpPr/>
            <p:nvPr/>
          </p:nvSpPr>
          <p:spPr>
            <a:xfrm>
              <a:off x="2893" y="588139"/>
              <a:ext cx="631190" cy="661670"/>
            </a:xfrm>
            <a:custGeom>
              <a:avLst/>
              <a:gdLst/>
              <a:ahLst/>
              <a:cxnLst/>
              <a:rect l="l" t="t" r="r" b="b"/>
              <a:pathLst>
                <a:path w="631190" h="661669">
                  <a:moveTo>
                    <a:pt x="0" y="0"/>
                  </a:moveTo>
                  <a:lnTo>
                    <a:pt x="44362" y="11422"/>
                  </a:lnTo>
                  <a:lnTo>
                    <a:pt x="85978" y="30011"/>
                  </a:lnTo>
                  <a:lnTo>
                    <a:pt x="124151" y="54711"/>
                  </a:lnTo>
                  <a:lnTo>
                    <a:pt x="159310" y="84758"/>
                  </a:lnTo>
                  <a:lnTo>
                    <a:pt x="191887" y="119389"/>
                  </a:lnTo>
                  <a:lnTo>
                    <a:pt x="222311" y="157840"/>
                  </a:lnTo>
                  <a:lnTo>
                    <a:pt x="251012" y="199346"/>
                  </a:lnTo>
                  <a:lnTo>
                    <a:pt x="278422" y="243143"/>
                  </a:lnTo>
                  <a:lnTo>
                    <a:pt x="304971" y="288469"/>
                  </a:lnTo>
                  <a:lnTo>
                    <a:pt x="331088" y="334559"/>
                  </a:lnTo>
                  <a:lnTo>
                    <a:pt x="357206" y="380648"/>
                  </a:lnTo>
                  <a:lnTo>
                    <a:pt x="383754" y="425974"/>
                  </a:lnTo>
                  <a:lnTo>
                    <a:pt x="411163" y="469772"/>
                  </a:lnTo>
                  <a:lnTo>
                    <a:pt x="439865" y="511278"/>
                  </a:lnTo>
                  <a:lnTo>
                    <a:pt x="470288" y="549728"/>
                  </a:lnTo>
                  <a:lnTo>
                    <a:pt x="502865" y="584359"/>
                  </a:lnTo>
                  <a:lnTo>
                    <a:pt x="538024" y="614406"/>
                  </a:lnTo>
                  <a:lnTo>
                    <a:pt x="576196" y="639106"/>
                  </a:lnTo>
                  <a:lnTo>
                    <a:pt x="617813" y="657695"/>
                  </a:lnTo>
                  <a:lnTo>
                    <a:pt x="630898" y="661064"/>
                  </a:lnTo>
                </a:path>
              </a:pathLst>
            </a:custGeom>
            <a:ln w="3175">
              <a:solidFill>
                <a:srgbClr val="32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93" y="1617"/>
              <a:ext cx="970574" cy="12475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" y="66674"/>
              <a:ext cx="2223770" cy="1124585"/>
            </a:xfrm>
            <a:custGeom>
              <a:avLst/>
              <a:gdLst/>
              <a:ahLst/>
              <a:cxnLst/>
              <a:rect l="l" t="t" r="r" b="b"/>
              <a:pathLst>
                <a:path w="2223770" h="1124585">
                  <a:moveTo>
                    <a:pt x="2223389" y="1118247"/>
                  </a:moveTo>
                  <a:lnTo>
                    <a:pt x="0" y="1118247"/>
                  </a:lnTo>
                  <a:lnTo>
                    <a:pt x="0" y="1124331"/>
                  </a:lnTo>
                  <a:lnTo>
                    <a:pt x="2223389" y="1124331"/>
                  </a:lnTo>
                  <a:lnTo>
                    <a:pt x="2223389" y="1118247"/>
                  </a:lnTo>
                  <a:close/>
                </a:path>
                <a:path w="2223770" h="1124585">
                  <a:moveTo>
                    <a:pt x="222338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223389" y="6096"/>
                  </a:lnTo>
                  <a:lnTo>
                    <a:pt x="2223389" y="0"/>
                  </a:lnTo>
                  <a:close/>
                </a:path>
              </a:pathLst>
            </a:custGeom>
            <a:solidFill>
              <a:srgbClr val="32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15365" marR="5080">
              <a:lnSpc>
                <a:spcPct val="109700"/>
              </a:lnSpc>
              <a:spcBef>
                <a:spcPts val="80"/>
              </a:spcBef>
            </a:pPr>
            <a:r>
              <a:rPr spc="10" dirty="0"/>
              <a:t>Consideraciones</a:t>
            </a:r>
            <a:r>
              <a:rPr spc="-20" dirty="0"/>
              <a:t> </a:t>
            </a:r>
            <a:r>
              <a:rPr spc="10" dirty="0"/>
              <a:t>éticas</a:t>
            </a:r>
            <a:r>
              <a:rPr spc="-20" dirty="0"/>
              <a:t> </a:t>
            </a:r>
            <a:r>
              <a:rPr spc="25" dirty="0"/>
              <a:t>en</a:t>
            </a:r>
            <a:r>
              <a:rPr spc="-15" dirty="0"/>
              <a:t> </a:t>
            </a:r>
            <a:r>
              <a:rPr spc="10" dirty="0"/>
              <a:t>el</a:t>
            </a:r>
            <a:r>
              <a:rPr spc="-20" dirty="0"/>
              <a:t> </a:t>
            </a:r>
            <a:r>
              <a:rPr spc="15" dirty="0"/>
              <a:t>análisis</a:t>
            </a:r>
            <a:r>
              <a:rPr spc="-20" dirty="0"/>
              <a:t> </a:t>
            </a:r>
            <a:r>
              <a:rPr spc="20" dirty="0"/>
              <a:t>de  </a:t>
            </a:r>
            <a:r>
              <a:rPr spc="10" dirty="0"/>
              <a:t>lesiones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68901" y="484157"/>
            <a:ext cx="862330" cy="26680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12999"/>
              </a:lnSpc>
              <a:spcBef>
                <a:spcPts val="85"/>
              </a:spcBef>
            </a:pP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El </a:t>
            </a:r>
            <a:r>
              <a:rPr sz="300" spc="-5" dirty="0" err="1">
                <a:latin typeface="Verdana"/>
                <a:cs typeface="Verdana"/>
              </a:rPr>
              <a:t>anál</a:t>
            </a:r>
            <a:r>
              <a:rPr lang="es-MX" sz="300" spc="-5" dirty="0">
                <a:latin typeface="Verdana"/>
                <a:cs typeface="Verdana"/>
              </a:rPr>
              <a:t>i</a:t>
            </a:r>
            <a:r>
              <a:rPr sz="300" spc="-5" dirty="0">
                <a:latin typeface="Verdana"/>
                <a:cs typeface="Verdana"/>
              </a:rPr>
              <a:t>sis </a:t>
            </a:r>
            <a:r>
              <a:rPr sz="300" spc="25" dirty="0">
                <a:latin typeface="Verdana"/>
                <a:cs typeface="Verdana"/>
              </a:rPr>
              <a:t>de </a:t>
            </a:r>
            <a:r>
              <a:rPr sz="300" dirty="0" err="1">
                <a:latin typeface="Verdana"/>
                <a:cs typeface="Verdana"/>
              </a:rPr>
              <a:t>lesiones</a:t>
            </a:r>
            <a:r>
              <a:rPr sz="300" dirty="0">
                <a:latin typeface="Verdana"/>
                <a:cs typeface="Verdana"/>
              </a:rPr>
              <a:t> </a:t>
            </a:r>
            <a:r>
              <a:rPr sz="300" spc="-10" dirty="0" err="1">
                <a:solidFill>
                  <a:srgbClr val="322C2C"/>
                </a:solidFill>
                <a:latin typeface="Verdana"/>
                <a:cs typeface="Verdana"/>
              </a:rPr>
              <a:t>conlleva</a:t>
            </a:r>
            <a:r>
              <a:rPr sz="300" spc="-10" dirty="0">
                <a:solidFill>
                  <a:srgbClr val="322C2C"/>
                </a:solidFill>
                <a:latin typeface="Verdana"/>
                <a:cs typeface="Verdana"/>
              </a:rPr>
              <a:t> 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responsabilidades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20" dirty="0" err="1">
                <a:solidFill>
                  <a:srgbClr val="322C2C"/>
                </a:solidFill>
                <a:latin typeface="Verdana"/>
                <a:cs typeface="Verdana"/>
              </a:rPr>
              <a:t>éticas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..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El</a:t>
            </a:r>
            <a:r>
              <a:rPr sz="300" spc="-1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respeto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a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la 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dignidad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de 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las </a:t>
            </a:r>
            <a:r>
              <a:rPr sz="300" spc="5" dirty="0" err="1">
                <a:solidFill>
                  <a:srgbClr val="322C2C"/>
                </a:solidFill>
                <a:latin typeface="Verdana"/>
                <a:cs typeface="Verdana"/>
              </a:rPr>
              <a:t>víctimas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y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el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manejo 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adecuado de 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la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información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son 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fundamentalles </a:t>
            </a:r>
            <a:r>
              <a:rPr sz="300" spc="25" dirty="0" err="1">
                <a:solidFill>
                  <a:srgbClr val="322C2C"/>
                </a:solidFill>
                <a:latin typeface="Verdana"/>
                <a:cs typeface="Verdana"/>
              </a:rPr>
              <a:t>en</a:t>
            </a:r>
            <a:r>
              <a:rPr sz="300" spc="-7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la 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labor 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forense.</a:t>
            </a:r>
            <a:endParaRPr sz="3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3" y="740874"/>
            <a:ext cx="356870" cy="508634"/>
          </a:xfrm>
          <a:custGeom>
            <a:avLst/>
            <a:gdLst/>
            <a:ahLst/>
            <a:cxnLst/>
            <a:rect l="l" t="t" r="r" b="b"/>
            <a:pathLst>
              <a:path w="356870" h="508634">
                <a:moveTo>
                  <a:pt x="0" y="0"/>
                </a:moveTo>
                <a:lnTo>
                  <a:pt x="56102" y="54736"/>
                </a:lnTo>
                <a:lnTo>
                  <a:pt x="86526" y="93187"/>
                </a:lnTo>
                <a:lnTo>
                  <a:pt x="115228" y="134693"/>
                </a:lnTo>
                <a:lnTo>
                  <a:pt x="142639" y="178491"/>
                </a:lnTo>
                <a:lnTo>
                  <a:pt x="169189" y="223816"/>
                </a:lnTo>
                <a:lnTo>
                  <a:pt x="195309" y="269906"/>
                </a:lnTo>
                <a:lnTo>
                  <a:pt x="221426" y="315996"/>
                </a:lnTo>
                <a:lnTo>
                  <a:pt x="247975" y="361321"/>
                </a:lnTo>
                <a:lnTo>
                  <a:pt x="275384" y="405119"/>
                </a:lnTo>
                <a:lnTo>
                  <a:pt x="304086" y="446625"/>
                </a:lnTo>
                <a:lnTo>
                  <a:pt x="334509" y="485076"/>
                </a:lnTo>
                <a:lnTo>
                  <a:pt x="356383" y="508329"/>
                </a:lnTo>
              </a:path>
            </a:pathLst>
          </a:custGeom>
          <a:ln w="3175">
            <a:solidFill>
              <a:srgbClr val="32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895" y="2358"/>
            <a:ext cx="2223770" cy="1246845"/>
            <a:chOff x="2895" y="2358"/>
            <a:chExt cx="2223770" cy="1246845"/>
          </a:xfrm>
        </p:grpSpPr>
        <p:sp>
          <p:nvSpPr>
            <p:cNvPr id="4" name="object 4"/>
            <p:cNvSpPr/>
            <p:nvPr/>
          </p:nvSpPr>
          <p:spPr>
            <a:xfrm>
              <a:off x="1250359" y="2358"/>
              <a:ext cx="974991" cy="12468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" y="66674"/>
              <a:ext cx="2223770" cy="1124585"/>
            </a:xfrm>
            <a:custGeom>
              <a:avLst/>
              <a:gdLst/>
              <a:ahLst/>
              <a:cxnLst/>
              <a:rect l="l" t="t" r="r" b="b"/>
              <a:pathLst>
                <a:path w="2223770" h="1124585">
                  <a:moveTo>
                    <a:pt x="2223389" y="1118247"/>
                  </a:moveTo>
                  <a:lnTo>
                    <a:pt x="0" y="1118247"/>
                  </a:lnTo>
                  <a:lnTo>
                    <a:pt x="0" y="1124331"/>
                  </a:lnTo>
                  <a:lnTo>
                    <a:pt x="2223389" y="1124331"/>
                  </a:lnTo>
                  <a:lnTo>
                    <a:pt x="2223389" y="1118247"/>
                  </a:lnTo>
                  <a:close/>
                </a:path>
                <a:path w="2223770" h="1124585">
                  <a:moveTo>
                    <a:pt x="222338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223389" y="6096"/>
                  </a:lnTo>
                  <a:lnTo>
                    <a:pt x="2223389" y="0"/>
                  </a:lnTo>
                  <a:close/>
                </a:path>
              </a:pathLst>
            </a:custGeom>
            <a:solidFill>
              <a:srgbClr val="32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870" y="521226"/>
            <a:ext cx="930910" cy="26680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12999"/>
              </a:lnSpc>
              <a:spcBef>
                <a:spcPts val="85"/>
              </a:spcBef>
            </a:pP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El </a:t>
            </a:r>
            <a:r>
              <a:rPr sz="300" spc="-10" dirty="0" err="1">
                <a:latin typeface="Verdana"/>
                <a:cs typeface="Verdana"/>
              </a:rPr>
              <a:t>análisis</a:t>
            </a:r>
            <a:r>
              <a:rPr sz="300" spc="-10" dirty="0">
                <a:latin typeface="Verdana"/>
                <a:cs typeface="Verdana"/>
              </a:rPr>
              <a:t> </a:t>
            </a:r>
            <a:r>
              <a:rPr sz="300" spc="10" dirty="0">
                <a:latin typeface="Verdana"/>
                <a:cs typeface="Verdana"/>
              </a:rPr>
              <a:t>exhaustivo </a:t>
            </a:r>
            <a:r>
              <a:rPr sz="300" spc="25" dirty="0">
                <a:latin typeface="Verdana"/>
                <a:cs typeface="Verdana"/>
              </a:rPr>
              <a:t>de </a:t>
            </a:r>
            <a:r>
              <a:rPr sz="300" dirty="0" err="1">
                <a:latin typeface="Verdana"/>
                <a:cs typeface="Verdana"/>
              </a:rPr>
              <a:t>lesiones</a:t>
            </a:r>
            <a:r>
              <a:rPr sz="300" dirty="0"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es  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esencial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en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la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investigación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criminal.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La 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identiﬁcación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precisa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y 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la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interpretación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 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detallada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de 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las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lesiones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son  fundamentales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para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la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resolución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de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casos  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y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la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búsqueda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de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25" dirty="0" err="1">
                <a:solidFill>
                  <a:srgbClr val="322C2C"/>
                </a:solidFill>
                <a:latin typeface="Verdana"/>
                <a:cs typeface="Verdana"/>
              </a:rPr>
              <a:t>justicia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.</a:t>
            </a:r>
            <a:endParaRPr sz="3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3200" y="240264"/>
            <a:ext cx="856544" cy="1224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MX" sz="700" spc="-25" dirty="0">
                <a:latin typeface="Arial"/>
                <a:cs typeface="Arial"/>
              </a:rPr>
              <a:t>CONCLUSIONES</a:t>
            </a:r>
            <a:endParaRPr lang="es-MX" sz="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1123A-3379-4D93-2129-7C6EC082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900" b="1" dirty="0">
                <a:solidFill>
                  <a:schemeClr val="tx1"/>
                </a:solidFill>
              </a:rPr>
              <a:t>ACTIVIDAD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7131AD-0D14-645A-0507-50A409991FCA}"/>
              </a:ext>
            </a:extLst>
          </p:cNvPr>
          <p:cNvSpPr txBox="1"/>
          <p:nvPr/>
        </p:nvSpPr>
        <p:spPr>
          <a:xfrm>
            <a:off x="203200" y="476250"/>
            <a:ext cx="1870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dirty="0"/>
              <a:t>Realiza una investigación, mediante ella identifica y realiza un concepto propio para cada una de las siguientes lesiones e  ilustra con una imagen, redacta en tu cuaderno. Realiza la fijación fotográfica y sube a plataforma. GRACIAS</a:t>
            </a:r>
          </a:p>
        </p:txBody>
      </p:sp>
    </p:spTree>
    <p:extLst>
      <p:ext uri="{BB962C8B-B14F-4D97-AF65-F5344CB8AC3E}">
        <p14:creationId xmlns:p14="http://schemas.microsoft.com/office/powerpoint/2010/main" val="2497795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3D93A7-C471-A8F1-08D0-DB6A501EC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49"/>
          <a:stretch/>
        </p:blipFill>
        <p:spPr>
          <a:xfrm>
            <a:off x="127000" y="171450"/>
            <a:ext cx="914400" cy="914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0B51FF-E4F0-DEEF-0051-A532DA2BC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51"/>
          <a:stretch/>
        </p:blipFill>
        <p:spPr>
          <a:xfrm>
            <a:off x="1117600" y="247650"/>
            <a:ext cx="914400" cy="226443"/>
          </a:xfrm>
          <a:prstGeom prst="rect">
            <a:avLst/>
          </a:prstGeom>
        </p:spPr>
      </p:pic>
      <p:pic>
        <p:nvPicPr>
          <p:cNvPr id="8194" name="Picture 2" descr="Diferencia entre Criminología y Criminalística - Universidad Isabel I">
            <a:extLst>
              <a:ext uri="{FF2B5EF4-FFF2-40B4-BE49-F238E27FC236}">
                <a16:creationId xmlns:a16="http://schemas.microsoft.com/office/drawing/2014/main" id="{52A3CA4B-069C-FE9F-D4C6-12EAA770E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30001"/>
            <a:ext cx="914400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7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losario de términos de Medicina Legal y Ciencias Forenses – SNMLCF">
            <a:extLst>
              <a:ext uri="{FF2B5EF4-FFF2-40B4-BE49-F238E27FC236}">
                <a16:creationId xmlns:a16="http://schemas.microsoft.com/office/drawing/2014/main" id="{B54FA06A-1524-67E4-3938-89981A124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r="27523" b="1"/>
          <a:stretch/>
        </p:blipFill>
        <p:spPr bwMode="auto">
          <a:xfrm>
            <a:off x="4" y="0"/>
            <a:ext cx="2235196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A1C4A7-BB61-B557-C485-3CB4A991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6" y="66940"/>
            <a:ext cx="1927860" cy="243020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ACTIVIDAD DE EVALUACION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2517AB-F361-0AAE-CDA8-C5B2A66D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72" y="376900"/>
            <a:ext cx="846039" cy="673586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s-MX" sz="500" dirty="0">
              <a:solidFill>
                <a:srgbClr val="FFFFFF"/>
              </a:solidFill>
              <a:latin typeface="Söhne"/>
            </a:endParaRPr>
          </a:p>
          <a:p>
            <a:pPr algn="just"/>
            <a:r>
              <a:rPr lang="es-MX" sz="500" b="1" dirty="0"/>
              <a:t>ESCALA A EVALUAR:</a:t>
            </a:r>
          </a:p>
          <a:p>
            <a:pPr marL="0" indent="0" algn="just">
              <a:buNone/>
            </a:pPr>
            <a:r>
              <a:rPr lang="es-MX" sz="500" b="1" dirty="0"/>
              <a:t>Lenguaje técnico y adecuado</a:t>
            </a:r>
          </a:p>
          <a:p>
            <a:pPr marL="0" indent="0" algn="just">
              <a:buNone/>
            </a:pPr>
            <a:r>
              <a:rPr lang="es-MX" sz="500" b="1" dirty="0"/>
              <a:t>Excelente ortografía </a:t>
            </a:r>
          </a:p>
          <a:p>
            <a:pPr marL="0" indent="0" algn="just">
              <a:buNone/>
            </a:pPr>
            <a:r>
              <a:rPr lang="es-MX" sz="500" b="1" dirty="0"/>
              <a:t>Redacción correcta, clara y en orden</a:t>
            </a:r>
          </a:p>
          <a:p>
            <a:pPr marL="0" indent="0" algn="just">
              <a:buNone/>
            </a:pPr>
            <a:r>
              <a:rPr lang="es-MX" sz="500" b="1" dirty="0"/>
              <a:t>Presentación pulcra , clara y legible, y en formato adecuado a la plataforma. </a:t>
            </a:r>
          </a:p>
          <a:p>
            <a:pPr marL="0" indent="0" algn="just">
              <a:buNone/>
            </a:pPr>
            <a:endParaRPr lang="es-MX" sz="367" b="1" dirty="0"/>
          </a:p>
          <a:p>
            <a:pPr marL="0" indent="0" algn="just">
              <a:buNone/>
            </a:pPr>
            <a:endParaRPr lang="es-MX" sz="367" dirty="0">
              <a:solidFill>
                <a:srgbClr val="FFFFFF"/>
              </a:solidFill>
            </a:endParaRPr>
          </a:p>
        </p:txBody>
      </p:sp>
      <p:pic>
        <p:nvPicPr>
          <p:cNvPr id="3074" name="Picture 2" descr="Este jueves en Chillán la PDI dará inicio al seminario internacional de  criminalística">
            <a:extLst>
              <a:ext uri="{FF2B5EF4-FFF2-40B4-BE49-F238E27FC236}">
                <a16:creationId xmlns:a16="http://schemas.microsoft.com/office/drawing/2014/main" id="{7DCDCC19-CEB2-F12E-9B9D-6F9D10A19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1" b="-1"/>
          <a:stretch/>
        </p:blipFill>
        <p:spPr bwMode="auto">
          <a:xfrm>
            <a:off x="1118579" y="369448"/>
            <a:ext cx="968709" cy="771914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7384BA-B884-EB63-2BF8-B428B9CB6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518" y="0"/>
            <a:ext cx="229856" cy="17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5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losario de términos de Medicina Legal y Ciencias Forenses – SNMLCF">
            <a:extLst>
              <a:ext uri="{FF2B5EF4-FFF2-40B4-BE49-F238E27FC236}">
                <a16:creationId xmlns:a16="http://schemas.microsoft.com/office/drawing/2014/main" id="{B54FA06A-1524-67E4-3938-89981A124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r="27523" b="1"/>
          <a:stretch/>
        </p:blipFill>
        <p:spPr bwMode="auto">
          <a:xfrm>
            <a:off x="4" y="0"/>
            <a:ext cx="2235196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A1C4A7-BB61-B557-C485-3CB4A991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6" y="66940"/>
            <a:ext cx="1823263" cy="243020"/>
          </a:xfrm>
        </p:spPr>
        <p:txBody>
          <a:bodyPr>
            <a:noAutofit/>
          </a:bodyPr>
          <a:lstStyle/>
          <a:p>
            <a:pPr algn="ctr"/>
            <a:r>
              <a:rPr lang="es-MX" sz="600" b="1" dirty="0"/>
              <a:t>ACERCA DE LAS IMÁGENES PRESENTADAS EN LOS DOCUMENTOS EN PLATAFORMA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2517AB-F361-0AAE-CDA8-C5B2A66D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4" y="372650"/>
            <a:ext cx="1279986" cy="817710"/>
          </a:xfrm>
        </p:spPr>
        <p:txBody>
          <a:bodyPr>
            <a:normAutofit fontScale="62500" lnSpcReduction="20000"/>
          </a:bodyPr>
          <a:lstStyle/>
          <a:p>
            <a:pPr algn="just"/>
            <a:endParaRPr lang="es-MX" sz="367" b="1" dirty="0">
              <a:latin typeface="Söhne"/>
            </a:endParaRPr>
          </a:p>
          <a:p>
            <a:pPr marL="0" indent="0" algn="just">
              <a:buNone/>
            </a:pPr>
            <a:r>
              <a:rPr lang="es-MX" sz="500" b="1" dirty="0">
                <a:solidFill>
                  <a:schemeClr val="tx1"/>
                </a:solidFill>
              </a:rPr>
              <a:t>SE DEBERÁ DE ENTREGAR EL TRABAJO ILUSTRADO CON TOMAS FOTOGRÁFICAS LAS CUALES DEBERÁN DE TENER LOS SIGUIENTES REQUISITOS.</a:t>
            </a:r>
          </a:p>
          <a:p>
            <a:pPr marL="0" indent="0" algn="just">
              <a:buNone/>
            </a:pPr>
            <a:r>
              <a:rPr lang="es-MX" sz="500" b="1" dirty="0">
                <a:solidFill>
                  <a:schemeClr val="tx1"/>
                </a:solidFill>
              </a:rPr>
              <a:t>- TAMAÑO DE 10X15 CM.</a:t>
            </a:r>
          </a:p>
          <a:p>
            <a:pPr marL="0" indent="0" algn="just">
              <a:buNone/>
            </a:pPr>
            <a:r>
              <a:rPr lang="es-MX" sz="500" b="1" dirty="0">
                <a:solidFill>
                  <a:schemeClr val="tx1"/>
                </a:solidFill>
              </a:rPr>
              <a:t>- BAJADAS DIRECTAMENTE DEL EQUIPO O DISPOSITIVO DEL QUE FUERON TOMADAS.</a:t>
            </a:r>
          </a:p>
          <a:p>
            <a:pPr marL="0" indent="0" algn="just">
              <a:buNone/>
            </a:pPr>
            <a:r>
              <a:rPr lang="es-MX" sz="500" b="1" dirty="0">
                <a:solidFill>
                  <a:schemeClr val="tx1"/>
                </a:solidFill>
              </a:rPr>
              <a:t>- NO IMÁGENES DE WHATSAPP PARA NO RESTAR CALIDAD.</a:t>
            </a:r>
          </a:p>
          <a:p>
            <a:pPr marL="0" indent="0" algn="just">
              <a:buNone/>
            </a:pPr>
            <a:r>
              <a:rPr lang="es-MX" sz="500" b="1" dirty="0">
                <a:solidFill>
                  <a:schemeClr val="tx1"/>
                </a:solidFill>
              </a:rPr>
              <a:t>- ADEMÁS LAS FOTOGRAFÍAS DEBERÁN DE CONTAR  CON LOS REQUISITOS TÉCNICOS DE NITIDEZ, ENCUADRE E ILUMINACIÓN</a:t>
            </a:r>
          </a:p>
          <a:p>
            <a:pPr marL="0" indent="0" algn="just">
              <a:buNone/>
            </a:pPr>
            <a:r>
              <a:rPr lang="es-MX" sz="500" b="1" dirty="0">
                <a:solidFill>
                  <a:schemeClr val="tx1"/>
                </a:solidFill>
              </a:rPr>
              <a:t>. EN CASO DE SER REQUERIDA LA IMAGEN DE LOS TRABAJOS ESCOLARES O EVALIACIONES EN CUARTILLAS, DEBERA DE SER ESCANEADO EL DOCUMENTO Y SUBIDO A PLATAFORMA EN UN SOLO ARCHIVO,</a:t>
            </a:r>
          </a:p>
          <a:p>
            <a:pPr marL="0" indent="0" algn="just">
              <a:buNone/>
            </a:pPr>
            <a:endParaRPr lang="es-MX" sz="367" dirty="0">
              <a:solidFill>
                <a:srgbClr val="FFFFFF"/>
              </a:solidFill>
            </a:endParaRPr>
          </a:p>
        </p:txBody>
      </p:sp>
      <p:pic>
        <p:nvPicPr>
          <p:cNvPr id="3074" name="Picture 2" descr="Este jueves en Chillán la PDI dará inicio al seminario internacional de  criminalística">
            <a:extLst>
              <a:ext uri="{FF2B5EF4-FFF2-40B4-BE49-F238E27FC236}">
                <a16:creationId xmlns:a16="http://schemas.microsoft.com/office/drawing/2014/main" id="{7DCDCC19-CEB2-F12E-9B9D-6F9D10A19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1" b="-1"/>
          <a:stretch/>
        </p:blipFill>
        <p:spPr bwMode="auto">
          <a:xfrm>
            <a:off x="1266491" y="332218"/>
            <a:ext cx="968709" cy="771914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7384BA-B884-EB63-2BF8-B428B9CB6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518" y="0"/>
            <a:ext cx="229856" cy="1719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3132938-CFC4-EB0B-7502-1DB7A771962F}"/>
              </a:ext>
            </a:extLst>
          </p:cNvPr>
          <p:cNvSpPr txBox="1"/>
          <p:nvPr/>
        </p:nvSpPr>
        <p:spPr>
          <a:xfrm>
            <a:off x="1409581" y="1076961"/>
            <a:ext cx="743204" cy="20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33" b="1" dirty="0">
                <a:solidFill>
                  <a:schemeClr val="bg2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74639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4" y="1617"/>
            <a:ext cx="2225040" cy="1249680"/>
            <a:chOff x="1374" y="1617"/>
            <a:chExt cx="2225040" cy="1249680"/>
          </a:xfrm>
        </p:grpSpPr>
        <p:sp>
          <p:nvSpPr>
            <p:cNvPr id="3" name="object 3"/>
            <p:cNvSpPr/>
            <p:nvPr/>
          </p:nvSpPr>
          <p:spPr>
            <a:xfrm>
              <a:off x="2893" y="588139"/>
              <a:ext cx="631190" cy="661670"/>
            </a:xfrm>
            <a:custGeom>
              <a:avLst/>
              <a:gdLst/>
              <a:ahLst/>
              <a:cxnLst/>
              <a:rect l="l" t="t" r="r" b="b"/>
              <a:pathLst>
                <a:path w="631190" h="661669">
                  <a:moveTo>
                    <a:pt x="0" y="0"/>
                  </a:moveTo>
                  <a:lnTo>
                    <a:pt x="44362" y="11422"/>
                  </a:lnTo>
                  <a:lnTo>
                    <a:pt x="85978" y="30011"/>
                  </a:lnTo>
                  <a:lnTo>
                    <a:pt x="124151" y="54711"/>
                  </a:lnTo>
                  <a:lnTo>
                    <a:pt x="159310" y="84758"/>
                  </a:lnTo>
                  <a:lnTo>
                    <a:pt x="191887" y="119389"/>
                  </a:lnTo>
                  <a:lnTo>
                    <a:pt x="222311" y="157840"/>
                  </a:lnTo>
                  <a:lnTo>
                    <a:pt x="251012" y="199346"/>
                  </a:lnTo>
                  <a:lnTo>
                    <a:pt x="278422" y="243143"/>
                  </a:lnTo>
                  <a:lnTo>
                    <a:pt x="304971" y="288469"/>
                  </a:lnTo>
                  <a:lnTo>
                    <a:pt x="331088" y="334559"/>
                  </a:lnTo>
                  <a:lnTo>
                    <a:pt x="357206" y="380648"/>
                  </a:lnTo>
                  <a:lnTo>
                    <a:pt x="383754" y="425974"/>
                  </a:lnTo>
                  <a:lnTo>
                    <a:pt x="411163" y="469772"/>
                  </a:lnTo>
                  <a:lnTo>
                    <a:pt x="439865" y="511278"/>
                  </a:lnTo>
                  <a:lnTo>
                    <a:pt x="470288" y="549728"/>
                  </a:lnTo>
                  <a:lnTo>
                    <a:pt x="502865" y="584359"/>
                  </a:lnTo>
                  <a:lnTo>
                    <a:pt x="538024" y="614406"/>
                  </a:lnTo>
                  <a:lnTo>
                    <a:pt x="576196" y="639106"/>
                  </a:lnTo>
                  <a:lnTo>
                    <a:pt x="617813" y="657695"/>
                  </a:lnTo>
                  <a:lnTo>
                    <a:pt x="630898" y="661064"/>
                  </a:lnTo>
                </a:path>
              </a:pathLst>
            </a:custGeom>
            <a:ln w="3175">
              <a:solidFill>
                <a:srgbClr val="32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93" y="1617"/>
              <a:ext cx="970574" cy="12475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" y="66674"/>
              <a:ext cx="2223770" cy="1124585"/>
            </a:xfrm>
            <a:custGeom>
              <a:avLst/>
              <a:gdLst/>
              <a:ahLst/>
              <a:cxnLst/>
              <a:rect l="l" t="t" r="r" b="b"/>
              <a:pathLst>
                <a:path w="2223770" h="1124585">
                  <a:moveTo>
                    <a:pt x="2223389" y="1118247"/>
                  </a:moveTo>
                  <a:lnTo>
                    <a:pt x="0" y="1118247"/>
                  </a:lnTo>
                  <a:lnTo>
                    <a:pt x="0" y="1124331"/>
                  </a:lnTo>
                  <a:lnTo>
                    <a:pt x="2223389" y="1124331"/>
                  </a:lnTo>
                  <a:lnTo>
                    <a:pt x="2223389" y="1118247"/>
                  </a:lnTo>
                  <a:close/>
                </a:path>
                <a:path w="2223770" h="1124585">
                  <a:moveTo>
                    <a:pt x="222338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223389" y="6096"/>
                  </a:lnTo>
                  <a:lnTo>
                    <a:pt x="2223389" y="0"/>
                  </a:lnTo>
                  <a:close/>
                </a:path>
              </a:pathLst>
            </a:custGeom>
            <a:solidFill>
              <a:srgbClr val="32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9602" y="169914"/>
            <a:ext cx="51562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15" dirty="0"/>
              <a:t>Introducción</a:t>
            </a:r>
            <a:endParaRPr sz="700"/>
          </a:p>
        </p:txBody>
      </p:sp>
      <p:sp>
        <p:nvSpPr>
          <p:cNvPr id="8" name="object 8"/>
          <p:cNvSpPr txBox="1"/>
          <p:nvPr/>
        </p:nvSpPr>
        <p:spPr>
          <a:xfrm>
            <a:off x="1147311" y="519089"/>
            <a:ext cx="905510" cy="31899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12999"/>
              </a:lnSpc>
              <a:spcBef>
                <a:spcPts val="85"/>
              </a:spcBef>
            </a:pP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El </a:t>
            </a:r>
            <a:r>
              <a:rPr sz="300" spc="-5" dirty="0" err="1">
                <a:latin typeface="Verdana"/>
                <a:cs typeface="Verdana"/>
              </a:rPr>
              <a:t>análisis</a:t>
            </a:r>
            <a:r>
              <a:rPr sz="300" spc="-5" dirty="0">
                <a:latin typeface="Verdana"/>
                <a:cs typeface="Verdana"/>
              </a:rPr>
              <a:t> </a:t>
            </a:r>
            <a:r>
              <a:rPr sz="300" spc="15" dirty="0">
                <a:latin typeface="Verdana"/>
                <a:cs typeface="Verdana"/>
              </a:rPr>
              <a:t>forense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de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lesiones es </a:t>
            </a:r>
            <a:r>
              <a:rPr sz="300" spc="-10" dirty="0" err="1">
                <a:solidFill>
                  <a:srgbClr val="322C2C"/>
                </a:solidFill>
                <a:latin typeface="Verdana"/>
                <a:cs typeface="Verdana"/>
              </a:rPr>
              <a:t>cruci</a:t>
            </a:r>
            <a:r>
              <a:rPr lang="es-MX" sz="300" spc="-10" dirty="0">
                <a:solidFill>
                  <a:srgbClr val="322C2C"/>
                </a:solidFill>
                <a:latin typeface="Verdana"/>
                <a:cs typeface="Verdana"/>
              </a:rPr>
              <a:t>al</a:t>
            </a:r>
            <a:r>
              <a:rPr sz="300" spc="-1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para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la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resolución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de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casos.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Se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estudiarán  diferentes tipos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de 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lesiones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,</a:t>
            </a:r>
            <a:r>
              <a:rPr lang="es-MX" sz="300" spc="-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sus causas 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y 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consecuencias. 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El</a:t>
            </a:r>
            <a:r>
              <a:rPr lang="es-MX"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5" dirty="0" err="1">
                <a:solidFill>
                  <a:srgbClr val="322C2C"/>
                </a:solidFill>
                <a:latin typeface="Verdana"/>
                <a:cs typeface="Verdana"/>
              </a:rPr>
              <a:t>conocimiento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de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estas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 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lesiones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es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fundamental para 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la  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investigación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criminal.</a:t>
            </a:r>
            <a:endParaRPr sz="3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59374" y="169914"/>
            <a:ext cx="877569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dirty="0">
                <a:solidFill>
                  <a:srgbClr val="322C2C"/>
                </a:solidFill>
                <a:latin typeface="Times New Roman"/>
                <a:cs typeface="Times New Roman"/>
              </a:rPr>
              <a:t>Lesiones</a:t>
            </a:r>
            <a:r>
              <a:rPr sz="700" spc="-60" dirty="0">
                <a:solidFill>
                  <a:srgbClr val="322C2C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322C2C"/>
                </a:solidFill>
                <a:latin typeface="Times New Roman"/>
                <a:cs typeface="Times New Roman"/>
              </a:rPr>
              <a:t>contundentes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7697" y="483804"/>
            <a:ext cx="928369" cy="26680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46355">
              <a:lnSpc>
                <a:spcPct val="112999"/>
              </a:lnSpc>
              <a:spcBef>
                <a:spcPts val="85"/>
              </a:spcBef>
            </a:pP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Las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lesiones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>
                <a:latin typeface="Verdana"/>
                <a:cs typeface="Verdana"/>
              </a:rPr>
              <a:t>contundentes</a:t>
            </a:r>
            <a:r>
              <a:rPr sz="300" spc="-20" dirty="0">
                <a:latin typeface="Verdana"/>
                <a:cs typeface="Verdana"/>
              </a:rPr>
              <a:t>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son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causadas  </a:t>
            </a:r>
            <a:r>
              <a:rPr sz="300" spc="20" dirty="0" err="1">
                <a:solidFill>
                  <a:srgbClr val="322C2C"/>
                </a:solidFill>
                <a:latin typeface="Verdana"/>
                <a:cs typeface="Verdana"/>
              </a:rPr>
              <a:t>por</a:t>
            </a:r>
            <a:r>
              <a:rPr sz="300" spc="-3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impactos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directos.</a:t>
            </a:r>
            <a:r>
              <a:rPr sz="300" spc="-3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Pueden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provocar 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fracturas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,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hematomas</a:t>
            </a:r>
            <a:r>
              <a:rPr sz="300" spc="-6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y 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laceraciones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.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La</a:t>
            </a:r>
            <a:endParaRPr sz="300" dirty="0">
              <a:latin typeface="Verdana"/>
              <a:cs typeface="Verdana"/>
            </a:endParaRPr>
          </a:p>
          <a:p>
            <a:pPr marL="12700" marR="5080">
              <a:lnSpc>
                <a:spcPct val="112999"/>
              </a:lnSpc>
            </a:pP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identiﬁcación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de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estas</a:t>
            </a:r>
            <a:r>
              <a:rPr sz="300" spc="-1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lesiones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es</a:t>
            </a:r>
            <a:r>
              <a:rPr sz="300" spc="-1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esencial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 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para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5" dirty="0" err="1">
                <a:solidFill>
                  <a:srgbClr val="322C2C"/>
                </a:solidFill>
                <a:latin typeface="Verdana"/>
                <a:cs typeface="Verdana"/>
              </a:rPr>
              <a:t>determinar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la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causa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de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lla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muerte.</a:t>
            </a:r>
            <a:endParaRPr sz="300" dirty="0">
              <a:latin typeface="Verdana"/>
              <a:cs typeface="Verdana"/>
            </a:endParaRPr>
          </a:p>
        </p:txBody>
      </p:sp>
      <p:pic>
        <p:nvPicPr>
          <p:cNvPr id="6146" name="Picture 2" descr="Traumatología forense. | CRIMINOLOGIA HERNADEZ_ACTIVIDAD5950 Wiki | Fandom">
            <a:extLst>
              <a:ext uri="{FF2B5EF4-FFF2-40B4-BE49-F238E27FC236}">
                <a16:creationId xmlns:a16="http://schemas.microsoft.com/office/drawing/2014/main" id="{FEF18378-347E-B2C0-3C5D-BE5BBE110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7397"/>
            <a:ext cx="904377" cy="9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895" y="66611"/>
            <a:ext cx="2223770" cy="6350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70"/>
                </a:lnTo>
                <a:lnTo>
                  <a:pt x="2223389" y="6070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5" y="1185189"/>
            <a:ext cx="2223770" cy="6350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70"/>
                </a:lnTo>
                <a:lnTo>
                  <a:pt x="2223389" y="6070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1367" y="537126"/>
            <a:ext cx="934085" cy="26680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2999"/>
              </a:lnSpc>
              <a:spcBef>
                <a:spcPts val="85"/>
              </a:spcBef>
            </a:pP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Las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lesiones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latin typeface="Verdana"/>
                <a:cs typeface="Verdana"/>
              </a:rPr>
              <a:t>cortantes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son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producidas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por 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objetos aﬁlados.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Pueden </a:t>
            </a:r>
            <a:r>
              <a:rPr sz="300" spc="15" dirty="0" err="1">
                <a:solidFill>
                  <a:srgbClr val="322C2C"/>
                </a:solidFill>
                <a:latin typeface="Verdana"/>
                <a:cs typeface="Verdana"/>
              </a:rPr>
              <a:t>ocasionar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heridas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profundas 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y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desgarros </a:t>
            </a:r>
            <a:r>
              <a:rPr sz="300" spc="25" dirty="0" err="1">
                <a:solidFill>
                  <a:srgbClr val="322C2C"/>
                </a:solidFill>
                <a:latin typeface="Verdana"/>
                <a:cs typeface="Verdana"/>
              </a:rPr>
              <a:t>en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15" dirty="0" err="1">
                <a:solidFill>
                  <a:srgbClr val="322C2C"/>
                </a:solidFill>
                <a:latin typeface="Verdana"/>
                <a:cs typeface="Verdana"/>
              </a:rPr>
              <a:t>los</a:t>
            </a:r>
            <a:r>
              <a:rPr sz="300" spc="-1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te</a:t>
            </a:r>
            <a:r>
              <a:rPr lang="es-MX" sz="300" spc="-5" dirty="0">
                <a:solidFill>
                  <a:srgbClr val="322C2C"/>
                </a:solidFill>
                <a:latin typeface="Verdana"/>
                <a:cs typeface="Verdana"/>
              </a:rPr>
              <a:t>j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idos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.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La  </a:t>
            </a:r>
            <a:r>
              <a:rPr sz="300" spc="5" dirty="0" err="1">
                <a:solidFill>
                  <a:srgbClr val="322C2C"/>
                </a:solidFill>
                <a:latin typeface="Verdana"/>
                <a:cs typeface="Verdana"/>
              </a:rPr>
              <a:t>identiﬁcación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precisa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de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estas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lesiones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es  </a:t>
            </a:r>
            <a:r>
              <a:rPr sz="300" spc="-10" dirty="0">
                <a:solidFill>
                  <a:srgbClr val="322C2C"/>
                </a:solidFill>
                <a:latin typeface="Verdana"/>
                <a:cs typeface="Verdana"/>
              </a:rPr>
              <a:t>crucial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 err="1">
                <a:solidFill>
                  <a:srgbClr val="322C2C"/>
                </a:solidFill>
                <a:latin typeface="Verdana"/>
                <a:cs typeface="Verdana"/>
              </a:rPr>
              <a:t>en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la</a:t>
            </a:r>
            <a:r>
              <a:rPr sz="300" spc="-1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reconstrucción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de</a:t>
            </a:r>
            <a:r>
              <a:rPr sz="300" spc="-1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eventos.</a:t>
            </a:r>
            <a:endParaRPr sz="3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4484" y="160211"/>
            <a:ext cx="71437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dirty="0"/>
              <a:t>Lesiones</a:t>
            </a:r>
            <a:r>
              <a:rPr sz="700" spc="-75" dirty="0"/>
              <a:t> </a:t>
            </a:r>
            <a:r>
              <a:rPr sz="700" spc="20" dirty="0"/>
              <a:t>cortantes</a:t>
            </a:r>
            <a:endParaRPr sz="700"/>
          </a:p>
        </p:txBody>
      </p:sp>
      <p:pic>
        <p:nvPicPr>
          <p:cNvPr id="7170" name="Picture 2" descr="herida-cortante - Fundacion Instituto Nacional de Heridas">
            <a:extLst>
              <a:ext uri="{FF2B5EF4-FFF2-40B4-BE49-F238E27FC236}">
                <a16:creationId xmlns:a16="http://schemas.microsoft.com/office/drawing/2014/main" id="{6156646D-1027-30E1-9251-9387E809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63" y="227838"/>
            <a:ext cx="90037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895" y="66611"/>
            <a:ext cx="2223770" cy="6350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70"/>
                </a:lnTo>
                <a:lnTo>
                  <a:pt x="2223389" y="6070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5" y="1185189"/>
            <a:ext cx="2223770" cy="6350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70"/>
                </a:lnTo>
                <a:lnTo>
                  <a:pt x="2223389" y="6070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4975" y="547061"/>
            <a:ext cx="856615" cy="37119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2999"/>
              </a:lnSpc>
              <a:spcBef>
                <a:spcPts val="85"/>
              </a:spcBef>
            </a:pP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Las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lesiones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 err="1">
                <a:solidFill>
                  <a:srgbClr val="322C2C"/>
                </a:solidFill>
                <a:latin typeface="Verdana"/>
                <a:cs typeface="Verdana"/>
              </a:rPr>
              <a:t>por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5" dirty="0" err="1">
                <a:latin typeface="Verdana"/>
                <a:cs typeface="Verdana"/>
              </a:rPr>
              <a:t>proyecti</a:t>
            </a:r>
            <a:r>
              <a:rPr lang="es-MX" sz="300" spc="-5" dirty="0">
                <a:latin typeface="Verdana"/>
                <a:cs typeface="Verdana"/>
              </a:rPr>
              <a:t>l</a:t>
            </a:r>
            <a:r>
              <a:rPr sz="300" spc="-5" dirty="0">
                <a:latin typeface="Verdana"/>
                <a:cs typeface="Verdana"/>
              </a:rPr>
              <a:t> </a:t>
            </a:r>
            <a:r>
              <a:rPr sz="300" spc="25" dirty="0">
                <a:latin typeface="Verdana"/>
                <a:cs typeface="Verdana"/>
              </a:rPr>
              <a:t>de </a:t>
            </a:r>
            <a:r>
              <a:rPr sz="300" spc="20" dirty="0">
                <a:latin typeface="Verdana"/>
                <a:cs typeface="Verdana"/>
              </a:rPr>
              <a:t>arma </a:t>
            </a:r>
            <a:r>
              <a:rPr sz="300" spc="25" dirty="0">
                <a:latin typeface="Verdana"/>
                <a:cs typeface="Verdana"/>
              </a:rPr>
              <a:t>de  </a:t>
            </a:r>
            <a:r>
              <a:rPr sz="300" spc="20" dirty="0">
                <a:latin typeface="Verdana"/>
                <a:cs typeface="Verdana"/>
              </a:rPr>
              <a:t>fuego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causan daños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devastadores.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La 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trayectoria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y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el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tipo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de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munición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son 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determinantes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para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comprender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el 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alcance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de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estas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lesiones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.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Su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análisis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es 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fundamental </a:t>
            </a:r>
            <a:r>
              <a:rPr sz="300" spc="25" dirty="0" err="1">
                <a:solidFill>
                  <a:srgbClr val="322C2C"/>
                </a:solidFill>
                <a:latin typeface="Verdana"/>
                <a:cs typeface="Verdana"/>
              </a:rPr>
              <a:t>en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investigaciones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de  </a:t>
            </a:r>
            <a:r>
              <a:rPr sz="300" spc="-10" dirty="0" err="1">
                <a:solidFill>
                  <a:srgbClr val="322C2C"/>
                </a:solidFill>
                <a:latin typeface="Verdana"/>
                <a:cs typeface="Verdana"/>
              </a:rPr>
              <a:t>homicidios</a:t>
            </a:r>
            <a:r>
              <a:rPr sz="300" spc="-10" dirty="0">
                <a:solidFill>
                  <a:srgbClr val="322C2C"/>
                </a:solidFill>
                <a:latin typeface="Verdana"/>
                <a:cs typeface="Verdana"/>
              </a:rPr>
              <a:t>.</a:t>
            </a:r>
            <a:endParaRPr sz="3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4511" y="169322"/>
            <a:ext cx="90995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Lesiones</a:t>
            </a:r>
            <a:r>
              <a:rPr spc="-25" dirty="0"/>
              <a:t> </a:t>
            </a:r>
            <a:r>
              <a:rPr spc="20" dirty="0"/>
              <a:t>por</a:t>
            </a:r>
            <a:r>
              <a:rPr spc="-20" dirty="0"/>
              <a:t> </a:t>
            </a:r>
            <a:r>
              <a:rPr spc="10" dirty="0"/>
              <a:t>proyectil</a:t>
            </a:r>
            <a:r>
              <a:rPr spc="-20" dirty="0"/>
              <a:t> </a:t>
            </a:r>
            <a:r>
              <a:rPr spc="20" dirty="0"/>
              <a:t>de</a:t>
            </a:r>
            <a:r>
              <a:rPr spc="-20" dirty="0"/>
              <a:t> </a:t>
            </a:r>
            <a:r>
              <a:rPr spc="25" dirty="0"/>
              <a:t>arma</a:t>
            </a:r>
            <a:r>
              <a:rPr spc="-20" dirty="0"/>
              <a:t> </a:t>
            </a:r>
            <a:r>
              <a:rPr spc="20" dirty="0"/>
              <a:t>de</a:t>
            </a:r>
            <a:r>
              <a:rPr spc="-20" dirty="0"/>
              <a:t> </a:t>
            </a:r>
            <a:r>
              <a:rPr spc="10" dirty="0"/>
              <a:t>fuego</a:t>
            </a:r>
          </a:p>
        </p:txBody>
      </p:sp>
      <p:pic>
        <p:nvPicPr>
          <p:cNvPr id="5122" name="Picture 2" descr="Fracturas por proyectil de arma de fuego en huesos largos de la extremidad  pélvica">
            <a:extLst>
              <a:ext uri="{FF2B5EF4-FFF2-40B4-BE49-F238E27FC236}">
                <a16:creationId xmlns:a16="http://schemas.microsoft.com/office/drawing/2014/main" id="{8A25F3FA-E6AB-9E38-E04C-7229FB250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45083"/>
            <a:ext cx="61652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895" y="66611"/>
            <a:ext cx="2223770" cy="6350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70"/>
                </a:lnTo>
                <a:lnTo>
                  <a:pt x="2223389" y="6070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5" y="1185189"/>
            <a:ext cx="2223770" cy="6350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70"/>
                </a:lnTo>
                <a:lnTo>
                  <a:pt x="2223389" y="6070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8905" y="628483"/>
            <a:ext cx="926465" cy="26680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2999"/>
              </a:lnSpc>
              <a:spcBef>
                <a:spcPts val="85"/>
              </a:spcBef>
            </a:pP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Las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lesiones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 err="1">
                <a:solidFill>
                  <a:srgbClr val="322C2C"/>
                </a:solidFill>
                <a:latin typeface="Verdana"/>
                <a:cs typeface="Verdana"/>
              </a:rPr>
              <a:t>por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5" dirty="0" err="1">
                <a:latin typeface="Verdana"/>
                <a:cs typeface="Verdana"/>
              </a:rPr>
              <a:t>asﬁxia</a:t>
            </a:r>
            <a:r>
              <a:rPr sz="300" spc="-5" dirty="0">
                <a:latin typeface="Verdana"/>
                <a:cs typeface="Verdana"/>
              </a:rPr>
              <a:t>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pueden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ser 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causadas </a:t>
            </a:r>
            <a:r>
              <a:rPr sz="300" spc="20" dirty="0" err="1">
                <a:solidFill>
                  <a:srgbClr val="322C2C"/>
                </a:solidFill>
                <a:latin typeface="Verdana"/>
                <a:cs typeface="Verdana"/>
              </a:rPr>
              <a:t>por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estrangulamiiento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,  </a:t>
            </a:r>
            <a:r>
              <a:rPr sz="300" spc="5" dirty="0" err="1">
                <a:solidFill>
                  <a:srgbClr val="322C2C"/>
                </a:solidFill>
                <a:latin typeface="Verdana"/>
                <a:cs typeface="Verdana"/>
              </a:rPr>
              <a:t>sofocación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o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sumersión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.</a:t>
            </a:r>
            <a:r>
              <a:rPr lang="es-MX" sz="30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La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detec</a:t>
            </a:r>
            <a:r>
              <a:rPr lang="es-MX" sz="300" spc="10" dirty="0">
                <a:solidFill>
                  <a:srgbClr val="322C2C"/>
                </a:solidFill>
                <a:latin typeface="Verdana"/>
                <a:cs typeface="Verdana"/>
              </a:rPr>
              <a:t>c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ión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de  </a:t>
            </a:r>
            <a:r>
              <a:rPr sz="300" spc="15" dirty="0" err="1">
                <a:solidFill>
                  <a:srgbClr val="322C2C"/>
                </a:solidFill>
                <a:latin typeface="Verdana"/>
                <a:cs typeface="Verdana"/>
              </a:rPr>
              <a:t>signos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especíﬁcos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es </a:t>
            </a:r>
            <a:r>
              <a:rPr sz="300" spc="-10" dirty="0">
                <a:solidFill>
                  <a:srgbClr val="322C2C"/>
                </a:solidFill>
                <a:latin typeface="Verdana"/>
                <a:cs typeface="Verdana"/>
              </a:rPr>
              <a:t>crucial</a:t>
            </a:r>
            <a:r>
              <a:rPr lang="es-MX" sz="300" spc="-1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para 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determinar</a:t>
            </a:r>
            <a:r>
              <a:rPr sz="300" spc="-3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la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causa</a:t>
            </a:r>
            <a:r>
              <a:rPr sz="300" spc="-3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de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la</a:t>
            </a:r>
            <a:r>
              <a:rPr sz="300" spc="-3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muerte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en</a:t>
            </a:r>
            <a:r>
              <a:rPr sz="300" spc="-3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 err="1">
                <a:solidFill>
                  <a:srgbClr val="322C2C"/>
                </a:solidFill>
                <a:latin typeface="Verdana"/>
                <a:cs typeface="Verdana"/>
              </a:rPr>
              <a:t>casos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de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10" dirty="0" err="1">
                <a:solidFill>
                  <a:srgbClr val="322C2C"/>
                </a:solidFill>
                <a:latin typeface="Verdana"/>
                <a:cs typeface="Verdana"/>
              </a:rPr>
              <a:t>homicidio</a:t>
            </a:r>
            <a:r>
              <a:rPr sz="300" spc="-10" dirty="0">
                <a:solidFill>
                  <a:srgbClr val="322C2C"/>
                </a:solidFill>
                <a:latin typeface="Verdana"/>
                <a:cs typeface="Verdana"/>
              </a:rPr>
              <a:t>.</a:t>
            </a:r>
            <a:endParaRPr sz="3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4488" y="160210"/>
            <a:ext cx="75120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dirty="0"/>
              <a:t>Lesiones </a:t>
            </a:r>
            <a:r>
              <a:rPr sz="700" spc="25" dirty="0"/>
              <a:t>por</a:t>
            </a:r>
            <a:r>
              <a:rPr sz="700" spc="-130" dirty="0"/>
              <a:t> </a:t>
            </a:r>
            <a:r>
              <a:rPr sz="700" spc="5" dirty="0"/>
              <a:t>asﬁxia</a:t>
            </a:r>
            <a:endParaRPr sz="700"/>
          </a:p>
        </p:txBody>
      </p:sp>
      <p:pic>
        <p:nvPicPr>
          <p:cNvPr id="2050" name="Picture 2" descr="Técnicas forenses: Asfixias por acción mecánica externa a nivel del cuello  – Semanario Extra">
            <a:extLst>
              <a:ext uri="{FF2B5EF4-FFF2-40B4-BE49-F238E27FC236}">
                <a16:creationId xmlns:a16="http://schemas.microsoft.com/office/drawing/2014/main" id="{4E60CC4E-2CBA-8E80-1CFD-787BDE79E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1" y="247650"/>
            <a:ext cx="914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9494" y="175981"/>
            <a:ext cx="931544" cy="113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dirty="0"/>
              <a:t>Lesiones</a:t>
            </a:r>
            <a:r>
              <a:rPr sz="550" spc="-35" dirty="0"/>
              <a:t> </a:t>
            </a:r>
            <a:r>
              <a:rPr sz="550" spc="25" dirty="0"/>
              <a:t>por</a:t>
            </a:r>
            <a:r>
              <a:rPr sz="550" spc="-30" dirty="0"/>
              <a:t> </a:t>
            </a:r>
            <a:r>
              <a:rPr sz="550" spc="15" dirty="0"/>
              <a:t>agentes</a:t>
            </a:r>
            <a:r>
              <a:rPr sz="550" spc="-30" dirty="0"/>
              <a:t> </a:t>
            </a:r>
            <a:r>
              <a:rPr sz="550" spc="10" dirty="0"/>
              <a:t>químicos</a:t>
            </a:r>
            <a:endParaRPr sz="550"/>
          </a:p>
        </p:txBody>
      </p:sp>
      <p:sp>
        <p:nvSpPr>
          <p:cNvPr id="8" name="object 8"/>
          <p:cNvSpPr txBox="1"/>
          <p:nvPr/>
        </p:nvSpPr>
        <p:spPr>
          <a:xfrm>
            <a:off x="1160128" y="491491"/>
            <a:ext cx="930910" cy="31899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12999"/>
              </a:lnSpc>
              <a:spcBef>
                <a:spcPts val="85"/>
              </a:spcBef>
            </a:pP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Las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lesiones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por</a:t>
            </a:r>
            <a:r>
              <a:rPr sz="30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 err="1">
                <a:latin typeface="Verdana"/>
                <a:cs typeface="Verdana"/>
              </a:rPr>
              <a:t>agentes</a:t>
            </a:r>
            <a:r>
              <a:rPr sz="300" spc="-25" dirty="0">
                <a:latin typeface="Verdana"/>
                <a:cs typeface="Verdana"/>
              </a:rPr>
              <a:t> </a:t>
            </a:r>
            <a:r>
              <a:rPr sz="300" spc="10" dirty="0" err="1">
                <a:latin typeface="Verdana"/>
                <a:cs typeface="Verdana"/>
              </a:rPr>
              <a:t>químicos</a:t>
            </a:r>
            <a:r>
              <a:rPr sz="300" spc="-20" dirty="0">
                <a:latin typeface="Verdana"/>
                <a:cs typeface="Verdana"/>
              </a:rPr>
              <a:t>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pueden 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ser </a:t>
            </a:r>
            <a:r>
              <a:rPr sz="300" spc="-25" dirty="0" err="1">
                <a:solidFill>
                  <a:srgbClr val="322C2C"/>
                </a:solidFill>
                <a:latin typeface="Verdana"/>
                <a:cs typeface="Verdana"/>
              </a:rPr>
              <a:t>el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resulltado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de 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intoxicaciones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o  </a:t>
            </a:r>
            <a:r>
              <a:rPr sz="300" spc="5" dirty="0" err="1">
                <a:solidFill>
                  <a:srgbClr val="322C2C"/>
                </a:solidFill>
                <a:latin typeface="Verdana"/>
                <a:cs typeface="Verdana"/>
              </a:rPr>
              <a:t>exposiciones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a </a:t>
            </a:r>
            <a:r>
              <a:rPr sz="300" spc="5" dirty="0" err="1">
                <a:solidFill>
                  <a:srgbClr val="322C2C"/>
                </a:solidFill>
                <a:latin typeface="Verdana"/>
                <a:cs typeface="Verdana"/>
              </a:rPr>
              <a:t>sustancias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nocivas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.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Su 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análisis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forense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es </a:t>
            </a:r>
            <a:r>
              <a:rPr sz="300" spc="5" dirty="0" err="1">
                <a:solidFill>
                  <a:srgbClr val="322C2C"/>
                </a:solidFill>
                <a:latin typeface="Verdana"/>
                <a:cs typeface="Verdana"/>
              </a:rPr>
              <a:t>esencial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para 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determinar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 la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causa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de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enfermedades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o 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muertes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sospechosas.</a:t>
            </a:r>
            <a:endParaRPr sz="300" dirty="0">
              <a:latin typeface="Verdana"/>
              <a:cs typeface="Verdan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C05301-98E9-B55F-703B-262145680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5"/>
          <a:stretch/>
        </p:blipFill>
        <p:spPr bwMode="auto">
          <a:xfrm>
            <a:off x="186690" y="323850"/>
            <a:ext cx="930910" cy="5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15365">
              <a:lnSpc>
                <a:spcPct val="100000"/>
              </a:lnSpc>
              <a:spcBef>
                <a:spcPts val="120"/>
              </a:spcBef>
            </a:pPr>
            <a:r>
              <a:rPr sz="650" spc="-35" dirty="0">
                <a:latin typeface="Arial"/>
                <a:cs typeface="Arial"/>
              </a:rPr>
              <a:t>Lesiones </a:t>
            </a:r>
            <a:r>
              <a:rPr sz="650" dirty="0">
                <a:latin typeface="Arial"/>
                <a:cs typeface="Arial"/>
              </a:rPr>
              <a:t>por</a:t>
            </a:r>
            <a:r>
              <a:rPr sz="650" spc="-125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quemaduras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6676" y="552450"/>
            <a:ext cx="906780" cy="31899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2999"/>
              </a:lnSpc>
              <a:spcBef>
                <a:spcPts val="85"/>
              </a:spcBef>
            </a:pP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Las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dirty="0" err="1">
                <a:solidFill>
                  <a:srgbClr val="322C2C"/>
                </a:solidFill>
                <a:latin typeface="Verdana"/>
                <a:cs typeface="Verdana"/>
              </a:rPr>
              <a:t>lesiones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por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latin typeface="Verdana"/>
                <a:cs typeface="Verdana"/>
              </a:rPr>
              <a:t>quemaduras</a:t>
            </a:r>
            <a:r>
              <a:rPr sz="300" spc="-25" dirty="0">
                <a:latin typeface="Verdana"/>
                <a:cs typeface="Verdana"/>
              </a:rPr>
              <a:t> </a:t>
            </a:r>
            <a:r>
              <a:rPr sz="300" spc="30" dirty="0">
                <a:solidFill>
                  <a:srgbClr val="322C2C"/>
                </a:solidFill>
                <a:latin typeface="Verdana"/>
                <a:cs typeface="Verdana"/>
              </a:rPr>
              <a:t>pueden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ser 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causadas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por </a:t>
            </a:r>
            <a:r>
              <a:rPr sz="300" spc="-10" dirty="0" err="1">
                <a:solidFill>
                  <a:srgbClr val="322C2C"/>
                </a:solidFill>
                <a:latin typeface="Verdana"/>
                <a:cs typeface="Verdana"/>
              </a:rPr>
              <a:t>fuego</a:t>
            </a:r>
            <a:r>
              <a:rPr sz="300" spc="-10" dirty="0">
                <a:solidFill>
                  <a:srgbClr val="322C2C"/>
                </a:solidFill>
                <a:latin typeface="Verdana"/>
                <a:cs typeface="Verdana"/>
              </a:rPr>
              <a:t>, </a:t>
            </a:r>
            <a:r>
              <a:rPr sz="300" spc="5" dirty="0" err="1">
                <a:solidFill>
                  <a:srgbClr val="322C2C"/>
                </a:solidFill>
                <a:latin typeface="Verdana"/>
                <a:cs typeface="Verdana"/>
              </a:rPr>
              <a:t>líquidos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calientes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o  </a:t>
            </a:r>
            <a:r>
              <a:rPr sz="300" spc="15" dirty="0" err="1">
                <a:solidFill>
                  <a:srgbClr val="322C2C"/>
                </a:solidFill>
                <a:latin typeface="Verdana"/>
                <a:cs typeface="Verdana"/>
              </a:rPr>
              <a:t>sustancias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5" dirty="0" err="1">
                <a:solidFill>
                  <a:srgbClr val="322C2C"/>
                </a:solidFill>
                <a:latin typeface="Verdana"/>
                <a:cs typeface="Verdana"/>
              </a:rPr>
              <a:t>químicas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.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Su 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análisis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5" dirty="0" err="1">
                <a:solidFill>
                  <a:srgbClr val="322C2C"/>
                </a:solidFill>
                <a:latin typeface="Verdana"/>
                <a:cs typeface="Verdana"/>
              </a:rPr>
              <a:t>detallado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  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es 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crucial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para </a:t>
            </a:r>
            <a:r>
              <a:rPr sz="300" spc="20" dirty="0" err="1">
                <a:solidFill>
                  <a:srgbClr val="322C2C"/>
                </a:solidFill>
                <a:latin typeface="Verdana"/>
                <a:cs typeface="Verdana"/>
              </a:rPr>
              <a:t>determinar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la </a:t>
            </a:r>
            <a:r>
              <a:rPr sz="300" spc="15" dirty="0">
                <a:solidFill>
                  <a:srgbClr val="322C2C"/>
                </a:solidFill>
                <a:latin typeface="Verdana"/>
                <a:cs typeface="Verdana"/>
              </a:rPr>
              <a:t>naturaleza  </a:t>
            </a:r>
            <a:r>
              <a:rPr sz="300" spc="20" dirty="0">
                <a:solidFill>
                  <a:srgbClr val="322C2C"/>
                </a:solidFill>
                <a:latin typeface="Verdana"/>
                <a:cs typeface="Verdana"/>
              </a:rPr>
              <a:t>del </a:t>
            </a:r>
            <a:r>
              <a:rPr sz="300" spc="10" dirty="0" err="1">
                <a:solidFill>
                  <a:srgbClr val="322C2C"/>
                </a:solidFill>
                <a:latin typeface="Verdana"/>
                <a:cs typeface="Verdana"/>
              </a:rPr>
              <a:t>incidente</a:t>
            </a:r>
            <a:r>
              <a:rPr sz="300" spc="1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dirty="0">
                <a:solidFill>
                  <a:srgbClr val="322C2C"/>
                </a:solidFill>
                <a:latin typeface="Verdana"/>
                <a:cs typeface="Verdana"/>
              </a:rPr>
              <a:t>y </a:t>
            </a:r>
            <a:r>
              <a:rPr sz="300" spc="-25" dirty="0">
                <a:solidFill>
                  <a:srgbClr val="322C2C"/>
                </a:solidFill>
                <a:latin typeface="Verdana"/>
                <a:cs typeface="Verdana"/>
              </a:rPr>
              <a:t>la </a:t>
            </a:r>
            <a:r>
              <a:rPr sz="300" spc="5" dirty="0" err="1">
                <a:solidFill>
                  <a:srgbClr val="322C2C"/>
                </a:solidFill>
                <a:latin typeface="Verdana"/>
                <a:cs typeface="Verdana"/>
              </a:rPr>
              <a:t>responsabilidad</a:t>
            </a:r>
            <a:r>
              <a:rPr sz="300" spc="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00" spc="25" dirty="0">
                <a:solidFill>
                  <a:srgbClr val="322C2C"/>
                </a:solidFill>
                <a:latin typeface="Verdana"/>
                <a:cs typeface="Verdana"/>
              </a:rPr>
              <a:t>de </a:t>
            </a:r>
            <a:r>
              <a:rPr sz="300" spc="-15" dirty="0" err="1">
                <a:solidFill>
                  <a:srgbClr val="322C2C"/>
                </a:solidFill>
                <a:latin typeface="Verdana"/>
                <a:cs typeface="Verdana"/>
              </a:rPr>
              <a:t>los</a:t>
            </a:r>
            <a:r>
              <a:rPr sz="300" spc="-15" dirty="0">
                <a:solidFill>
                  <a:srgbClr val="322C2C"/>
                </a:solidFill>
                <a:latin typeface="Verdana"/>
                <a:cs typeface="Verdana"/>
              </a:rPr>
              <a:t>  </a:t>
            </a:r>
            <a:r>
              <a:rPr sz="300" spc="-5" dirty="0" err="1">
                <a:solidFill>
                  <a:srgbClr val="322C2C"/>
                </a:solidFill>
                <a:latin typeface="Verdana"/>
                <a:cs typeface="Verdana"/>
              </a:rPr>
              <a:t>involucrados</a:t>
            </a:r>
            <a:r>
              <a:rPr sz="300" spc="-5" dirty="0">
                <a:solidFill>
                  <a:srgbClr val="322C2C"/>
                </a:solidFill>
                <a:latin typeface="Verdana"/>
                <a:cs typeface="Verdana"/>
              </a:rPr>
              <a:t>.</a:t>
            </a:r>
            <a:endParaRPr sz="300" dirty="0">
              <a:latin typeface="Verdana"/>
              <a:cs typeface="Verdana"/>
            </a:endParaRPr>
          </a:p>
        </p:txBody>
      </p:sp>
      <p:pic>
        <p:nvPicPr>
          <p:cNvPr id="3074" name="Picture 2" descr="Cadáveres quemados. Estudio antropológico- forense.">
            <a:extLst>
              <a:ext uri="{FF2B5EF4-FFF2-40B4-BE49-F238E27FC236}">
                <a16:creationId xmlns:a16="http://schemas.microsoft.com/office/drawing/2014/main" id="{9C8200FD-3604-0F97-B523-FE57934C2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43792"/>
            <a:ext cx="7778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895" y="66687"/>
            <a:ext cx="2223770" cy="6350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83"/>
                </a:lnTo>
                <a:lnTo>
                  <a:pt x="2223389" y="6083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5" y="1185011"/>
            <a:ext cx="2223770" cy="6350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70"/>
                </a:lnTo>
                <a:lnTo>
                  <a:pt x="2223389" y="6070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7000" y="211219"/>
            <a:ext cx="1910714" cy="17722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102600"/>
              </a:lnSpc>
              <a:spcBef>
                <a:spcPts val="120"/>
              </a:spcBef>
            </a:pPr>
            <a:r>
              <a:rPr sz="350" spc="15" dirty="0">
                <a:solidFill>
                  <a:srgbClr val="322C2C"/>
                </a:solidFill>
                <a:latin typeface="Verdana"/>
                <a:cs typeface="Verdana"/>
              </a:rPr>
              <a:t>Las</a:t>
            </a:r>
            <a:r>
              <a:rPr sz="35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50" spc="10" dirty="0">
                <a:solidFill>
                  <a:srgbClr val="322C2C"/>
                </a:solidFill>
                <a:latin typeface="Verdana"/>
                <a:cs typeface="Verdana"/>
              </a:rPr>
              <a:t>lesiones</a:t>
            </a:r>
            <a:r>
              <a:rPr sz="35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50" spc="25" dirty="0">
                <a:latin typeface="Verdana"/>
                <a:cs typeface="Verdana"/>
              </a:rPr>
              <a:t>postmortem</a:t>
            </a:r>
            <a:r>
              <a:rPr sz="350" spc="-20" dirty="0">
                <a:latin typeface="Verdana"/>
                <a:cs typeface="Verdana"/>
              </a:rPr>
              <a:t> </a:t>
            </a:r>
            <a:r>
              <a:rPr sz="350" spc="25" dirty="0">
                <a:solidFill>
                  <a:srgbClr val="322C2C"/>
                </a:solidFill>
                <a:latin typeface="Verdana"/>
                <a:cs typeface="Verdana"/>
              </a:rPr>
              <a:t>pueden</a:t>
            </a:r>
            <a:r>
              <a:rPr sz="35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50" spc="15" dirty="0">
                <a:solidFill>
                  <a:srgbClr val="322C2C"/>
                </a:solidFill>
                <a:latin typeface="Verdana"/>
                <a:cs typeface="Verdana"/>
              </a:rPr>
              <a:t>diﬁcultar</a:t>
            </a:r>
            <a:r>
              <a:rPr sz="350" spc="-1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50" spc="5" dirty="0">
                <a:solidFill>
                  <a:srgbClr val="322C2C"/>
                </a:solidFill>
                <a:latin typeface="Verdana"/>
                <a:cs typeface="Verdana"/>
              </a:rPr>
              <a:t>la</a:t>
            </a:r>
            <a:r>
              <a:rPr sz="35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50" spc="20" dirty="0">
                <a:solidFill>
                  <a:srgbClr val="322C2C"/>
                </a:solidFill>
                <a:latin typeface="Verdana"/>
                <a:cs typeface="Verdana"/>
              </a:rPr>
              <a:t>determinación</a:t>
            </a:r>
            <a:r>
              <a:rPr sz="35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50" spc="25" dirty="0">
                <a:solidFill>
                  <a:srgbClr val="322C2C"/>
                </a:solidFill>
                <a:latin typeface="Verdana"/>
                <a:cs typeface="Verdana"/>
              </a:rPr>
              <a:t>de</a:t>
            </a:r>
            <a:r>
              <a:rPr sz="35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50" spc="5" dirty="0">
                <a:solidFill>
                  <a:srgbClr val="322C2C"/>
                </a:solidFill>
                <a:latin typeface="Verdana"/>
                <a:cs typeface="Verdana"/>
              </a:rPr>
              <a:t>la</a:t>
            </a:r>
            <a:r>
              <a:rPr sz="350" spc="-1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50" spc="15" dirty="0">
                <a:solidFill>
                  <a:srgbClr val="322C2C"/>
                </a:solidFill>
                <a:latin typeface="Verdana"/>
                <a:cs typeface="Verdana"/>
              </a:rPr>
              <a:t>causa</a:t>
            </a:r>
            <a:r>
              <a:rPr sz="35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50" spc="25" dirty="0">
                <a:solidFill>
                  <a:srgbClr val="322C2C"/>
                </a:solidFill>
                <a:latin typeface="Verdana"/>
                <a:cs typeface="Verdana"/>
              </a:rPr>
              <a:t>de</a:t>
            </a:r>
            <a:r>
              <a:rPr sz="350" spc="-2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50" spc="5" dirty="0">
                <a:solidFill>
                  <a:srgbClr val="322C2C"/>
                </a:solidFill>
                <a:latin typeface="Verdana"/>
                <a:cs typeface="Verdana"/>
              </a:rPr>
              <a:t>la  </a:t>
            </a:r>
            <a:r>
              <a:rPr sz="350" spc="-5" dirty="0" err="1">
                <a:solidFill>
                  <a:srgbClr val="322C2C"/>
                </a:solidFill>
                <a:latin typeface="Verdana"/>
                <a:cs typeface="Verdana"/>
              </a:rPr>
              <a:t>muerte</a:t>
            </a:r>
            <a:r>
              <a:rPr sz="350" spc="-5" dirty="0">
                <a:solidFill>
                  <a:srgbClr val="322C2C"/>
                </a:solidFill>
                <a:latin typeface="Verdana"/>
                <a:cs typeface="Verdana"/>
              </a:rPr>
              <a:t>. </a:t>
            </a:r>
            <a:r>
              <a:rPr sz="350" spc="10" dirty="0">
                <a:solidFill>
                  <a:srgbClr val="322C2C"/>
                </a:solidFill>
                <a:latin typeface="Verdana"/>
                <a:cs typeface="Verdana"/>
              </a:rPr>
              <a:t>Su </a:t>
            </a:r>
            <a:r>
              <a:rPr sz="350" spc="20" dirty="0">
                <a:solidFill>
                  <a:srgbClr val="322C2C"/>
                </a:solidFill>
                <a:latin typeface="Verdana"/>
                <a:cs typeface="Verdana"/>
              </a:rPr>
              <a:t>identiﬁcación </a:t>
            </a:r>
            <a:r>
              <a:rPr sz="350" dirty="0">
                <a:solidFill>
                  <a:srgbClr val="322C2C"/>
                </a:solidFill>
                <a:latin typeface="Verdana"/>
                <a:cs typeface="Verdana"/>
              </a:rPr>
              <a:t>y </a:t>
            </a:r>
            <a:r>
              <a:rPr sz="350" spc="15" dirty="0">
                <a:solidFill>
                  <a:srgbClr val="322C2C"/>
                </a:solidFill>
                <a:latin typeface="Verdana"/>
                <a:cs typeface="Verdana"/>
              </a:rPr>
              <a:t>distinción </a:t>
            </a:r>
            <a:r>
              <a:rPr sz="350" spc="25" dirty="0">
                <a:solidFill>
                  <a:srgbClr val="322C2C"/>
                </a:solidFill>
                <a:latin typeface="Verdana"/>
                <a:cs typeface="Verdana"/>
              </a:rPr>
              <a:t>de </a:t>
            </a:r>
            <a:r>
              <a:rPr sz="350" spc="5" dirty="0">
                <a:solidFill>
                  <a:srgbClr val="322C2C"/>
                </a:solidFill>
                <a:latin typeface="Verdana"/>
                <a:cs typeface="Verdana"/>
              </a:rPr>
              <a:t>las </a:t>
            </a:r>
            <a:r>
              <a:rPr sz="350" spc="10" dirty="0">
                <a:solidFill>
                  <a:srgbClr val="322C2C"/>
                </a:solidFill>
                <a:latin typeface="Verdana"/>
                <a:cs typeface="Verdana"/>
              </a:rPr>
              <a:t>lesiones </a:t>
            </a:r>
            <a:r>
              <a:rPr sz="350" spc="25" dirty="0">
                <a:solidFill>
                  <a:srgbClr val="322C2C"/>
                </a:solidFill>
                <a:latin typeface="Verdana"/>
                <a:cs typeface="Verdana"/>
              </a:rPr>
              <a:t>antemortem </a:t>
            </a:r>
            <a:r>
              <a:rPr sz="350" spc="15" dirty="0">
                <a:solidFill>
                  <a:srgbClr val="322C2C"/>
                </a:solidFill>
                <a:latin typeface="Verdana"/>
                <a:cs typeface="Verdana"/>
              </a:rPr>
              <a:t>son  </a:t>
            </a:r>
            <a:r>
              <a:rPr sz="350" spc="20" dirty="0">
                <a:solidFill>
                  <a:srgbClr val="322C2C"/>
                </a:solidFill>
                <a:latin typeface="Verdana"/>
                <a:cs typeface="Verdana"/>
              </a:rPr>
              <a:t>fundamentales</a:t>
            </a:r>
            <a:r>
              <a:rPr sz="350" spc="-30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50" spc="25" dirty="0">
                <a:solidFill>
                  <a:srgbClr val="322C2C"/>
                </a:solidFill>
                <a:latin typeface="Verdana"/>
                <a:cs typeface="Verdana"/>
              </a:rPr>
              <a:t>en</a:t>
            </a:r>
            <a:r>
              <a:rPr sz="35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50" spc="5" dirty="0">
                <a:solidFill>
                  <a:srgbClr val="322C2C"/>
                </a:solidFill>
                <a:latin typeface="Verdana"/>
                <a:cs typeface="Verdana"/>
              </a:rPr>
              <a:t>la</a:t>
            </a:r>
            <a:r>
              <a:rPr sz="35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50" spc="15" dirty="0">
                <a:solidFill>
                  <a:srgbClr val="322C2C"/>
                </a:solidFill>
                <a:latin typeface="Verdana"/>
                <a:cs typeface="Verdana"/>
              </a:rPr>
              <a:t>investigación</a:t>
            </a:r>
            <a:r>
              <a:rPr sz="350" spc="-25" dirty="0">
                <a:solidFill>
                  <a:srgbClr val="322C2C"/>
                </a:solidFill>
                <a:latin typeface="Verdana"/>
                <a:cs typeface="Verdana"/>
              </a:rPr>
              <a:t> </a:t>
            </a:r>
            <a:r>
              <a:rPr sz="350" spc="-10" dirty="0" err="1">
                <a:solidFill>
                  <a:srgbClr val="322C2C"/>
                </a:solidFill>
                <a:latin typeface="Verdana"/>
                <a:cs typeface="Verdana"/>
              </a:rPr>
              <a:t>forense</a:t>
            </a:r>
            <a:r>
              <a:rPr sz="350" spc="-10" dirty="0">
                <a:solidFill>
                  <a:srgbClr val="322C2C"/>
                </a:solidFill>
                <a:latin typeface="Verdana"/>
                <a:cs typeface="Verdana"/>
              </a:rPr>
              <a:t>.</a:t>
            </a:r>
            <a:endParaRPr sz="350" dirty="0">
              <a:latin typeface="Verdana"/>
              <a:cs typeface="Verdana"/>
            </a:endParaRPr>
          </a:p>
        </p:txBody>
      </p:sp>
      <p:pic>
        <p:nvPicPr>
          <p:cNvPr id="4098" name="Picture 2" descr="Ellos presidente exposición sala post mortem Nylon Tanzania trabajo duro">
            <a:extLst>
              <a:ext uri="{FF2B5EF4-FFF2-40B4-BE49-F238E27FC236}">
                <a16:creationId xmlns:a16="http://schemas.microsoft.com/office/drawing/2014/main" id="{2ED57245-9E2A-1A35-29BF-40DEBAFE3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80" y="432267"/>
            <a:ext cx="1676400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652</Words>
  <Application>Microsoft Office PowerPoint</Application>
  <PresentationFormat>Personalizado</PresentationFormat>
  <Paragraphs>46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ADLaM Display</vt:lpstr>
      <vt:lpstr>Amasis MT Pro</vt:lpstr>
      <vt:lpstr>Arial</vt:lpstr>
      <vt:lpstr>Garamond</vt:lpstr>
      <vt:lpstr>Söhne</vt:lpstr>
      <vt:lpstr>Times New Roman</vt:lpstr>
      <vt:lpstr>Verdana</vt:lpstr>
      <vt:lpstr>Orgánico</vt:lpstr>
      <vt:lpstr>Presentación de PowerPoint</vt:lpstr>
      <vt:lpstr>Introducción</vt:lpstr>
      <vt:lpstr>Presentación de PowerPoint</vt:lpstr>
      <vt:lpstr>Lesiones cortantes</vt:lpstr>
      <vt:lpstr>Lesiones por proyectil de arma de fuego</vt:lpstr>
      <vt:lpstr>Lesiones por asﬁxia</vt:lpstr>
      <vt:lpstr>Lesiones por agentes químicos</vt:lpstr>
      <vt:lpstr>Lesiones por quemaduras</vt:lpstr>
      <vt:lpstr>Presentación de PowerPoint</vt:lpstr>
      <vt:lpstr>Lesiones en la identiﬁcación de víctimas</vt:lpstr>
      <vt:lpstr>ANÁLISIS FORENSE DE LESIONES EN EL LUGAR  DE INTERVENCIÓN </vt:lpstr>
      <vt:lpstr>Consideraciones éticas en el análisis de  lesiones</vt:lpstr>
      <vt:lpstr>CONCLUSIONES</vt:lpstr>
      <vt:lpstr>ACTIVIDAD</vt:lpstr>
      <vt:lpstr>Presentación de PowerPoint</vt:lpstr>
      <vt:lpstr>ACTIVIDAD DE EVALUACION</vt:lpstr>
      <vt:lpstr>ACERCA DE LAS IMÁGENES PRESENTADAS EN LOS DOCUMENTOS EN PLATAFORMA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creator>Angeles Villavicencio</dc:creator>
  <cp:lastModifiedBy>Angeles Villavicencio</cp:lastModifiedBy>
  <cp:revision>3</cp:revision>
  <dcterms:created xsi:type="dcterms:W3CDTF">2023-11-28T21:06:48Z</dcterms:created>
  <dcterms:modified xsi:type="dcterms:W3CDTF">2023-11-28T21:53:15Z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2023-11-17T00:00:00Z</vt:filetime>
  </property>
  <property fmtid="{D5CDD505-2E9C-101B-9397-08002B2CF9AE}" pid="3" name="Creator">
    <vt:lpwstr>UnknownApplication</vt:lpwstr>
  </property>
  <property fmtid="{D5CDD505-2E9C-101B-9397-08002B2CF9AE}" pid="4" name="LastSaved">
    <vt:filetime>2023-11-28T00:00:00Z</vt:filetime>
  </property>
</Properties>
</file>