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71" r:id="rId13"/>
    <p:sldId id="272"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85E41-A46E-071A-E7CD-8042ABA7D9C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F878E22-43BC-ED20-E142-D87D3E5CA5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CF1590E9-E28B-ED4C-13E8-F7D12D0273FB}"/>
              </a:ext>
            </a:extLst>
          </p:cNvPr>
          <p:cNvSpPr>
            <a:spLocks noGrp="1"/>
          </p:cNvSpPr>
          <p:nvPr>
            <p:ph type="dt" sz="half" idx="10"/>
          </p:nvPr>
        </p:nvSpPr>
        <p:spPr/>
        <p:txBody>
          <a:bodyPr/>
          <a:lstStyle/>
          <a:p>
            <a:fld id="{D8D83DF9-DDC2-425E-B1EB-A3C7D421F669}" type="datetimeFigureOut">
              <a:rPr lang="es-MX" smtClean="0"/>
              <a:t>27/11/2023</a:t>
            </a:fld>
            <a:endParaRPr lang="es-MX"/>
          </a:p>
        </p:txBody>
      </p:sp>
      <p:sp>
        <p:nvSpPr>
          <p:cNvPr id="5" name="Marcador de pie de página 4">
            <a:extLst>
              <a:ext uri="{FF2B5EF4-FFF2-40B4-BE49-F238E27FC236}">
                <a16:creationId xmlns:a16="http://schemas.microsoft.com/office/drawing/2014/main" id="{06FCADED-EFE5-FA4F-0DAD-35F2347EFBF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0F795FC-D472-CCD7-566D-7B30710205E5}"/>
              </a:ext>
            </a:extLst>
          </p:cNvPr>
          <p:cNvSpPr>
            <a:spLocks noGrp="1"/>
          </p:cNvSpPr>
          <p:nvPr>
            <p:ph type="sldNum" sz="quarter" idx="12"/>
          </p:nvPr>
        </p:nvSpPr>
        <p:spPr/>
        <p:txBody>
          <a:bodyPr/>
          <a:lstStyle/>
          <a:p>
            <a:fld id="{B5F169A6-BF16-48CA-B443-B7A079330354}" type="slidenum">
              <a:rPr lang="es-MX" smtClean="0"/>
              <a:t>‹Nº›</a:t>
            </a:fld>
            <a:endParaRPr lang="es-MX"/>
          </a:p>
        </p:txBody>
      </p:sp>
    </p:spTree>
    <p:extLst>
      <p:ext uri="{BB962C8B-B14F-4D97-AF65-F5344CB8AC3E}">
        <p14:creationId xmlns:p14="http://schemas.microsoft.com/office/powerpoint/2010/main" val="98335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268C2D-7B10-543B-021E-11060397B6D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7D25DC9-9BAA-FF39-414F-6E6A545C4F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72BB2D1-FE98-EC51-CFDA-98E5B80ACD95}"/>
              </a:ext>
            </a:extLst>
          </p:cNvPr>
          <p:cNvSpPr>
            <a:spLocks noGrp="1"/>
          </p:cNvSpPr>
          <p:nvPr>
            <p:ph type="dt" sz="half" idx="10"/>
          </p:nvPr>
        </p:nvSpPr>
        <p:spPr/>
        <p:txBody>
          <a:bodyPr/>
          <a:lstStyle/>
          <a:p>
            <a:fld id="{D8D83DF9-DDC2-425E-B1EB-A3C7D421F669}" type="datetimeFigureOut">
              <a:rPr lang="es-MX" smtClean="0"/>
              <a:t>27/11/2023</a:t>
            </a:fld>
            <a:endParaRPr lang="es-MX"/>
          </a:p>
        </p:txBody>
      </p:sp>
      <p:sp>
        <p:nvSpPr>
          <p:cNvPr id="5" name="Marcador de pie de página 4">
            <a:extLst>
              <a:ext uri="{FF2B5EF4-FFF2-40B4-BE49-F238E27FC236}">
                <a16:creationId xmlns:a16="http://schemas.microsoft.com/office/drawing/2014/main" id="{64EF80FC-1534-07B3-9F71-7A499F002D3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77C8AE2-6A75-0D1A-A47A-D069348B901F}"/>
              </a:ext>
            </a:extLst>
          </p:cNvPr>
          <p:cNvSpPr>
            <a:spLocks noGrp="1"/>
          </p:cNvSpPr>
          <p:nvPr>
            <p:ph type="sldNum" sz="quarter" idx="12"/>
          </p:nvPr>
        </p:nvSpPr>
        <p:spPr/>
        <p:txBody>
          <a:bodyPr/>
          <a:lstStyle/>
          <a:p>
            <a:fld id="{B5F169A6-BF16-48CA-B443-B7A079330354}" type="slidenum">
              <a:rPr lang="es-MX" smtClean="0"/>
              <a:t>‹Nº›</a:t>
            </a:fld>
            <a:endParaRPr lang="es-MX"/>
          </a:p>
        </p:txBody>
      </p:sp>
    </p:spTree>
    <p:extLst>
      <p:ext uri="{BB962C8B-B14F-4D97-AF65-F5344CB8AC3E}">
        <p14:creationId xmlns:p14="http://schemas.microsoft.com/office/powerpoint/2010/main" val="168888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D1E5E7C-9C8E-202B-7FBC-D36146946D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97A6617-023C-1B51-D01C-66E210667E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8E346E2-01B6-338A-6B91-E92BC42227BB}"/>
              </a:ext>
            </a:extLst>
          </p:cNvPr>
          <p:cNvSpPr>
            <a:spLocks noGrp="1"/>
          </p:cNvSpPr>
          <p:nvPr>
            <p:ph type="dt" sz="half" idx="10"/>
          </p:nvPr>
        </p:nvSpPr>
        <p:spPr/>
        <p:txBody>
          <a:bodyPr/>
          <a:lstStyle/>
          <a:p>
            <a:fld id="{D8D83DF9-DDC2-425E-B1EB-A3C7D421F669}" type="datetimeFigureOut">
              <a:rPr lang="es-MX" smtClean="0"/>
              <a:t>27/11/2023</a:t>
            </a:fld>
            <a:endParaRPr lang="es-MX"/>
          </a:p>
        </p:txBody>
      </p:sp>
      <p:sp>
        <p:nvSpPr>
          <p:cNvPr id="5" name="Marcador de pie de página 4">
            <a:extLst>
              <a:ext uri="{FF2B5EF4-FFF2-40B4-BE49-F238E27FC236}">
                <a16:creationId xmlns:a16="http://schemas.microsoft.com/office/drawing/2014/main" id="{7D33ADAA-5AAD-54CC-8FCD-25F68571208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A847095-4BBF-77B6-8C5F-089C13B6A526}"/>
              </a:ext>
            </a:extLst>
          </p:cNvPr>
          <p:cNvSpPr>
            <a:spLocks noGrp="1"/>
          </p:cNvSpPr>
          <p:nvPr>
            <p:ph type="sldNum" sz="quarter" idx="12"/>
          </p:nvPr>
        </p:nvSpPr>
        <p:spPr/>
        <p:txBody>
          <a:bodyPr/>
          <a:lstStyle/>
          <a:p>
            <a:fld id="{B5F169A6-BF16-48CA-B443-B7A079330354}" type="slidenum">
              <a:rPr lang="es-MX" smtClean="0"/>
              <a:t>‹Nº›</a:t>
            </a:fld>
            <a:endParaRPr lang="es-MX"/>
          </a:p>
        </p:txBody>
      </p:sp>
    </p:spTree>
    <p:extLst>
      <p:ext uri="{BB962C8B-B14F-4D97-AF65-F5344CB8AC3E}">
        <p14:creationId xmlns:p14="http://schemas.microsoft.com/office/powerpoint/2010/main" val="225577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51CB84-B196-FEC4-1E3C-AEC74632B93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60CAC69-0C25-58C9-CEC6-F830C0831D9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B5F14F4-7FC7-09BC-2C98-B70953D617BA}"/>
              </a:ext>
            </a:extLst>
          </p:cNvPr>
          <p:cNvSpPr>
            <a:spLocks noGrp="1"/>
          </p:cNvSpPr>
          <p:nvPr>
            <p:ph type="dt" sz="half" idx="10"/>
          </p:nvPr>
        </p:nvSpPr>
        <p:spPr/>
        <p:txBody>
          <a:bodyPr/>
          <a:lstStyle/>
          <a:p>
            <a:fld id="{D8D83DF9-DDC2-425E-B1EB-A3C7D421F669}" type="datetimeFigureOut">
              <a:rPr lang="es-MX" smtClean="0"/>
              <a:t>27/11/2023</a:t>
            </a:fld>
            <a:endParaRPr lang="es-MX"/>
          </a:p>
        </p:txBody>
      </p:sp>
      <p:sp>
        <p:nvSpPr>
          <p:cNvPr id="5" name="Marcador de pie de página 4">
            <a:extLst>
              <a:ext uri="{FF2B5EF4-FFF2-40B4-BE49-F238E27FC236}">
                <a16:creationId xmlns:a16="http://schemas.microsoft.com/office/drawing/2014/main" id="{DFC6E41C-5B29-9815-8BB6-C2DA383CB5C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559F399-88CF-E8AF-5F55-D3682BDCC701}"/>
              </a:ext>
            </a:extLst>
          </p:cNvPr>
          <p:cNvSpPr>
            <a:spLocks noGrp="1"/>
          </p:cNvSpPr>
          <p:nvPr>
            <p:ph type="sldNum" sz="quarter" idx="12"/>
          </p:nvPr>
        </p:nvSpPr>
        <p:spPr/>
        <p:txBody>
          <a:bodyPr/>
          <a:lstStyle/>
          <a:p>
            <a:fld id="{B5F169A6-BF16-48CA-B443-B7A079330354}" type="slidenum">
              <a:rPr lang="es-MX" smtClean="0"/>
              <a:t>‹Nº›</a:t>
            </a:fld>
            <a:endParaRPr lang="es-MX"/>
          </a:p>
        </p:txBody>
      </p:sp>
    </p:spTree>
    <p:extLst>
      <p:ext uri="{BB962C8B-B14F-4D97-AF65-F5344CB8AC3E}">
        <p14:creationId xmlns:p14="http://schemas.microsoft.com/office/powerpoint/2010/main" val="43832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3FCCD-39D3-44E7-3B5F-B244235DD48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4F2E50C-E833-9AE0-4FBA-42AF75096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FFF4D0D-C7D6-3654-5C92-B902088C92D9}"/>
              </a:ext>
            </a:extLst>
          </p:cNvPr>
          <p:cNvSpPr>
            <a:spLocks noGrp="1"/>
          </p:cNvSpPr>
          <p:nvPr>
            <p:ph type="dt" sz="half" idx="10"/>
          </p:nvPr>
        </p:nvSpPr>
        <p:spPr/>
        <p:txBody>
          <a:bodyPr/>
          <a:lstStyle/>
          <a:p>
            <a:fld id="{D8D83DF9-DDC2-425E-B1EB-A3C7D421F669}" type="datetimeFigureOut">
              <a:rPr lang="es-MX" smtClean="0"/>
              <a:t>27/11/2023</a:t>
            </a:fld>
            <a:endParaRPr lang="es-MX"/>
          </a:p>
        </p:txBody>
      </p:sp>
      <p:sp>
        <p:nvSpPr>
          <p:cNvPr id="5" name="Marcador de pie de página 4">
            <a:extLst>
              <a:ext uri="{FF2B5EF4-FFF2-40B4-BE49-F238E27FC236}">
                <a16:creationId xmlns:a16="http://schemas.microsoft.com/office/drawing/2014/main" id="{F0DE7704-1195-BA08-A459-E89E51AAD0E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CF06A99-D5A8-D264-7B18-96F9FF9A6F86}"/>
              </a:ext>
            </a:extLst>
          </p:cNvPr>
          <p:cNvSpPr>
            <a:spLocks noGrp="1"/>
          </p:cNvSpPr>
          <p:nvPr>
            <p:ph type="sldNum" sz="quarter" idx="12"/>
          </p:nvPr>
        </p:nvSpPr>
        <p:spPr/>
        <p:txBody>
          <a:bodyPr/>
          <a:lstStyle/>
          <a:p>
            <a:fld id="{B5F169A6-BF16-48CA-B443-B7A079330354}" type="slidenum">
              <a:rPr lang="es-MX" smtClean="0"/>
              <a:t>‹Nº›</a:t>
            </a:fld>
            <a:endParaRPr lang="es-MX"/>
          </a:p>
        </p:txBody>
      </p:sp>
    </p:spTree>
    <p:extLst>
      <p:ext uri="{BB962C8B-B14F-4D97-AF65-F5344CB8AC3E}">
        <p14:creationId xmlns:p14="http://schemas.microsoft.com/office/powerpoint/2010/main" val="190521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B42DB8-D589-C1A7-23B5-3C399B0F9E9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E01A59B-844F-E090-98EF-54E7758B1FAF}"/>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8170C40E-4CB6-B5DD-EB75-668A89E79DD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521A3F3-3AFB-BCB2-10D6-4713E94C7FF8}"/>
              </a:ext>
            </a:extLst>
          </p:cNvPr>
          <p:cNvSpPr>
            <a:spLocks noGrp="1"/>
          </p:cNvSpPr>
          <p:nvPr>
            <p:ph type="dt" sz="half" idx="10"/>
          </p:nvPr>
        </p:nvSpPr>
        <p:spPr/>
        <p:txBody>
          <a:bodyPr/>
          <a:lstStyle/>
          <a:p>
            <a:fld id="{D8D83DF9-DDC2-425E-B1EB-A3C7D421F669}" type="datetimeFigureOut">
              <a:rPr lang="es-MX" smtClean="0"/>
              <a:t>27/11/2023</a:t>
            </a:fld>
            <a:endParaRPr lang="es-MX"/>
          </a:p>
        </p:txBody>
      </p:sp>
      <p:sp>
        <p:nvSpPr>
          <p:cNvPr id="6" name="Marcador de pie de página 5">
            <a:extLst>
              <a:ext uri="{FF2B5EF4-FFF2-40B4-BE49-F238E27FC236}">
                <a16:creationId xmlns:a16="http://schemas.microsoft.com/office/drawing/2014/main" id="{911E8F33-079E-9F31-2A2D-615E0A6F6F1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A4D9743-B0CC-EDF6-14DB-F2374FABFAD8}"/>
              </a:ext>
            </a:extLst>
          </p:cNvPr>
          <p:cNvSpPr>
            <a:spLocks noGrp="1"/>
          </p:cNvSpPr>
          <p:nvPr>
            <p:ph type="sldNum" sz="quarter" idx="12"/>
          </p:nvPr>
        </p:nvSpPr>
        <p:spPr/>
        <p:txBody>
          <a:bodyPr/>
          <a:lstStyle/>
          <a:p>
            <a:fld id="{B5F169A6-BF16-48CA-B443-B7A079330354}" type="slidenum">
              <a:rPr lang="es-MX" smtClean="0"/>
              <a:t>‹Nº›</a:t>
            </a:fld>
            <a:endParaRPr lang="es-MX"/>
          </a:p>
        </p:txBody>
      </p:sp>
    </p:spTree>
    <p:extLst>
      <p:ext uri="{BB962C8B-B14F-4D97-AF65-F5344CB8AC3E}">
        <p14:creationId xmlns:p14="http://schemas.microsoft.com/office/powerpoint/2010/main" val="290106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C23325-195D-03BB-B946-29F5979C09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5BAB023-ED65-23F3-09BD-F27C65D6C5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186AAF3-5406-B550-5037-D656AE4B3E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A7F2D7E-CAB2-9FD4-1C6E-7ABDD4EB68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CB5C204-196F-6C4A-495D-2B770D1D86E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F92E4D75-8C65-4ACD-7156-8B9236E35A58}"/>
              </a:ext>
            </a:extLst>
          </p:cNvPr>
          <p:cNvSpPr>
            <a:spLocks noGrp="1"/>
          </p:cNvSpPr>
          <p:nvPr>
            <p:ph type="dt" sz="half" idx="10"/>
          </p:nvPr>
        </p:nvSpPr>
        <p:spPr/>
        <p:txBody>
          <a:bodyPr/>
          <a:lstStyle/>
          <a:p>
            <a:fld id="{D8D83DF9-DDC2-425E-B1EB-A3C7D421F669}" type="datetimeFigureOut">
              <a:rPr lang="es-MX" smtClean="0"/>
              <a:t>27/11/2023</a:t>
            </a:fld>
            <a:endParaRPr lang="es-MX"/>
          </a:p>
        </p:txBody>
      </p:sp>
      <p:sp>
        <p:nvSpPr>
          <p:cNvPr id="8" name="Marcador de pie de página 7">
            <a:extLst>
              <a:ext uri="{FF2B5EF4-FFF2-40B4-BE49-F238E27FC236}">
                <a16:creationId xmlns:a16="http://schemas.microsoft.com/office/drawing/2014/main" id="{90AEE580-6ED3-0587-4D13-0F7D37B8E9E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4D2C59F0-FA24-639D-27D0-B84EDFFAC4BC}"/>
              </a:ext>
            </a:extLst>
          </p:cNvPr>
          <p:cNvSpPr>
            <a:spLocks noGrp="1"/>
          </p:cNvSpPr>
          <p:nvPr>
            <p:ph type="sldNum" sz="quarter" idx="12"/>
          </p:nvPr>
        </p:nvSpPr>
        <p:spPr/>
        <p:txBody>
          <a:bodyPr/>
          <a:lstStyle/>
          <a:p>
            <a:fld id="{B5F169A6-BF16-48CA-B443-B7A079330354}" type="slidenum">
              <a:rPr lang="es-MX" smtClean="0"/>
              <a:t>‹Nº›</a:t>
            </a:fld>
            <a:endParaRPr lang="es-MX"/>
          </a:p>
        </p:txBody>
      </p:sp>
    </p:spTree>
    <p:extLst>
      <p:ext uri="{BB962C8B-B14F-4D97-AF65-F5344CB8AC3E}">
        <p14:creationId xmlns:p14="http://schemas.microsoft.com/office/powerpoint/2010/main" val="409501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14F319-A46B-C158-3D32-423CD2E586F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28C340B2-CAA6-62C6-F977-FFFDEBE07FDE}"/>
              </a:ext>
            </a:extLst>
          </p:cNvPr>
          <p:cNvSpPr>
            <a:spLocks noGrp="1"/>
          </p:cNvSpPr>
          <p:nvPr>
            <p:ph type="dt" sz="half" idx="10"/>
          </p:nvPr>
        </p:nvSpPr>
        <p:spPr/>
        <p:txBody>
          <a:bodyPr/>
          <a:lstStyle/>
          <a:p>
            <a:fld id="{D8D83DF9-DDC2-425E-B1EB-A3C7D421F669}" type="datetimeFigureOut">
              <a:rPr lang="es-MX" smtClean="0"/>
              <a:t>27/11/2023</a:t>
            </a:fld>
            <a:endParaRPr lang="es-MX"/>
          </a:p>
        </p:txBody>
      </p:sp>
      <p:sp>
        <p:nvSpPr>
          <p:cNvPr id="4" name="Marcador de pie de página 3">
            <a:extLst>
              <a:ext uri="{FF2B5EF4-FFF2-40B4-BE49-F238E27FC236}">
                <a16:creationId xmlns:a16="http://schemas.microsoft.com/office/drawing/2014/main" id="{D335105E-3C3C-00F4-D97F-D59CD260C3FA}"/>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B66C3FC-B85F-1742-AC79-50385FC80EF0}"/>
              </a:ext>
            </a:extLst>
          </p:cNvPr>
          <p:cNvSpPr>
            <a:spLocks noGrp="1"/>
          </p:cNvSpPr>
          <p:nvPr>
            <p:ph type="sldNum" sz="quarter" idx="12"/>
          </p:nvPr>
        </p:nvSpPr>
        <p:spPr/>
        <p:txBody>
          <a:bodyPr/>
          <a:lstStyle/>
          <a:p>
            <a:fld id="{B5F169A6-BF16-48CA-B443-B7A079330354}" type="slidenum">
              <a:rPr lang="es-MX" smtClean="0"/>
              <a:t>‹Nº›</a:t>
            </a:fld>
            <a:endParaRPr lang="es-MX"/>
          </a:p>
        </p:txBody>
      </p:sp>
    </p:spTree>
    <p:extLst>
      <p:ext uri="{BB962C8B-B14F-4D97-AF65-F5344CB8AC3E}">
        <p14:creationId xmlns:p14="http://schemas.microsoft.com/office/powerpoint/2010/main" val="162002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637BAF-6A03-3BB8-A897-4B9E10383498}"/>
              </a:ext>
            </a:extLst>
          </p:cNvPr>
          <p:cNvSpPr>
            <a:spLocks noGrp="1"/>
          </p:cNvSpPr>
          <p:nvPr>
            <p:ph type="dt" sz="half" idx="10"/>
          </p:nvPr>
        </p:nvSpPr>
        <p:spPr/>
        <p:txBody>
          <a:bodyPr/>
          <a:lstStyle/>
          <a:p>
            <a:fld id="{D8D83DF9-DDC2-425E-B1EB-A3C7D421F669}" type="datetimeFigureOut">
              <a:rPr lang="es-MX" smtClean="0"/>
              <a:t>27/11/2023</a:t>
            </a:fld>
            <a:endParaRPr lang="es-MX"/>
          </a:p>
        </p:txBody>
      </p:sp>
      <p:sp>
        <p:nvSpPr>
          <p:cNvPr id="3" name="Marcador de pie de página 2">
            <a:extLst>
              <a:ext uri="{FF2B5EF4-FFF2-40B4-BE49-F238E27FC236}">
                <a16:creationId xmlns:a16="http://schemas.microsoft.com/office/drawing/2014/main" id="{F134A9BD-7F8D-8887-7DE6-0E806F19D363}"/>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D4B5F05-8E83-416E-A9CA-7017308F3FC0}"/>
              </a:ext>
            </a:extLst>
          </p:cNvPr>
          <p:cNvSpPr>
            <a:spLocks noGrp="1"/>
          </p:cNvSpPr>
          <p:nvPr>
            <p:ph type="sldNum" sz="quarter" idx="12"/>
          </p:nvPr>
        </p:nvSpPr>
        <p:spPr/>
        <p:txBody>
          <a:bodyPr/>
          <a:lstStyle/>
          <a:p>
            <a:fld id="{B5F169A6-BF16-48CA-B443-B7A079330354}" type="slidenum">
              <a:rPr lang="es-MX" smtClean="0"/>
              <a:t>‹Nº›</a:t>
            </a:fld>
            <a:endParaRPr lang="es-MX"/>
          </a:p>
        </p:txBody>
      </p:sp>
    </p:spTree>
    <p:extLst>
      <p:ext uri="{BB962C8B-B14F-4D97-AF65-F5344CB8AC3E}">
        <p14:creationId xmlns:p14="http://schemas.microsoft.com/office/powerpoint/2010/main" val="71140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C29B2-146D-774C-DE38-3E3E50D8FD6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5D29DC0-8621-6200-9CE7-2C5B806E8E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45C67CAF-EDBC-0570-F9BA-623106DFCC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497F957-5B0C-F4D2-82AD-85021278049A}"/>
              </a:ext>
            </a:extLst>
          </p:cNvPr>
          <p:cNvSpPr>
            <a:spLocks noGrp="1"/>
          </p:cNvSpPr>
          <p:nvPr>
            <p:ph type="dt" sz="half" idx="10"/>
          </p:nvPr>
        </p:nvSpPr>
        <p:spPr/>
        <p:txBody>
          <a:bodyPr/>
          <a:lstStyle/>
          <a:p>
            <a:fld id="{D8D83DF9-DDC2-425E-B1EB-A3C7D421F669}" type="datetimeFigureOut">
              <a:rPr lang="es-MX" smtClean="0"/>
              <a:t>27/11/2023</a:t>
            </a:fld>
            <a:endParaRPr lang="es-MX"/>
          </a:p>
        </p:txBody>
      </p:sp>
      <p:sp>
        <p:nvSpPr>
          <p:cNvPr id="6" name="Marcador de pie de página 5">
            <a:extLst>
              <a:ext uri="{FF2B5EF4-FFF2-40B4-BE49-F238E27FC236}">
                <a16:creationId xmlns:a16="http://schemas.microsoft.com/office/drawing/2014/main" id="{1716373B-D957-648F-790E-7385DC8C787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2A8CAEF-5765-FA26-6DD0-36C45676E2EE}"/>
              </a:ext>
            </a:extLst>
          </p:cNvPr>
          <p:cNvSpPr>
            <a:spLocks noGrp="1"/>
          </p:cNvSpPr>
          <p:nvPr>
            <p:ph type="sldNum" sz="quarter" idx="12"/>
          </p:nvPr>
        </p:nvSpPr>
        <p:spPr/>
        <p:txBody>
          <a:bodyPr/>
          <a:lstStyle/>
          <a:p>
            <a:fld id="{B5F169A6-BF16-48CA-B443-B7A079330354}" type="slidenum">
              <a:rPr lang="es-MX" smtClean="0"/>
              <a:t>‹Nº›</a:t>
            </a:fld>
            <a:endParaRPr lang="es-MX"/>
          </a:p>
        </p:txBody>
      </p:sp>
    </p:spTree>
    <p:extLst>
      <p:ext uri="{BB962C8B-B14F-4D97-AF65-F5344CB8AC3E}">
        <p14:creationId xmlns:p14="http://schemas.microsoft.com/office/powerpoint/2010/main" val="284259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4C18F-C7C5-28BC-5421-92EA61171B4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D68E5491-3E2E-E784-B8A9-A6A4D2C2EE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F8BACCC6-CDDF-D75C-6103-C1CD979C9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AFF8A9-5C57-A3FC-927A-FB7B7C91DDFD}"/>
              </a:ext>
            </a:extLst>
          </p:cNvPr>
          <p:cNvSpPr>
            <a:spLocks noGrp="1"/>
          </p:cNvSpPr>
          <p:nvPr>
            <p:ph type="dt" sz="half" idx="10"/>
          </p:nvPr>
        </p:nvSpPr>
        <p:spPr/>
        <p:txBody>
          <a:bodyPr/>
          <a:lstStyle/>
          <a:p>
            <a:fld id="{D8D83DF9-DDC2-425E-B1EB-A3C7D421F669}" type="datetimeFigureOut">
              <a:rPr lang="es-MX" smtClean="0"/>
              <a:t>27/11/2023</a:t>
            </a:fld>
            <a:endParaRPr lang="es-MX"/>
          </a:p>
        </p:txBody>
      </p:sp>
      <p:sp>
        <p:nvSpPr>
          <p:cNvPr id="6" name="Marcador de pie de página 5">
            <a:extLst>
              <a:ext uri="{FF2B5EF4-FFF2-40B4-BE49-F238E27FC236}">
                <a16:creationId xmlns:a16="http://schemas.microsoft.com/office/drawing/2014/main" id="{2F8198DC-2BA5-2A93-5D2E-E85BB0D80FE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EA2B259-A2FE-0F6B-DD09-7308BC3EEEA7}"/>
              </a:ext>
            </a:extLst>
          </p:cNvPr>
          <p:cNvSpPr>
            <a:spLocks noGrp="1"/>
          </p:cNvSpPr>
          <p:nvPr>
            <p:ph type="sldNum" sz="quarter" idx="12"/>
          </p:nvPr>
        </p:nvSpPr>
        <p:spPr/>
        <p:txBody>
          <a:bodyPr/>
          <a:lstStyle/>
          <a:p>
            <a:fld id="{B5F169A6-BF16-48CA-B443-B7A079330354}" type="slidenum">
              <a:rPr lang="es-MX" smtClean="0"/>
              <a:t>‹Nº›</a:t>
            </a:fld>
            <a:endParaRPr lang="es-MX"/>
          </a:p>
        </p:txBody>
      </p:sp>
    </p:spTree>
    <p:extLst>
      <p:ext uri="{BB962C8B-B14F-4D97-AF65-F5344CB8AC3E}">
        <p14:creationId xmlns:p14="http://schemas.microsoft.com/office/powerpoint/2010/main" val="281608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E4FF3C-7C09-6670-5776-615A8EB7F9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C6708AB-D87D-1B74-938C-BDFCA51524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2B418AA-53E3-4119-2868-40E109CEE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83DF9-DDC2-425E-B1EB-A3C7D421F669}" type="datetimeFigureOut">
              <a:rPr lang="es-MX" smtClean="0"/>
              <a:t>27/11/2023</a:t>
            </a:fld>
            <a:endParaRPr lang="es-MX"/>
          </a:p>
        </p:txBody>
      </p:sp>
      <p:sp>
        <p:nvSpPr>
          <p:cNvPr id="5" name="Marcador de pie de página 4">
            <a:extLst>
              <a:ext uri="{FF2B5EF4-FFF2-40B4-BE49-F238E27FC236}">
                <a16:creationId xmlns:a16="http://schemas.microsoft.com/office/drawing/2014/main" id="{6C7268DF-A62F-7667-754B-3CEBCDD28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89E5C27-46F9-09DE-B83E-69AC556EE6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169A6-BF16-48CA-B443-B7A079330354}" type="slidenum">
              <a:rPr lang="es-MX" smtClean="0"/>
              <a:t>‹Nº›</a:t>
            </a:fld>
            <a:endParaRPr lang="es-MX"/>
          </a:p>
        </p:txBody>
      </p:sp>
    </p:spTree>
    <p:extLst>
      <p:ext uri="{BB962C8B-B14F-4D97-AF65-F5344CB8AC3E}">
        <p14:creationId xmlns:p14="http://schemas.microsoft.com/office/powerpoint/2010/main" val="2718656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CEP México - 1er. Cuatrimestre Licenciatura en Enfermería">
            <a:extLst>
              <a:ext uri="{FF2B5EF4-FFF2-40B4-BE49-F238E27FC236}">
                <a16:creationId xmlns:a16="http://schemas.microsoft.com/office/drawing/2014/main" id="{5A2E69FD-5F20-DC43-AB30-C9115C0A03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088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421EC74-844C-B374-D3F5-F3F1651B3C9B}"/>
              </a:ext>
            </a:extLst>
          </p:cNvPr>
          <p:cNvSpPr>
            <a:spLocks noGrp="1"/>
          </p:cNvSpPr>
          <p:nvPr>
            <p:ph type="ctrTitle"/>
          </p:nvPr>
        </p:nvSpPr>
        <p:spPr>
          <a:xfrm>
            <a:off x="477981" y="1122363"/>
            <a:ext cx="4023360" cy="3204134"/>
          </a:xfrm>
        </p:spPr>
        <p:txBody>
          <a:bodyPr anchor="b">
            <a:normAutofit/>
          </a:bodyPr>
          <a:lstStyle/>
          <a:p>
            <a:pPr algn="l"/>
            <a:r>
              <a:rPr lang="es-MX" sz="4800" dirty="0">
                <a:solidFill>
                  <a:schemeClr val="bg1"/>
                </a:solidFill>
              </a:rPr>
              <a:t>DERECHOS GRUPOS VULNERABLES</a:t>
            </a:r>
          </a:p>
        </p:txBody>
      </p:sp>
      <p:sp>
        <p:nvSpPr>
          <p:cNvPr id="3" name="Subtítulo 2">
            <a:extLst>
              <a:ext uri="{FF2B5EF4-FFF2-40B4-BE49-F238E27FC236}">
                <a16:creationId xmlns:a16="http://schemas.microsoft.com/office/drawing/2014/main" id="{94F9A9B2-9CC7-6B29-6462-DE5187C74CA3}"/>
              </a:ext>
            </a:extLst>
          </p:cNvPr>
          <p:cNvSpPr>
            <a:spLocks noGrp="1"/>
          </p:cNvSpPr>
          <p:nvPr>
            <p:ph type="subTitle" idx="1"/>
          </p:nvPr>
        </p:nvSpPr>
        <p:spPr>
          <a:xfrm>
            <a:off x="477980" y="4872922"/>
            <a:ext cx="4023359" cy="1208141"/>
          </a:xfrm>
        </p:spPr>
        <p:txBody>
          <a:bodyPr>
            <a:normAutofit/>
          </a:bodyPr>
          <a:lstStyle/>
          <a:p>
            <a:pPr algn="l"/>
            <a:r>
              <a:rPr lang="es-MX" sz="2000">
                <a:solidFill>
                  <a:schemeClr val="bg1"/>
                </a:solidFill>
              </a:rPr>
              <a:t>PERSONAS PRIVADAS DE LA LIBERTAD</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036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74AB1669-F142-7073-2791-F62834E390F8}"/>
              </a:ext>
            </a:extLst>
          </p:cNvPr>
          <p:cNvSpPr>
            <a:spLocks noGrp="1"/>
          </p:cNvSpPr>
          <p:nvPr>
            <p:ph type="title"/>
          </p:nvPr>
        </p:nvSpPr>
        <p:spPr>
          <a:xfrm>
            <a:off x="6217919" y="669925"/>
            <a:ext cx="4635609" cy="1325563"/>
          </a:xfrm>
        </p:spPr>
        <p:txBody>
          <a:bodyPr anchor="b">
            <a:normAutofit/>
          </a:bodyPr>
          <a:lstStyle/>
          <a:p>
            <a:r>
              <a:rPr lang="es-MX" sz="2400" b="1" i="0">
                <a:solidFill>
                  <a:schemeClr val="bg1"/>
                </a:solidFill>
                <a:effectLst/>
                <a:latin typeface="Söhne"/>
              </a:rPr>
              <a:t>Protección de Grupos Vulnerables dentro de la Prisión</a:t>
            </a:r>
            <a:br>
              <a:rPr lang="es-MX" sz="2400" b="1" i="0">
                <a:solidFill>
                  <a:schemeClr val="bg1"/>
                </a:solidFill>
                <a:effectLst/>
                <a:latin typeface="Söhne"/>
              </a:rPr>
            </a:br>
            <a:endParaRPr lang="es-MX" sz="2400">
              <a:solidFill>
                <a:schemeClr val="bg1"/>
              </a:solidFill>
            </a:endParaRPr>
          </a:p>
        </p:txBody>
      </p:sp>
      <p:pic>
        <p:nvPicPr>
          <p:cNvPr id="10242" name="Picture 2" descr="Jacobo Dayán: Los grupos criminales demandan de los políticos protección e  impunidad">
            <a:extLst>
              <a:ext uri="{FF2B5EF4-FFF2-40B4-BE49-F238E27FC236}">
                <a16:creationId xmlns:a16="http://schemas.microsoft.com/office/drawing/2014/main" id="{760F01EB-81DF-0DF6-01B5-FDA2F9E66E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5832" y="1818131"/>
            <a:ext cx="4987269" cy="3221737"/>
          </a:xfrm>
          <a:prstGeom prst="rect">
            <a:avLst/>
          </a:prstGeom>
          <a:noFill/>
          <a:extLst>
            <a:ext uri="{909E8E84-426E-40DD-AFC4-6F175D3DCCD1}">
              <a14:hiddenFill xmlns:a14="http://schemas.microsoft.com/office/drawing/2010/main">
                <a:solidFill>
                  <a:srgbClr val="FFFFFF"/>
                </a:solidFill>
              </a14:hiddenFill>
            </a:ext>
          </a:extLst>
        </p:spPr>
      </p:pic>
      <p:cxnSp>
        <p:nvCxnSpPr>
          <p:cNvPr id="10249" name="Straight Connector 10248">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51" name="Straight Connector 1025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A1D6489E-EB46-2F12-F172-85C18B4BF587}"/>
              </a:ext>
            </a:extLst>
          </p:cNvPr>
          <p:cNvSpPr>
            <a:spLocks noGrp="1"/>
          </p:cNvSpPr>
          <p:nvPr>
            <p:ph idx="1"/>
          </p:nvPr>
        </p:nvSpPr>
        <p:spPr>
          <a:xfrm>
            <a:off x="6217919" y="2400303"/>
            <a:ext cx="5466080" cy="3655053"/>
          </a:xfrm>
        </p:spPr>
        <p:txBody>
          <a:bodyPr>
            <a:normAutofit/>
          </a:bodyPr>
          <a:lstStyle/>
          <a:p>
            <a:pPr algn="just">
              <a:buFont typeface="Arial" panose="020B0604020202020204" pitchFamily="34" charset="0"/>
              <a:buChar char="•"/>
            </a:pPr>
            <a:r>
              <a:rPr lang="es-MX" sz="2000" b="0" i="0" dirty="0">
                <a:solidFill>
                  <a:schemeClr val="bg1"/>
                </a:solidFill>
                <a:effectLst/>
                <a:latin typeface="Söhne"/>
              </a:rPr>
              <a:t>Se deben tomar medidas especiales para proteger a grupos vulnerables dentro de la prisión, como mujeres, menores, personas con discapacidades y personas de la tercera edad.</a:t>
            </a:r>
            <a:endParaRPr lang="es-MX" sz="2000" dirty="0">
              <a:solidFill>
                <a:schemeClr val="bg1"/>
              </a:solidFill>
            </a:endParaRPr>
          </a:p>
          <a:p>
            <a:endParaRPr lang="es-MX" sz="2000" b="1" dirty="0">
              <a:solidFill>
                <a:schemeClr val="bg1"/>
              </a:solidFill>
            </a:endParaRPr>
          </a:p>
          <a:p>
            <a:r>
              <a:rPr lang="es-MX" sz="2000" b="1" dirty="0">
                <a:solidFill>
                  <a:schemeClr val="bg1"/>
                </a:solidFill>
              </a:rPr>
              <a:t>Como no se respeta:</a:t>
            </a:r>
          </a:p>
          <a:p>
            <a:pPr algn="just"/>
            <a:r>
              <a:rPr lang="es-MX" sz="2000" b="0" i="0" dirty="0">
                <a:solidFill>
                  <a:schemeClr val="bg1"/>
                </a:solidFill>
                <a:effectLst/>
                <a:latin typeface="Söhne"/>
              </a:rPr>
              <a:t>Las mujeres pueden enfrentar condiciones específicas de discriminación, como la falta de instalaciones de cuidado adecuadas, y los menores pueden estar expuestos a ambientes peligrosos.</a:t>
            </a:r>
            <a:endParaRPr lang="es-MX" sz="2000" dirty="0">
              <a:solidFill>
                <a:schemeClr val="bg1"/>
              </a:solidFill>
            </a:endParaRPr>
          </a:p>
        </p:txBody>
      </p:sp>
      <p:pic>
        <p:nvPicPr>
          <p:cNvPr id="4" name="Imagen 3">
            <a:extLst>
              <a:ext uri="{FF2B5EF4-FFF2-40B4-BE49-F238E27FC236}">
                <a16:creationId xmlns:a16="http://schemas.microsoft.com/office/drawing/2014/main" id="{9DEE4943-26EF-73E5-6D94-4A44B716BCB6}"/>
              </a:ext>
            </a:extLst>
          </p:cNvPr>
          <p:cNvPicPr>
            <a:picLocks noChangeAspect="1"/>
          </p:cNvPicPr>
          <p:nvPr/>
        </p:nvPicPr>
        <p:blipFill>
          <a:blip r:embed="rId3"/>
          <a:stretch>
            <a:fillRect/>
          </a:stretch>
        </p:blipFill>
        <p:spPr>
          <a:xfrm>
            <a:off x="10786462" y="0"/>
            <a:ext cx="1253760" cy="937673"/>
          </a:xfrm>
          <a:prstGeom prst="rect">
            <a:avLst/>
          </a:prstGeom>
        </p:spPr>
      </p:pic>
      <p:pic>
        <p:nvPicPr>
          <p:cNvPr id="5" name="Imagen 4">
            <a:extLst>
              <a:ext uri="{FF2B5EF4-FFF2-40B4-BE49-F238E27FC236}">
                <a16:creationId xmlns:a16="http://schemas.microsoft.com/office/drawing/2014/main" id="{6C257983-F621-E2D9-1F9D-7AB9D35FC252}"/>
              </a:ext>
            </a:extLst>
          </p:cNvPr>
          <p:cNvPicPr>
            <a:picLocks noChangeAspect="1"/>
          </p:cNvPicPr>
          <p:nvPr/>
        </p:nvPicPr>
        <p:blipFill>
          <a:blip r:embed="rId3"/>
          <a:stretch>
            <a:fillRect/>
          </a:stretch>
        </p:blipFill>
        <p:spPr>
          <a:xfrm>
            <a:off x="10938862" y="152400"/>
            <a:ext cx="1253760" cy="937673"/>
          </a:xfrm>
          <a:prstGeom prst="rect">
            <a:avLst/>
          </a:prstGeom>
        </p:spPr>
      </p:pic>
    </p:spTree>
    <p:extLst>
      <p:ext uri="{BB962C8B-B14F-4D97-AF65-F5344CB8AC3E}">
        <p14:creationId xmlns:p14="http://schemas.microsoft.com/office/powerpoint/2010/main" val="199830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7" name="Rectangle 10246">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74AB1669-F142-7073-2791-F62834E390F8}"/>
              </a:ext>
            </a:extLst>
          </p:cNvPr>
          <p:cNvSpPr>
            <a:spLocks noGrp="1"/>
          </p:cNvSpPr>
          <p:nvPr>
            <p:ph type="title"/>
          </p:nvPr>
        </p:nvSpPr>
        <p:spPr>
          <a:xfrm>
            <a:off x="6217919" y="669925"/>
            <a:ext cx="4635609" cy="1325563"/>
          </a:xfrm>
        </p:spPr>
        <p:txBody>
          <a:bodyPr anchor="b">
            <a:normAutofit/>
          </a:bodyPr>
          <a:lstStyle/>
          <a:p>
            <a:pPr algn="ctr"/>
            <a:r>
              <a:rPr lang="es-MX" sz="2400" b="1" i="0" dirty="0">
                <a:solidFill>
                  <a:schemeClr val="bg1"/>
                </a:solidFill>
                <a:effectLst/>
                <a:latin typeface="Söhne"/>
              </a:rPr>
              <a:t>ACTIVIDAD</a:t>
            </a:r>
            <a:br>
              <a:rPr lang="es-MX" sz="2400" b="1" i="0" dirty="0">
                <a:solidFill>
                  <a:schemeClr val="bg1"/>
                </a:solidFill>
                <a:effectLst/>
                <a:latin typeface="Söhne"/>
              </a:rPr>
            </a:br>
            <a:endParaRPr lang="es-MX" sz="2400" dirty="0">
              <a:solidFill>
                <a:schemeClr val="bg1"/>
              </a:solidFill>
            </a:endParaRPr>
          </a:p>
        </p:txBody>
      </p:sp>
      <p:pic>
        <p:nvPicPr>
          <p:cNvPr id="10242" name="Picture 2" descr="Jacobo Dayán: Los grupos criminales demandan de los políticos protección e  impunidad">
            <a:extLst>
              <a:ext uri="{FF2B5EF4-FFF2-40B4-BE49-F238E27FC236}">
                <a16:creationId xmlns:a16="http://schemas.microsoft.com/office/drawing/2014/main" id="{760F01EB-81DF-0DF6-01B5-FDA2F9E66E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5832" y="1818131"/>
            <a:ext cx="4987269" cy="3221737"/>
          </a:xfrm>
          <a:prstGeom prst="rect">
            <a:avLst/>
          </a:prstGeom>
          <a:noFill/>
          <a:extLst>
            <a:ext uri="{909E8E84-426E-40DD-AFC4-6F175D3DCCD1}">
              <a14:hiddenFill xmlns:a14="http://schemas.microsoft.com/office/drawing/2010/main">
                <a:solidFill>
                  <a:srgbClr val="FFFFFF"/>
                </a:solidFill>
              </a14:hiddenFill>
            </a:ext>
          </a:extLst>
        </p:spPr>
      </p:pic>
      <p:cxnSp>
        <p:nvCxnSpPr>
          <p:cNvPr id="10249" name="Straight Connector 10248">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51" name="Straight Connector 1025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A1D6489E-EB46-2F12-F172-85C18B4BF587}"/>
              </a:ext>
            </a:extLst>
          </p:cNvPr>
          <p:cNvSpPr>
            <a:spLocks noGrp="1"/>
          </p:cNvSpPr>
          <p:nvPr>
            <p:ph idx="1"/>
          </p:nvPr>
        </p:nvSpPr>
        <p:spPr>
          <a:xfrm>
            <a:off x="6217919" y="2400303"/>
            <a:ext cx="5466080" cy="3655053"/>
          </a:xfrm>
        </p:spPr>
        <p:txBody>
          <a:bodyPr>
            <a:normAutofit/>
          </a:bodyPr>
          <a:lstStyle/>
          <a:p>
            <a:pPr algn="just">
              <a:buFont typeface="Arial" panose="020B0604020202020204" pitchFamily="34" charset="0"/>
              <a:buChar char="•"/>
            </a:pPr>
            <a:r>
              <a:rPr lang="es-MX" sz="2000" dirty="0">
                <a:solidFill>
                  <a:schemeClr val="bg1"/>
                </a:solidFill>
              </a:rPr>
              <a:t>Realiza una investigación de campo acerca de cuál es la visitaduría de Derechos Humanos que corresponde a la intervención y solución de conflictos  de los siguientes centros:</a:t>
            </a:r>
          </a:p>
          <a:p>
            <a:pPr>
              <a:buFont typeface="Arial" panose="020B0604020202020204" pitchFamily="34" charset="0"/>
              <a:buChar char="•"/>
            </a:pPr>
            <a:r>
              <a:rPr lang="es-MX" sz="2000" dirty="0">
                <a:solidFill>
                  <a:schemeClr val="bg1"/>
                </a:solidFill>
              </a:rPr>
              <a:t>Centro penitenciario y de reinserción social Chalco</a:t>
            </a:r>
          </a:p>
          <a:p>
            <a:pPr algn="just">
              <a:buFont typeface="Arial" panose="020B0604020202020204" pitchFamily="34" charset="0"/>
              <a:buChar char="•"/>
            </a:pPr>
            <a:r>
              <a:rPr lang="es-MX" sz="2000" dirty="0">
                <a:solidFill>
                  <a:schemeClr val="bg1"/>
                </a:solidFill>
              </a:rPr>
              <a:t>Centro Preventivo y de Readaptación Social Tlalnepantla Licenciado Juan Fernández Albarrán</a:t>
            </a:r>
          </a:p>
          <a:p>
            <a:pPr>
              <a:buFont typeface="Arial" panose="020B0604020202020204" pitchFamily="34" charset="0"/>
              <a:buChar char="•"/>
            </a:pPr>
            <a:r>
              <a:rPr lang="es-MX" sz="2000" dirty="0">
                <a:solidFill>
                  <a:schemeClr val="bg1"/>
                </a:solidFill>
              </a:rPr>
              <a:t>Centro de Reinserción Social de Chiconautla</a:t>
            </a:r>
          </a:p>
          <a:p>
            <a:pPr algn="just">
              <a:buFont typeface="Arial" panose="020B0604020202020204" pitchFamily="34" charset="0"/>
              <a:buChar char="•"/>
            </a:pPr>
            <a:r>
              <a:rPr lang="es-MX" sz="2000" dirty="0">
                <a:solidFill>
                  <a:schemeClr val="bg1"/>
                </a:solidFill>
              </a:rPr>
              <a:t>Sube el resultado de tu investigación a la plataforma en formato y forma correspondiente</a:t>
            </a:r>
          </a:p>
        </p:txBody>
      </p:sp>
      <p:pic>
        <p:nvPicPr>
          <p:cNvPr id="4" name="Imagen 3">
            <a:extLst>
              <a:ext uri="{FF2B5EF4-FFF2-40B4-BE49-F238E27FC236}">
                <a16:creationId xmlns:a16="http://schemas.microsoft.com/office/drawing/2014/main" id="{9DEE4943-26EF-73E5-6D94-4A44B716BCB6}"/>
              </a:ext>
            </a:extLst>
          </p:cNvPr>
          <p:cNvPicPr>
            <a:picLocks noChangeAspect="1"/>
          </p:cNvPicPr>
          <p:nvPr/>
        </p:nvPicPr>
        <p:blipFill>
          <a:blip r:embed="rId3"/>
          <a:stretch>
            <a:fillRect/>
          </a:stretch>
        </p:blipFill>
        <p:spPr>
          <a:xfrm>
            <a:off x="10786462" y="0"/>
            <a:ext cx="1253760" cy="937673"/>
          </a:xfrm>
          <a:prstGeom prst="rect">
            <a:avLst/>
          </a:prstGeom>
        </p:spPr>
      </p:pic>
      <p:pic>
        <p:nvPicPr>
          <p:cNvPr id="5" name="Imagen 4">
            <a:extLst>
              <a:ext uri="{FF2B5EF4-FFF2-40B4-BE49-F238E27FC236}">
                <a16:creationId xmlns:a16="http://schemas.microsoft.com/office/drawing/2014/main" id="{6C257983-F621-E2D9-1F9D-7AB9D35FC252}"/>
              </a:ext>
            </a:extLst>
          </p:cNvPr>
          <p:cNvPicPr>
            <a:picLocks noChangeAspect="1"/>
          </p:cNvPicPr>
          <p:nvPr/>
        </p:nvPicPr>
        <p:blipFill>
          <a:blip r:embed="rId3"/>
          <a:stretch>
            <a:fillRect/>
          </a:stretch>
        </p:blipFill>
        <p:spPr>
          <a:xfrm>
            <a:off x="10938862" y="152400"/>
            <a:ext cx="1253760" cy="937673"/>
          </a:xfrm>
          <a:prstGeom prst="rect">
            <a:avLst/>
          </a:prstGeom>
        </p:spPr>
      </p:pic>
    </p:spTree>
    <p:extLst>
      <p:ext uri="{BB962C8B-B14F-4D97-AF65-F5344CB8AC3E}">
        <p14:creationId xmlns:p14="http://schemas.microsoft.com/office/powerpoint/2010/main" val="339587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losario de términos de Medicina Legal y Ciencias Forenses – SNMLCF">
            <a:extLst>
              <a:ext uri="{FF2B5EF4-FFF2-40B4-BE49-F238E27FC236}">
                <a16:creationId xmlns:a16="http://schemas.microsoft.com/office/drawing/2014/main" id="{B54FA06A-1524-67E4-3938-89981A1247CE}"/>
              </a:ext>
            </a:extLst>
          </p:cNvPr>
          <p:cNvPicPr>
            <a:picLocks noChangeAspect="1" noChangeArrowheads="1"/>
          </p:cNvPicPr>
          <p:nvPr/>
        </p:nvPicPr>
        <p:blipFill rotWithShape="1">
          <a:blip r:embed="rId2" cstate="print">
            <a:alphaModFix amt="40000"/>
            <a:extLst>
              <a:ext uri="{28A0092B-C50C-407E-A947-70E740481C1C}">
                <a14:useLocalDpi xmlns:a14="http://schemas.microsoft.com/office/drawing/2010/main" val="0"/>
              </a:ext>
            </a:extLst>
          </a:blip>
          <a:srcRect l="11144" r="27523" b="1"/>
          <a:stretch/>
        </p:blipFill>
        <p:spPr bwMode="auto">
          <a:xfrm>
            <a:off x="22" y="0"/>
            <a:ext cx="121919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8A1C4A7-BB61-B557-C485-3CB4A9911D61}"/>
              </a:ext>
            </a:extLst>
          </p:cNvPr>
          <p:cNvSpPr>
            <a:spLocks noGrp="1"/>
          </p:cNvSpPr>
          <p:nvPr>
            <p:ph type="title"/>
          </p:nvPr>
        </p:nvSpPr>
        <p:spPr>
          <a:xfrm>
            <a:off x="838342" y="365127"/>
            <a:ext cx="10515600" cy="1325564"/>
          </a:xfrm>
        </p:spPr>
        <p:txBody>
          <a:bodyPr>
            <a:normAutofit/>
          </a:bodyPr>
          <a:lstStyle/>
          <a:p>
            <a:pPr algn="ctr"/>
            <a:r>
              <a:rPr lang="es-MX" b="1" dirty="0"/>
              <a:t>ACTIVIDAD DE EVALUACION</a:t>
            </a:r>
          </a:p>
        </p:txBody>
      </p:sp>
      <p:sp>
        <p:nvSpPr>
          <p:cNvPr id="3" name="Marcador de contenido 2">
            <a:extLst>
              <a:ext uri="{FF2B5EF4-FFF2-40B4-BE49-F238E27FC236}">
                <a16:creationId xmlns:a16="http://schemas.microsoft.com/office/drawing/2014/main" id="{212517AB-F361-0AAE-CDA8-C5B2A66DFC76}"/>
              </a:ext>
            </a:extLst>
          </p:cNvPr>
          <p:cNvSpPr>
            <a:spLocks noGrp="1"/>
          </p:cNvSpPr>
          <p:nvPr>
            <p:ph idx="1"/>
          </p:nvPr>
        </p:nvSpPr>
        <p:spPr>
          <a:xfrm>
            <a:off x="743305" y="2055818"/>
            <a:ext cx="4614758" cy="3674105"/>
          </a:xfrm>
        </p:spPr>
        <p:txBody>
          <a:bodyPr>
            <a:normAutofit fontScale="92500" lnSpcReduction="10000"/>
          </a:bodyPr>
          <a:lstStyle/>
          <a:p>
            <a:pPr algn="just"/>
            <a:endParaRPr lang="es-MX" sz="2727" dirty="0">
              <a:solidFill>
                <a:srgbClr val="FFFFFF"/>
              </a:solidFill>
              <a:latin typeface="Söhne"/>
            </a:endParaRPr>
          </a:p>
          <a:p>
            <a:pPr algn="just"/>
            <a:r>
              <a:rPr lang="es-MX" sz="2727" b="1" dirty="0"/>
              <a:t>ESCALA A EVALUAR:</a:t>
            </a:r>
          </a:p>
          <a:p>
            <a:pPr marL="0" indent="0" algn="just">
              <a:buNone/>
            </a:pPr>
            <a:r>
              <a:rPr lang="es-MX" sz="2727" b="1" dirty="0"/>
              <a:t>Lenguaje técnico y adecuado</a:t>
            </a:r>
          </a:p>
          <a:p>
            <a:pPr marL="0" indent="0" algn="just">
              <a:buNone/>
            </a:pPr>
            <a:r>
              <a:rPr lang="es-MX" sz="2727" b="1" dirty="0"/>
              <a:t>Excelente ortografía </a:t>
            </a:r>
          </a:p>
          <a:p>
            <a:pPr marL="0" indent="0" algn="just">
              <a:buNone/>
            </a:pPr>
            <a:r>
              <a:rPr lang="es-MX" sz="2727" b="1" dirty="0"/>
              <a:t>Redacción correcta, clara y en orden</a:t>
            </a:r>
          </a:p>
          <a:p>
            <a:pPr marL="0" indent="0" algn="just">
              <a:buNone/>
            </a:pPr>
            <a:r>
              <a:rPr lang="es-MX" sz="2727" b="1" dirty="0"/>
              <a:t>Presentación pulcra , clara y legible, y en formato adecuado a la plataforma. </a:t>
            </a:r>
          </a:p>
          <a:p>
            <a:pPr marL="0" indent="0" algn="just">
              <a:buNone/>
            </a:pPr>
            <a:endParaRPr lang="es-MX" sz="2002" b="1" dirty="0"/>
          </a:p>
          <a:p>
            <a:pPr marL="0" indent="0" algn="just">
              <a:buNone/>
            </a:pPr>
            <a:endParaRPr lang="es-MX" sz="2002" dirty="0">
              <a:solidFill>
                <a:srgbClr val="FFFFFF"/>
              </a:solidFill>
            </a:endParaRPr>
          </a:p>
        </p:txBody>
      </p:sp>
      <p:pic>
        <p:nvPicPr>
          <p:cNvPr id="3074" name="Picture 2" descr="Este jueves en Chillán la PDI dará inicio al seminario internacional de  criminalística">
            <a:extLst>
              <a:ext uri="{FF2B5EF4-FFF2-40B4-BE49-F238E27FC236}">
                <a16:creationId xmlns:a16="http://schemas.microsoft.com/office/drawing/2014/main" id="{7DCDCC19-CEB2-F12E-9B9D-6F9D10A191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861" b="-1"/>
          <a:stretch/>
        </p:blipFill>
        <p:spPr bwMode="auto">
          <a:xfrm>
            <a:off x="6101343" y="2015171"/>
            <a:ext cx="5283867" cy="4210440"/>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07384BA-B884-EB63-2BF8-B428B9CB6C35}"/>
              </a:ext>
            </a:extLst>
          </p:cNvPr>
          <p:cNvPicPr>
            <a:picLocks noChangeAspect="1"/>
          </p:cNvPicPr>
          <p:nvPr/>
        </p:nvPicPr>
        <p:blipFill>
          <a:blip r:embed="rId4"/>
          <a:stretch>
            <a:fillRect/>
          </a:stretch>
        </p:blipFill>
        <p:spPr>
          <a:xfrm>
            <a:off x="10786462" y="3"/>
            <a:ext cx="1253760" cy="937675"/>
          </a:xfrm>
          <a:prstGeom prst="rect">
            <a:avLst/>
          </a:prstGeom>
        </p:spPr>
      </p:pic>
    </p:spTree>
    <p:extLst>
      <p:ext uri="{BB962C8B-B14F-4D97-AF65-F5344CB8AC3E}">
        <p14:creationId xmlns:p14="http://schemas.microsoft.com/office/powerpoint/2010/main" val="322895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losario de términos de Medicina Legal y Ciencias Forenses – SNMLCF">
            <a:extLst>
              <a:ext uri="{FF2B5EF4-FFF2-40B4-BE49-F238E27FC236}">
                <a16:creationId xmlns:a16="http://schemas.microsoft.com/office/drawing/2014/main" id="{B54FA06A-1524-67E4-3938-89981A1247CE}"/>
              </a:ext>
            </a:extLst>
          </p:cNvPr>
          <p:cNvPicPr>
            <a:picLocks noChangeAspect="1" noChangeArrowheads="1"/>
          </p:cNvPicPr>
          <p:nvPr/>
        </p:nvPicPr>
        <p:blipFill rotWithShape="1">
          <a:blip r:embed="rId2" cstate="print">
            <a:alphaModFix amt="40000"/>
            <a:extLst>
              <a:ext uri="{28A0092B-C50C-407E-A947-70E740481C1C}">
                <a14:useLocalDpi xmlns:a14="http://schemas.microsoft.com/office/drawing/2010/main" val="0"/>
              </a:ext>
            </a:extLst>
          </a:blip>
          <a:srcRect l="11144" r="27523" b="1"/>
          <a:stretch/>
        </p:blipFill>
        <p:spPr bwMode="auto">
          <a:xfrm>
            <a:off x="22" y="0"/>
            <a:ext cx="121919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8A1C4A7-BB61-B557-C485-3CB4A9911D61}"/>
              </a:ext>
            </a:extLst>
          </p:cNvPr>
          <p:cNvSpPr>
            <a:spLocks noGrp="1"/>
          </p:cNvSpPr>
          <p:nvPr>
            <p:ph type="title"/>
          </p:nvPr>
        </p:nvSpPr>
        <p:spPr>
          <a:xfrm>
            <a:off x="838345" y="365127"/>
            <a:ext cx="9945071" cy="1325564"/>
          </a:xfrm>
        </p:spPr>
        <p:txBody>
          <a:bodyPr>
            <a:noAutofit/>
          </a:bodyPr>
          <a:lstStyle/>
          <a:p>
            <a:pPr algn="ctr"/>
            <a:r>
              <a:rPr lang="es-MX" sz="3273" b="1" dirty="0"/>
              <a:t>ACERCA DE LAS IMÁGENES PRESENTADAS EN LOS DOCUMENTOS EN PLATAFORMA</a:t>
            </a:r>
          </a:p>
        </p:txBody>
      </p:sp>
      <p:sp>
        <p:nvSpPr>
          <p:cNvPr id="3" name="Marcador de contenido 2">
            <a:extLst>
              <a:ext uri="{FF2B5EF4-FFF2-40B4-BE49-F238E27FC236}">
                <a16:creationId xmlns:a16="http://schemas.microsoft.com/office/drawing/2014/main" id="{212517AB-F361-0AAE-CDA8-C5B2A66DFC76}"/>
              </a:ext>
            </a:extLst>
          </p:cNvPr>
          <p:cNvSpPr>
            <a:spLocks noGrp="1"/>
          </p:cNvSpPr>
          <p:nvPr>
            <p:ph idx="1"/>
          </p:nvPr>
        </p:nvSpPr>
        <p:spPr>
          <a:xfrm>
            <a:off x="361167" y="2032637"/>
            <a:ext cx="6981742" cy="4460236"/>
          </a:xfrm>
        </p:spPr>
        <p:txBody>
          <a:bodyPr>
            <a:normAutofit fontScale="77500" lnSpcReduction="20000"/>
          </a:bodyPr>
          <a:lstStyle/>
          <a:p>
            <a:pPr algn="just"/>
            <a:endParaRPr lang="es-MX" sz="2002" b="1" dirty="0">
              <a:latin typeface="Söhne"/>
            </a:endParaRPr>
          </a:p>
          <a:p>
            <a:pPr marL="0" indent="0" algn="just">
              <a:buNone/>
            </a:pPr>
            <a:r>
              <a:rPr lang="es-MX" sz="2727" b="1" dirty="0"/>
              <a:t>SE DEBERÁ DE ENTREGAR EL TRABAJO ILUSTRADO CON TOMAS FOTOGRÁFICAS LAS CUALES DEBERÁN DE TENER LOS SIGUIENTES REQUISITOS.</a:t>
            </a:r>
          </a:p>
          <a:p>
            <a:pPr marL="0" indent="0" algn="just">
              <a:buNone/>
            </a:pPr>
            <a:r>
              <a:rPr lang="es-MX" sz="2727" b="1" dirty="0"/>
              <a:t>- TAMAÑO DE 10X15 CM.</a:t>
            </a:r>
          </a:p>
          <a:p>
            <a:pPr marL="0" indent="0" algn="just">
              <a:buNone/>
            </a:pPr>
            <a:r>
              <a:rPr lang="es-MX" sz="2727" b="1" dirty="0"/>
              <a:t>- BAJADAS DIRECTAMENTE DEL EQUIPO O DISPOSITIVO DEL QUE FUERON TOMADAS.</a:t>
            </a:r>
          </a:p>
          <a:p>
            <a:pPr marL="0" indent="0" algn="just">
              <a:buNone/>
            </a:pPr>
            <a:r>
              <a:rPr lang="es-MX" sz="2727" b="1" dirty="0"/>
              <a:t>- NO IMÁGENES DE WHATSAPP PARA NO RESTAR CALIDAD.</a:t>
            </a:r>
          </a:p>
          <a:p>
            <a:pPr marL="0" indent="0" algn="just">
              <a:buNone/>
            </a:pPr>
            <a:r>
              <a:rPr lang="es-MX" sz="2727" b="1" dirty="0"/>
              <a:t>- ADEMÁS LAS FOTOGRAFÍAS DEBERÁN DE CONTAR  CON LOS REQUISITOS TÉCNICOS DE NITIDEZ, ENCUADRE E ILUMINACIÓN</a:t>
            </a:r>
          </a:p>
          <a:p>
            <a:pPr marL="0" indent="0" algn="just">
              <a:buNone/>
            </a:pPr>
            <a:r>
              <a:rPr lang="es-MX" sz="2727" b="1" dirty="0"/>
              <a:t>. EN CASO DE SER REQUERIDA LA IMAGEN DE LOS TRABAJOS ESCOLARES O EVALIACIONES EN CUARTILLAS, DEBERA DE SER ESCANEADO EL DOCUMENTO Y SUBIDO A PLATAFORMA EN UN SOLO ARCHIVO,</a:t>
            </a:r>
          </a:p>
          <a:p>
            <a:pPr marL="0" indent="0" algn="just">
              <a:buNone/>
            </a:pPr>
            <a:endParaRPr lang="es-MX" sz="2002" dirty="0">
              <a:solidFill>
                <a:srgbClr val="FFFFFF"/>
              </a:solidFill>
            </a:endParaRPr>
          </a:p>
        </p:txBody>
      </p:sp>
      <p:pic>
        <p:nvPicPr>
          <p:cNvPr id="3074" name="Picture 2" descr="Este jueves en Chillán la PDI dará inicio al seminario internacional de  criminalística">
            <a:extLst>
              <a:ext uri="{FF2B5EF4-FFF2-40B4-BE49-F238E27FC236}">
                <a16:creationId xmlns:a16="http://schemas.microsoft.com/office/drawing/2014/main" id="{7DCDCC19-CEB2-F12E-9B9D-6F9D10A1915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861" b="-1"/>
          <a:stretch/>
        </p:blipFill>
        <p:spPr bwMode="auto">
          <a:xfrm>
            <a:off x="6908136" y="1812098"/>
            <a:ext cx="5283867" cy="4210440"/>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07384BA-B884-EB63-2BF8-B428B9CB6C35}"/>
              </a:ext>
            </a:extLst>
          </p:cNvPr>
          <p:cNvPicPr>
            <a:picLocks noChangeAspect="1"/>
          </p:cNvPicPr>
          <p:nvPr/>
        </p:nvPicPr>
        <p:blipFill>
          <a:blip r:embed="rId4"/>
          <a:stretch>
            <a:fillRect/>
          </a:stretch>
        </p:blipFill>
        <p:spPr>
          <a:xfrm>
            <a:off x="10786462" y="3"/>
            <a:ext cx="1253760" cy="937675"/>
          </a:xfrm>
          <a:prstGeom prst="rect">
            <a:avLst/>
          </a:prstGeom>
        </p:spPr>
      </p:pic>
      <p:sp>
        <p:nvSpPr>
          <p:cNvPr id="6" name="CuadroTexto 5">
            <a:extLst>
              <a:ext uri="{FF2B5EF4-FFF2-40B4-BE49-F238E27FC236}">
                <a16:creationId xmlns:a16="http://schemas.microsoft.com/office/drawing/2014/main" id="{13132938-CFC4-EB0B-7502-1DB7A771962F}"/>
              </a:ext>
            </a:extLst>
          </p:cNvPr>
          <p:cNvSpPr txBox="1"/>
          <p:nvPr/>
        </p:nvSpPr>
        <p:spPr>
          <a:xfrm>
            <a:off x="7688624" y="5874333"/>
            <a:ext cx="4053840" cy="707566"/>
          </a:xfrm>
          <a:prstGeom prst="rect">
            <a:avLst/>
          </a:prstGeom>
          <a:noFill/>
        </p:spPr>
        <p:txBody>
          <a:bodyPr wrap="square" rtlCol="0">
            <a:spAutoFit/>
          </a:bodyPr>
          <a:lstStyle/>
          <a:p>
            <a:pPr algn="ctr"/>
            <a:r>
              <a:rPr lang="es-MX" sz="3998" b="1" dirty="0">
                <a:solidFill>
                  <a:schemeClr val="bg2"/>
                </a:solidFill>
              </a:rPr>
              <a:t>GRACIAS</a:t>
            </a:r>
          </a:p>
        </p:txBody>
      </p:sp>
    </p:spTree>
    <p:extLst>
      <p:ext uri="{BB962C8B-B14F-4D97-AF65-F5344CB8AC3E}">
        <p14:creationId xmlns:p14="http://schemas.microsoft.com/office/powerpoint/2010/main" val="746391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 name="Rectangle 205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3D92E0B5-FEEC-499A-3E25-F914FF60AA07}"/>
              </a:ext>
            </a:extLst>
          </p:cNvPr>
          <p:cNvSpPr>
            <a:spLocks noGrp="1"/>
          </p:cNvSpPr>
          <p:nvPr>
            <p:ph type="title"/>
          </p:nvPr>
        </p:nvSpPr>
        <p:spPr>
          <a:xfrm>
            <a:off x="838200" y="468113"/>
            <a:ext cx="4631033" cy="1383109"/>
          </a:xfrm>
        </p:spPr>
        <p:txBody>
          <a:bodyPr anchor="b">
            <a:normAutofit/>
          </a:bodyPr>
          <a:lstStyle/>
          <a:p>
            <a:r>
              <a:rPr lang="es-MX" sz="3800" b="1" i="0">
                <a:solidFill>
                  <a:schemeClr val="bg1"/>
                </a:solidFill>
                <a:effectLst/>
                <a:latin typeface="Söhne"/>
              </a:rPr>
              <a:t>Dignidad Humana</a:t>
            </a:r>
            <a:br>
              <a:rPr lang="es-MX" sz="3800" b="1" i="0">
                <a:solidFill>
                  <a:schemeClr val="bg1"/>
                </a:solidFill>
                <a:effectLst/>
                <a:latin typeface="Söhne"/>
              </a:rPr>
            </a:br>
            <a:endParaRPr lang="es-MX" sz="3800">
              <a:solidFill>
                <a:schemeClr val="bg1"/>
              </a:solidFill>
            </a:endParaRPr>
          </a:p>
        </p:txBody>
      </p:sp>
      <p:cxnSp>
        <p:nvCxnSpPr>
          <p:cNvPr id="2079" name="Straight Connector 2058">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851222"/>
            <a:ext cx="54482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55E694D0-7D93-69EF-E9BD-522BBFDB009B}"/>
              </a:ext>
            </a:extLst>
          </p:cNvPr>
          <p:cNvSpPr>
            <a:spLocks noGrp="1"/>
          </p:cNvSpPr>
          <p:nvPr>
            <p:ph idx="1"/>
          </p:nvPr>
        </p:nvSpPr>
        <p:spPr>
          <a:xfrm>
            <a:off x="838200" y="2120204"/>
            <a:ext cx="4631033" cy="2577009"/>
          </a:xfrm>
        </p:spPr>
        <p:txBody>
          <a:bodyPr>
            <a:normAutofit/>
          </a:bodyPr>
          <a:lstStyle/>
          <a:p>
            <a:pPr algn="just">
              <a:buFont typeface="Arial" panose="020B0604020202020204" pitchFamily="34" charset="0"/>
              <a:buChar char="•"/>
            </a:pPr>
            <a:r>
              <a:rPr lang="es-MX" sz="1700" b="0" i="0" dirty="0">
                <a:solidFill>
                  <a:schemeClr val="bg1"/>
                </a:solidFill>
                <a:effectLst/>
                <a:latin typeface="Söhne"/>
              </a:rPr>
              <a:t>Todas las personas, independientemente de su situación legal o encarcelamiento, tienen derecho a ser tratadas con dignidad y </a:t>
            </a:r>
            <a:r>
              <a:rPr lang="es-MX" sz="1700" b="0" i="1" dirty="0">
                <a:solidFill>
                  <a:schemeClr val="bg1"/>
                </a:solidFill>
                <a:effectLst/>
                <a:latin typeface="Söhne"/>
              </a:rPr>
              <a:t>respeto</a:t>
            </a:r>
            <a:r>
              <a:rPr lang="es-MX" sz="1700" b="0" i="0" dirty="0">
                <a:solidFill>
                  <a:schemeClr val="bg1"/>
                </a:solidFill>
                <a:effectLst/>
                <a:latin typeface="Söhne"/>
              </a:rPr>
              <a:t>.</a:t>
            </a:r>
          </a:p>
          <a:p>
            <a:pPr marL="0" indent="0">
              <a:buNone/>
            </a:pPr>
            <a:endParaRPr lang="es-MX" sz="1700" dirty="0">
              <a:solidFill>
                <a:schemeClr val="bg1"/>
              </a:solidFill>
            </a:endParaRPr>
          </a:p>
          <a:p>
            <a:r>
              <a:rPr lang="es-MX" sz="1700" b="1" i="0" dirty="0">
                <a:solidFill>
                  <a:schemeClr val="bg1"/>
                </a:solidFill>
                <a:effectLst/>
                <a:latin typeface="Söhne"/>
              </a:rPr>
              <a:t>Como no se respeta:</a:t>
            </a:r>
            <a:endParaRPr lang="es-MX" sz="1700" b="0" i="0" dirty="0">
              <a:solidFill>
                <a:schemeClr val="bg1"/>
              </a:solidFill>
              <a:effectLst/>
              <a:latin typeface="Söhne"/>
            </a:endParaRPr>
          </a:p>
          <a:p>
            <a:pPr algn="just">
              <a:buFont typeface="Arial" panose="020B0604020202020204" pitchFamily="34" charset="0"/>
              <a:buChar char="•"/>
            </a:pPr>
            <a:r>
              <a:rPr lang="es-MX" sz="1700" b="0" i="0" dirty="0">
                <a:solidFill>
                  <a:schemeClr val="bg1"/>
                </a:solidFill>
                <a:effectLst/>
                <a:latin typeface="Söhne"/>
              </a:rPr>
              <a:t>Las condiciones de hacinamiento en las cárceles, con instalaciones insalubres y superpoblación, menoscaban la dignidad de los reclusos.</a:t>
            </a:r>
          </a:p>
          <a:p>
            <a:endParaRPr lang="es-MX" sz="1700" dirty="0">
              <a:solidFill>
                <a:schemeClr val="bg1"/>
              </a:solidFill>
            </a:endParaRPr>
          </a:p>
        </p:txBody>
      </p:sp>
      <p:pic>
        <p:nvPicPr>
          <p:cNvPr id="2052" name="Picture 4" descr="LA DIGNIDAD HUMANA DENTRO DE LOS CENTROS CARCELARIOS Y PENITENCIARIOS DE  COLOMBIA JUAN DAVID GIL RUÍZ LYDA SOFÍA PERALTA OVALL">
            <a:extLst>
              <a:ext uri="{FF2B5EF4-FFF2-40B4-BE49-F238E27FC236}">
                <a16:creationId xmlns:a16="http://schemas.microsoft.com/office/drawing/2014/main" id="{72401282-AA92-5184-B71B-950BFD6926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84" r="17422" b="-1"/>
          <a:stretch/>
        </p:blipFill>
        <p:spPr bwMode="auto">
          <a:xfrm>
            <a:off x="6515727" y="1159668"/>
            <a:ext cx="5676273" cy="5698332"/>
          </a:xfrm>
          <a:prstGeom prst="rect">
            <a:avLst/>
          </a:prstGeom>
          <a:noFill/>
          <a:extLst>
            <a:ext uri="{909E8E84-426E-40DD-AFC4-6F175D3DCCD1}">
              <a14:hiddenFill xmlns:a14="http://schemas.microsoft.com/office/drawing/2010/main">
                <a:solidFill>
                  <a:srgbClr val="FFFFFF"/>
                </a:solidFill>
              </a14:hiddenFill>
            </a:ext>
          </a:extLst>
        </p:spPr>
      </p:pic>
      <p:grpSp>
        <p:nvGrpSpPr>
          <p:cNvPr id="2080" name="Group 2060">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4779" y="1850813"/>
            <a:ext cx="4917221" cy="5007187"/>
            <a:chOff x="6833344" y="1502570"/>
            <a:chExt cx="4917221" cy="5007187"/>
          </a:xfrm>
        </p:grpSpPr>
        <p:cxnSp>
          <p:nvCxnSpPr>
            <p:cNvPr id="2062" name="Straight Connector 2061">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0"/>
              <a:ext cx="0" cy="50071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81" name="Straight Connector 2062">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36570" y="1502570"/>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5" name="Imagen 4">
            <a:extLst>
              <a:ext uri="{FF2B5EF4-FFF2-40B4-BE49-F238E27FC236}">
                <a16:creationId xmlns:a16="http://schemas.microsoft.com/office/drawing/2014/main" id="{2A140FC2-B20D-6999-652E-E4A24C1D4BF2}"/>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3455540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7" name="Rectangle 3078">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085EE3D2-8556-FE97-2C80-362DC94C27B4}"/>
              </a:ext>
            </a:extLst>
          </p:cNvPr>
          <p:cNvSpPr>
            <a:spLocks noGrp="1"/>
          </p:cNvSpPr>
          <p:nvPr>
            <p:ph type="title"/>
          </p:nvPr>
        </p:nvSpPr>
        <p:spPr>
          <a:xfrm>
            <a:off x="6217919" y="669925"/>
            <a:ext cx="4635609" cy="1325563"/>
          </a:xfrm>
        </p:spPr>
        <p:txBody>
          <a:bodyPr anchor="b">
            <a:normAutofit/>
          </a:bodyPr>
          <a:lstStyle/>
          <a:p>
            <a:r>
              <a:rPr lang="es-MX" sz="3800" b="1" i="0">
                <a:solidFill>
                  <a:schemeClr val="bg1"/>
                </a:solidFill>
                <a:effectLst/>
                <a:latin typeface="Söhne"/>
              </a:rPr>
              <a:t>Protección Legal</a:t>
            </a:r>
            <a:br>
              <a:rPr lang="es-MX" sz="3800" b="1" i="0">
                <a:solidFill>
                  <a:schemeClr val="bg1"/>
                </a:solidFill>
                <a:effectLst/>
                <a:latin typeface="Söhne"/>
              </a:rPr>
            </a:br>
            <a:endParaRPr lang="es-MX" sz="3800">
              <a:solidFill>
                <a:schemeClr val="bg1"/>
              </a:solidFill>
            </a:endParaRPr>
          </a:p>
        </p:txBody>
      </p:sp>
      <p:pic>
        <p:nvPicPr>
          <p:cNvPr id="3074" name="Picture 2" descr="Mientras estaban hincados les ponían descargas eléctricas y a uno hasta le  sacaron sangre&quot;: los duros testimonios del encarcelamiento masivo decretado  por Bukele en El Salvador - BBC News Mundo">
            <a:extLst>
              <a:ext uri="{FF2B5EF4-FFF2-40B4-BE49-F238E27FC236}">
                <a16:creationId xmlns:a16="http://schemas.microsoft.com/office/drawing/2014/main" id="{D8487C00-9EB7-929A-EFE5-B821DA017E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5520" y="1810940"/>
            <a:ext cx="4767581" cy="3236119"/>
          </a:xfrm>
          <a:prstGeom prst="rect">
            <a:avLst/>
          </a:prstGeom>
          <a:noFill/>
          <a:extLst>
            <a:ext uri="{909E8E84-426E-40DD-AFC4-6F175D3DCCD1}">
              <a14:hiddenFill xmlns:a14="http://schemas.microsoft.com/office/drawing/2010/main">
                <a:solidFill>
                  <a:srgbClr val="FFFFFF"/>
                </a:solidFill>
              </a14:hiddenFill>
            </a:ext>
          </a:extLst>
        </p:spPr>
      </p:pic>
      <p:cxnSp>
        <p:nvCxnSpPr>
          <p:cNvPr id="3088" name="Straight Connector 3080">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9" name="Straight Connector 308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6FF4A9B7-F631-BD5C-3AB6-6BB62D14131D}"/>
              </a:ext>
            </a:extLst>
          </p:cNvPr>
          <p:cNvSpPr>
            <a:spLocks noGrp="1"/>
          </p:cNvSpPr>
          <p:nvPr>
            <p:ph idx="1"/>
          </p:nvPr>
        </p:nvSpPr>
        <p:spPr>
          <a:xfrm>
            <a:off x="6217919" y="2400304"/>
            <a:ext cx="4635609" cy="3441692"/>
          </a:xfrm>
        </p:spPr>
        <p:txBody>
          <a:bodyPr>
            <a:normAutofit/>
          </a:bodyPr>
          <a:lstStyle/>
          <a:p>
            <a:pPr algn="just">
              <a:buFont typeface="Arial" panose="020B0604020202020204" pitchFamily="34" charset="0"/>
              <a:buChar char="•"/>
            </a:pPr>
            <a:r>
              <a:rPr lang="es-MX" sz="1800" b="0" i="0" dirty="0">
                <a:solidFill>
                  <a:schemeClr val="bg1"/>
                </a:solidFill>
                <a:effectLst/>
                <a:latin typeface="Söhne"/>
              </a:rPr>
              <a:t>Las personas privadas de la libertad mantienen sus derechos fundamentales según las leyes nacionales e internacionales. Estos derechos incluyen, entre otros, el derecho a la vida, a la integridad personal, a la salud y a un juicio justo.</a:t>
            </a:r>
          </a:p>
          <a:p>
            <a:endParaRPr lang="es-MX" sz="1800" dirty="0">
              <a:solidFill>
                <a:schemeClr val="bg1"/>
              </a:solidFill>
            </a:endParaRPr>
          </a:p>
          <a:p>
            <a:r>
              <a:rPr lang="es-MX" sz="1800" b="1" i="0" dirty="0">
                <a:solidFill>
                  <a:schemeClr val="bg1"/>
                </a:solidFill>
                <a:effectLst/>
                <a:latin typeface="Söhne"/>
              </a:rPr>
              <a:t>Maltrato y Tortura:</a:t>
            </a:r>
            <a:endParaRPr lang="es-MX" sz="1800" b="0" i="0" dirty="0">
              <a:solidFill>
                <a:schemeClr val="bg1"/>
              </a:solidFill>
              <a:effectLst/>
              <a:latin typeface="Söhne"/>
            </a:endParaRPr>
          </a:p>
          <a:p>
            <a:pPr algn="just">
              <a:buFont typeface="Arial" panose="020B0604020202020204" pitchFamily="34" charset="0"/>
              <a:buChar char="•"/>
            </a:pPr>
            <a:r>
              <a:rPr lang="es-MX" sz="1800" b="0" i="0" dirty="0">
                <a:solidFill>
                  <a:schemeClr val="bg1"/>
                </a:solidFill>
                <a:effectLst/>
                <a:latin typeface="Söhne"/>
              </a:rPr>
              <a:t>El maltrato físico o psicológico por parte de personal penitenciario puede ocurrir en forma de golpizas, humillaciones verbales, amenazas o el uso indebido de la fuerza.</a:t>
            </a:r>
          </a:p>
          <a:p>
            <a:endParaRPr lang="es-MX" sz="1700" dirty="0">
              <a:solidFill>
                <a:schemeClr val="bg1"/>
              </a:solidFill>
            </a:endParaRPr>
          </a:p>
        </p:txBody>
      </p:sp>
      <p:pic>
        <p:nvPicPr>
          <p:cNvPr id="4" name="Imagen 3">
            <a:extLst>
              <a:ext uri="{FF2B5EF4-FFF2-40B4-BE49-F238E27FC236}">
                <a16:creationId xmlns:a16="http://schemas.microsoft.com/office/drawing/2014/main" id="{CFD24F1F-B309-971B-1A38-EE980344FB63}"/>
              </a:ext>
            </a:extLst>
          </p:cNvPr>
          <p:cNvPicPr>
            <a:picLocks noChangeAspect="1"/>
          </p:cNvPicPr>
          <p:nvPr/>
        </p:nvPicPr>
        <p:blipFill>
          <a:blip r:embed="rId3"/>
          <a:stretch>
            <a:fillRect/>
          </a:stretch>
        </p:blipFill>
        <p:spPr>
          <a:xfrm>
            <a:off x="9858712" y="98647"/>
            <a:ext cx="1782425" cy="1333056"/>
          </a:xfrm>
          <a:prstGeom prst="rect">
            <a:avLst/>
          </a:prstGeom>
        </p:spPr>
      </p:pic>
    </p:spTree>
    <p:extLst>
      <p:ext uri="{BB962C8B-B14F-4D97-AF65-F5344CB8AC3E}">
        <p14:creationId xmlns:p14="http://schemas.microsoft.com/office/powerpoint/2010/main" val="3989072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CF25C95A-379A-0CBF-F0E0-ABB0ED0E36A9}"/>
              </a:ext>
            </a:extLst>
          </p:cNvPr>
          <p:cNvSpPr>
            <a:spLocks noGrp="1"/>
          </p:cNvSpPr>
          <p:nvPr>
            <p:ph type="title"/>
          </p:nvPr>
        </p:nvSpPr>
        <p:spPr>
          <a:xfrm>
            <a:off x="6217919" y="669925"/>
            <a:ext cx="4635609" cy="1325563"/>
          </a:xfrm>
        </p:spPr>
        <p:txBody>
          <a:bodyPr anchor="b">
            <a:normAutofit/>
          </a:bodyPr>
          <a:lstStyle/>
          <a:p>
            <a:r>
              <a:rPr lang="es-MX" sz="2900" b="1" i="0">
                <a:solidFill>
                  <a:schemeClr val="bg1"/>
                </a:solidFill>
                <a:effectLst/>
                <a:latin typeface="Söhne"/>
              </a:rPr>
              <a:t>Condiciones de Vida Adecuadas</a:t>
            </a:r>
            <a:br>
              <a:rPr lang="es-MX" sz="2900" b="1" i="0">
                <a:solidFill>
                  <a:schemeClr val="bg1"/>
                </a:solidFill>
                <a:effectLst/>
                <a:latin typeface="Söhne"/>
              </a:rPr>
            </a:br>
            <a:endParaRPr lang="es-MX" sz="2900">
              <a:solidFill>
                <a:schemeClr val="bg1"/>
              </a:solidFill>
            </a:endParaRPr>
          </a:p>
        </p:txBody>
      </p:sp>
      <p:pic>
        <p:nvPicPr>
          <p:cNvPr id="5" name="Imagen 4">
            <a:extLst>
              <a:ext uri="{FF2B5EF4-FFF2-40B4-BE49-F238E27FC236}">
                <a16:creationId xmlns:a16="http://schemas.microsoft.com/office/drawing/2014/main" id="{05AF40DB-B906-F5D5-286B-DC7DAD9F6FB8}"/>
              </a:ext>
            </a:extLst>
          </p:cNvPr>
          <p:cNvPicPr>
            <a:picLocks noChangeAspect="1"/>
          </p:cNvPicPr>
          <p:nvPr/>
        </p:nvPicPr>
        <p:blipFill>
          <a:blip r:embed="rId2"/>
          <a:stretch>
            <a:fillRect/>
          </a:stretch>
        </p:blipFill>
        <p:spPr>
          <a:xfrm>
            <a:off x="1338472" y="1516094"/>
            <a:ext cx="4414630" cy="3825812"/>
          </a:xfrm>
          <a:prstGeom prst="rect">
            <a:avLst/>
          </a:prstGeom>
        </p:spPr>
      </p:pic>
      <p:cxnSp>
        <p:nvCxnSpPr>
          <p:cNvPr id="12" name="Straight Connector 11">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435423F-845E-A0B1-0F5F-5A3A8ACC4AE5}"/>
              </a:ext>
            </a:extLst>
          </p:cNvPr>
          <p:cNvSpPr>
            <a:spLocks noGrp="1"/>
          </p:cNvSpPr>
          <p:nvPr>
            <p:ph idx="1"/>
          </p:nvPr>
        </p:nvSpPr>
        <p:spPr>
          <a:xfrm>
            <a:off x="6217919" y="2400304"/>
            <a:ext cx="4635609" cy="3441692"/>
          </a:xfrm>
        </p:spPr>
        <p:txBody>
          <a:bodyPr>
            <a:normAutofit/>
          </a:bodyPr>
          <a:lstStyle/>
          <a:p>
            <a:pPr>
              <a:buFont typeface="Arial" panose="020B0604020202020204" pitchFamily="34" charset="0"/>
              <a:buChar char="•"/>
            </a:pPr>
            <a:r>
              <a:rPr lang="es-MX" sz="1700" b="0" i="0">
                <a:solidFill>
                  <a:schemeClr val="bg1"/>
                </a:solidFill>
                <a:effectLst/>
                <a:latin typeface="Söhne"/>
              </a:rPr>
              <a:t>Deben ser proporcionadas condiciones de vida que respeten su dignidad. Esto incluye acceso a alimentos adecuados, atención médica, higiene y condiciones de alojamiento seguras.</a:t>
            </a:r>
          </a:p>
          <a:p>
            <a:endParaRPr lang="es-MX" sz="1700" b="1" i="0">
              <a:solidFill>
                <a:schemeClr val="bg1"/>
              </a:solidFill>
              <a:effectLst/>
              <a:latin typeface="Söhne"/>
            </a:endParaRPr>
          </a:p>
          <a:p>
            <a:r>
              <a:rPr lang="es-MX" sz="1700" b="1">
                <a:solidFill>
                  <a:schemeClr val="bg1"/>
                </a:solidFill>
                <a:latin typeface="Söhne"/>
              </a:rPr>
              <a:t>Como no se respeta:</a:t>
            </a:r>
          </a:p>
          <a:p>
            <a:pPr>
              <a:buFont typeface="Arial" panose="020B0604020202020204" pitchFamily="34" charset="0"/>
              <a:buChar char="•"/>
            </a:pPr>
            <a:r>
              <a:rPr lang="es-MX" sz="1700" b="0" i="0">
                <a:solidFill>
                  <a:schemeClr val="bg1"/>
                </a:solidFill>
                <a:effectLst/>
                <a:latin typeface="Söhne"/>
              </a:rPr>
              <a:t>La falta de acceso a servicios básicos como agua potable, saneamiento adecuado y condiciones de alojamiento seguras puede violar el derecho a condiciones de vida dignas.</a:t>
            </a:r>
          </a:p>
          <a:p>
            <a:endParaRPr lang="es-MX" sz="1700">
              <a:solidFill>
                <a:schemeClr val="bg1"/>
              </a:solidFill>
            </a:endParaRPr>
          </a:p>
          <a:p>
            <a:endParaRPr lang="es-MX" sz="1700">
              <a:solidFill>
                <a:schemeClr val="bg1"/>
              </a:solidFill>
            </a:endParaRPr>
          </a:p>
          <a:p>
            <a:endParaRPr lang="es-MX" sz="1700">
              <a:solidFill>
                <a:schemeClr val="bg1"/>
              </a:solidFill>
            </a:endParaRPr>
          </a:p>
        </p:txBody>
      </p:sp>
      <p:sp>
        <p:nvSpPr>
          <p:cNvPr id="4" name="AutoShape 2" descr="INDH Informe INDH: Malas condiciones de vida, hacinamiento, castigos y  violencia persisten en cárceles chilenas - INDH Noticias INDH">
            <a:extLst>
              <a:ext uri="{FF2B5EF4-FFF2-40B4-BE49-F238E27FC236}">
                <a16:creationId xmlns:a16="http://schemas.microsoft.com/office/drawing/2014/main" id="{B8A8EA8A-A49B-01C7-4AF5-B837BF9FC59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7" name="Imagen 6">
            <a:extLst>
              <a:ext uri="{FF2B5EF4-FFF2-40B4-BE49-F238E27FC236}">
                <a16:creationId xmlns:a16="http://schemas.microsoft.com/office/drawing/2014/main" id="{44680F56-2E0D-9B8C-E6EB-A4820CFBD2AB}"/>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72682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7B7B104F-01EE-1677-3282-83ED38701798}"/>
              </a:ext>
            </a:extLst>
          </p:cNvPr>
          <p:cNvSpPr>
            <a:spLocks noGrp="1"/>
          </p:cNvSpPr>
          <p:nvPr>
            <p:ph type="title"/>
          </p:nvPr>
        </p:nvSpPr>
        <p:spPr>
          <a:xfrm>
            <a:off x="6527800" y="448721"/>
            <a:ext cx="4713997" cy="1225650"/>
          </a:xfrm>
        </p:spPr>
        <p:txBody>
          <a:bodyPr anchor="b">
            <a:normAutofit/>
          </a:bodyPr>
          <a:lstStyle/>
          <a:p>
            <a:r>
              <a:rPr lang="es-MX" sz="2900" b="1" i="0">
                <a:solidFill>
                  <a:schemeClr val="bg1"/>
                </a:solidFill>
                <a:effectLst/>
                <a:latin typeface="Söhne"/>
              </a:rPr>
              <a:t>Acceso a Servicios de Salud:</a:t>
            </a:r>
            <a:br>
              <a:rPr lang="es-MX" sz="2900" b="1" i="0">
                <a:solidFill>
                  <a:schemeClr val="bg1"/>
                </a:solidFill>
                <a:effectLst/>
                <a:latin typeface="Söhne"/>
              </a:rPr>
            </a:br>
            <a:endParaRPr lang="es-MX" sz="2900">
              <a:solidFill>
                <a:schemeClr val="bg1"/>
              </a:solidFill>
            </a:endParaRPr>
          </a:p>
        </p:txBody>
      </p:sp>
      <p:pic>
        <p:nvPicPr>
          <p:cNvPr id="5122" name="Picture 2" descr="Lo que hay que saber sobre la reclusión y el derecho a la salud | OHCHR">
            <a:extLst>
              <a:ext uri="{FF2B5EF4-FFF2-40B4-BE49-F238E27FC236}">
                <a16:creationId xmlns:a16="http://schemas.microsoft.com/office/drawing/2014/main" id="{027AD65C-ACAA-6CAC-CFA5-2A7EC8E937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8400" y="1891949"/>
            <a:ext cx="4495801" cy="3074101"/>
          </a:xfrm>
          <a:prstGeom prst="rect">
            <a:avLst/>
          </a:prstGeom>
          <a:noFill/>
          <a:extLst>
            <a:ext uri="{909E8E84-426E-40DD-AFC4-6F175D3DCCD1}">
              <a14:hiddenFill xmlns:a14="http://schemas.microsoft.com/office/drawing/2010/main">
                <a:solidFill>
                  <a:srgbClr val="FFFFFF"/>
                </a:solidFill>
              </a14:hiddenFill>
            </a:ext>
          </a:extLst>
        </p:spPr>
      </p:pic>
      <p:cxnSp>
        <p:nvCxnSpPr>
          <p:cNvPr id="5129" name="Straight Connector 512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E234E168-7532-7737-586F-0F4631466894}"/>
              </a:ext>
            </a:extLst>
          </p:cNvPr>
          <p:cNvSpPr>
            <a:spLocks noGrp="1"/>
          </p:cNvSpPr>
          <p:nvPr>
            <p:ph idx="1"/>
          </p:nvPr>
        </p:nvSpPr>
        <p:spPr>
          <a:xfrm>
            <a:off x="6527800" y="1909192"/>
            <a:ext cx="4713997" cy="3647710"/>
          </a:xfrm>
        </p:spPr>
        <p:txBody>
          <a:bodyPr>
            <a:normAutofit/>
          </a:bodyPr>
          <a:lstStyle/>
          <a:p>
            <a:pPr algn="just">
              <a:buFont typeface="Arial" panose="020B0604020202020204" pitchFamily="34" charset="0"/>
              <a:buChar char="•"/>
            </a:pPr>
            <a:r>
              <a:rPr lang="es-MX" sz="1900" b="0" i="0" dirty="0">
                <a:solidFill>
                  <a:schemeClr val="bg1"/>
                </a:solidFill>
                <a:effectLst/>
                <a:latin typeface="Söhne"/>
              </a:rPr>
              <a:t>Tienen derecho a recibir atención médica adecuada, incluido el acceso a servicios de salud mental. Las autoridades penitenciarias deben garantizar el bienestar físico y mental de los reclusos.</a:t>
            </a:r>
          </a:p>
          <a:p>
            <a:endParaRPr lang="es-MX" sz="1900" dirty="0">
              <a:solidFill>
                <a:schemeClr val="bg1"/>
              </a:solidFill>
            </a:endParaRPr>
          </a:p>
          <a:p>
            <a:r>
              <a:rPr lang="es-MX" sz="1900" b="1" i="0" dirty="0">
                <a:solidFill>
                  <a:schemeClr val="bg1"/>
                </a:solidFill>
                <a:effectLst/>
                <a:latin typeface="Söhne"/>
              </a:rPr>
              <a:t>Como no se respeta:</a:t>
            </a:r>
          </a:p>
          <a:p>
            <a:pPr algn="just"/>
            <a:r>
              <a:rPr lang="es-MX" sz="1900" b="0" i="0" dirty="0">
                <a:solidFill>
                  <a:schemeClr val="bg1"/>
                </a:solidFill>
                <a:effectLst/>
                <a:latin typeface="Söhne"/>
              </a:rPr>
              <a:t>La negligencia en la atención médica, la falta de tratamiento para enfermedades crónicas o la limitación de acceso a servicios de salud mental pueden violar el derecho a la salud.</a:t>
            </a:r>
            <a:endParaRPr lang="es-MX" sz="1900" dirty="0">
              <a:solidFill>
                <a:schemeClr val="bg1"/>
              </a:solidFill>
            </a:endParaRPr>
          </a:p>
        </p:txBody>
      </p:sp>
      <p:cxnSp>
        <p:nvCxnSpPr>
          <p:cNvPr id="5131" name="Straight Connector 5130">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ECB6710E-1228-7686-C436-E7BF920138BD}"/>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298500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AF8301F2-2473-C956-8EEF-B065E94EF3F6}"/>
              </a:ext>
            </a:extLst>
          </p:cNvPr>
          <p:cNvSpPr>
            <a:spLocks noGrp="1"/>
          </p:cNvSpPr>
          <p:nvPr>
            <p:ph type="title"/>
          </p:nvPr>
        </p:nvSpPr>
        <p:spPr>
          <a:xfrm>
            <a:off x="838200" y="669925"/>
            <a:ext cx="4508946" cy="1325563"/>
          </a:xfrm>
        </p:spPr>
        <p:txBody>
          <a:bodyPr anchor="b">
            <a:normAutofit/>
          </a:bodyPr>
          <a:lstStyle/>
          <a:p>
            <a:pPr algn="r"/>
            <a:r>
              <a:rPr lang="es-MX" sz="2800" b="1" i="0">
                <a:solidFill>
                  <a:schemeClr val="bg1"/>
                </a:solidFill>
                <a:effectLst/>
                <a:latin typeface="Söhne"/>
              </a:rPr>
              <a:t>Protección contra la Tortura y Tratos Crueles</a:t>
            </a:r>
            <a:br>
              <a:rPr lang="es-MX" sz="2800" b="1" i="0">
                <a:solidFill>
                  <a:schemeClr val="bg1"/>
                </a:solidFill>
                <a:effectLst/>
                <a:latin typeface="Söhne"/>
              </a:rPr>
            </a:br>
            <a:endParaRPr lang="es-MX" sz="280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61A4D98E-8AED-BD9F-E4AD-B5E8B09AED3F}"/>
              </a:ext>
            </a:extLst>
          </p:cNvPr>
          <p:cNvSpPr>
            <a:spLocks noGrp="1"/>
          </p:cNvSpPr>
          <p:nvPr>
            <p:ph idx="1"/>
          </p:nvPr>
        </p:nvSpPr>
        <p:spPr>
          <a:xfrm>
            <a:off x="1392667" y="2398957"/>
            <a:ext cx="5079253" cy="3526144"/>
          </a:xfrm>
        </p:spPr>
        <p:txBody>
          <a:bodyPr>
            <a:normAutofit/>
          </a:bodyPr>
          <a:lstStyle/>
          <a:p>
            <a:pPr algn="just">
              <a:buFont typeface="Arial" panose="020B0604020202020204" pitchFamily="34" charset="0"/>
              <a:buChar char="•"/>
            </a:pPr>
            <a:r>
              <a:rPr lang="es-MX" sz="2000" b="0" i="0" dirty="0">
                <a:solidFill>
                  <a:schemeClr val="bg1"/>
                </a:solidFill>
                <a:effectLst/>
                <a:latin typeface="Söhne"/>
              </a:rPr>
              <a:t>Está prohibido el uso de tortura y tratos crueles, inhumanos o degradantes. Todos los detenidos deben ser tratados con humanidad y respeto a su dignidad.</a:t>
            </a:r>
          </a:p>
          <a:p>
            <a:pPr>
              <a:buFont typeface="Arial" panose="020B0604020202020204" pitchFamily="34" charset="0"/>
              <a:buChar char="•"/>
            </a:pPr>
            <a:endParaRPr lang="es-MX" sz="2000" dirty="0">
              <a:solidFill>
                <a:schemeClr val="bg1"/>
              </a:solidFill>
              <a:latin typeface="Söhne"/>
            </a:endParaRPr>
          </a:p>
          <a:p>
            <a:pPr>
              <a:buFont typeface="Arial" panose="020B0604020202020204" pitchFamily="34" charset="0"/>
              <a:buChar char="•"/>
            </a:pPr>
            <a:r>
              <a:rPr lang="es-MX" sz="2000" b="1" dirty="0">
                <a:solidFill>
                  <a:schemeClr val="bg1"/>
                </a:solidFill>
                <a:latin typeface="Söhne"/>
              </a:rPr>
              <a:t>Como no se respeta:</a:t>
            </a:r>
          </a:p>
          <a:p>
            <a:pPr algn="just">
              <a:buFont typeface="Arial" panose="020B0604020202020204" pitchFamily="34" charset="0"/>
              <a:buChar char="•"/>
            </a:pPr>
            <a:r>
              <a:rPr lang="es-MX" sz="2000" b="0" i="0" dirty="0">
                <a:solidFill>
                  <a:schemeClr val="bg1"/>
                </a:solidFill>
                <a:effectLst/>
                <a:latin typeface="Söhne"/>
              </a:rPr>
              <a:t>El maltrato físico por parte del personal de seguridad o la tolerancia hacia la violencia entre reclusos constituye una violación a la prohibición de tortura y tratos crueles.</a:t>
            </a:r>
          </a:p>
          <a:p>
            <a:pPr>
              <a:buFont typeface="Arial" panose="020B0604020202020204" pitchFamily="34" charset="0"/>
              <a:buChar char="•"/>
            </a:pPr>
            <a:endParaRPr lang="es-MX" sz="2000" b="1" dirty="0">
              <a:solidFill>
                <a:schemeClr val="bg1"/>
              </a:solidFill>
              <a:latin typeface="Söhne"/>
            </a:endParaRPr>
          </a:p>
          <a:p>
            <a:pPr marL="0" indent="0">
              <a:buNone/>
            </a:pPr>
            <a:endParaRPr lang="es-MX" sz="2000" b="0" i="0" dirty="0">
              <a:solidFill>
                <a:schemeClr val="bg1"/>
              </a:solidFill>
              <a:effectLst/>
              <a:latin typeface="Söhne"/>
            </a:endParaRPr>
          </a:p>
          <a:p>
            <a:endParaRPr lang="es-MX"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Cárceles vuelven a recibir presos a pesar del coronavirus - Servicios -  Justicia - ELTIEMPO.COM">
            <a:extLst>
              <a:ext uri="{FF2B5EF4-FFF2-40B4-BE49-F238E27FC236}">
                <a16:creationId xmlns:a16="http://schemas.microsoft.com/office/drawing/2014/main" id="{0BA8A35B-39F7-F0DF-B264-6A203D617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920" y="1804848"/>
            <a:ext cx="5444990" cy="364133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67D82D8B-2531-4615-2A1E-DDDC3F4C538C}"/>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93491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4" name="Rectangle 7183">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8F65C327-B46D-FE41-D40D-92EAD28C4191}"/>
              </a:ext>
            </a:extLst>
          </p:cNvPr>
          <p:cNvSpPr>
            <a:spLocks noGrp="1"/>
          </p:cNvSpPr>
          <p:nvPr>
            <p:ph type="title"/>
          </p:nvPr>
        </p:nvSpPr>
        <p:spPr>
          <a:xfrm>
            <a:off x="838200" y="468113"/>
            <a:ext cx="4631033" cy="1383109"/>
          </a:xfrm>
        </p:spPr>
        <p:txBody>
          <a:bodyPr anchor="b">
            <a:normAutofit/>
          </a:bodyPr>
          <a:lstStyle/>
          <a:p>
            <a:r>
              <a:rPr lang="es-MX" sz="3200" b="1" i="0">
                <a:solidFill>
                  <a:schemeClr val="bg1"/>
                </a:solidFill>
                <a:effectLst/>
                <a:latin typeface="Söhne"/>
              </a:rPr>
              <a:t>Presunción de Inocencia</a:t>
            </a:r>
            <a:br>
              <a:rPr lang="es-MX" sz="3200" b="1" i="0">
                <a:solidFill>
                  <a:schemeClr val="bg1"/>
                </a:solidFill>
                <a:effectLst/>
                <a:latin typeface="Söhne"/>
              </a:rPr>
            </a:br>
            <a:endParaRPr lang="es-MX" sz="3200">
              <a:solidFill>
                <a:schemeClr val="bg1"/>
              </a:solidFill>
            </a:endParaRPr>
          </a:p>
        </p:txBody>
      </p:sp>
      <p:cxnSp>
        <p:nvCxnSpPr>
          <p:cNvPr id="7186" name="Straight Connector 7185">
            <a:extLst>
              <a:ext uri="{FF2B5EF4-FFF2-40B4-BE49-F238E27FC236}">
                <a16:creationId xmlns:a16="http://schemas.microsoft.com/office/drawing/2014/main" id="{DAE05351-315A-4BA9-A90A-FE5C949522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851222"/>
            <a:ext cx="54482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35320A2-0452-A0B4-93D2-A8E48E3B00B6}"/>
              </a:ext>
            </a:extLst>
          </p:cNvPr>
          <p:cNvSpPr>
            <a:spLocks noGrp="1"/>
          </p:cNvSpPr>
          <p:nvPr>
            <p:ph idx="1"/>
          </p:nvPr>
        </p:nvSpPr>
        <p:spPr>
          <a:xfrm>
            <a:off x="838200" y="2120203"/>
            <a:ext cx="4631033" cy="4006275"/>
          </a:xfrm>
        </p:spPr>
        <p:txBody>
          <a:bodyPr>
            <a:normAutofit lnSpcReduction="10000"/>
          </a:bodyPr>
          <a:lstStyle/>
          <a:p>
            <a:pPr algn="just">
              <a:buFont typeface="Arial" panose="020B0604020202020204" pitchFamily="34" charset="0"/>
              <a:buChar char="•"/>
            </a:pPr>
            <a:r>
              <a:rPr lang="es-MX" sz="2000" b="0" i="0" dirty="0">
                <a:solidFill>
                  <a:schemeClr val="bg1"/>
                </a:solidFill>
                <a:effectLst/>
                <a:latin typeface="Söhne"/>
              </a:rPr>
              <a:t>Se debe mantener la presunción de inocencia hasta que se demuestre lo contrario en un juicio justo. Esto significa que incluso las personas detenidas están protegidas por el principio de que son inocentes hasta que se pruebe su culpabilidad.</a:t>
            </a:r>
          </a:p>
          <a:p>
            <a:endParaRPr lang="es-MX" sz="2000" dirty="0">
              <a:solidFill>
                <a:schemeClr val="bg1"/>
              </a:solidFill>
            </a:endParaRPr>
          </a:p>
          <a:p>
            <a:r>
              <a:rPr lang="es-MX" sz="2000" b="1" dirty="0">
                <a:solidFill>
                  <a:schemeClr val="bg1"/>
                </a:solidFill>
              </a:rPr>
              <a:t>Como no se respeta:</a:t>
            </a:r>
          </a:p>
          <a:p>
            <a:pPr algn="just"/>
            <a:r>
              <a:rPr lang="es-MX" sz="2000" b="0" i="0" dirty="0">
                <a:solidFill>
                  <a:schemeClr val="bg1"/>
                </a:solidFill>
                <a:effectLst/>
                <a:latin typeface="Söhne"/>
              </a:rPr>
              <a:t>La divulgación pública de información que estigmatiza a los acusados antes de que se haya demostrado su culpabilidad puede socavar la presunción de inocencia.</a:t>
            </a:r>
            <a:endParaRPr lang="es-MX" sz="2000" b="1" dirty="0">
              <a:solidFill>
                <a:schemeClr val="bg1"/>
              </a:solidFill>
            </a:endParaRPr>
          </a:p>
        </p:txBody>
      </p:sp>
      <p:pic>
        <p:nvPicPr>
          <p:cNvPr id="7170" name="Picture 2" descr="Artículo 11: presunción de inocencia y crímenes internacionales | Noticias  ONU">
            <a:extLst>
              <a:ext uri="{FF2B5EF4-FFF2-40B4-BE49-F238E27FC236}">
                <a16:creationId xmlns:a16="http://schemas.microsoft.com/office/drawing/2014/main" id="{A0D60818-2AE3-3866-BEB1-924D4FAB00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89" r="27161"/>
          <a:stretch/>
        </p:blipFill>
        <p:spPr bwMode="auto">
          <a:xfrm>
            <a:off x="7411733" y="1159668"/>
            <a:ext cx="4780267" cy="5698332"/>
          </a:xfrm>
          <a:prstGeom prst="rect">
            <a:avLst/>
          </a:prstGeom>
          <a:noFill/>
          <a:extLst>
            <a:ext uri="{909E8E84-426E-40DD-AFC4-6F175D3DCCD1}">
              <a14:hiddenFill xmlns:a14="http://schemas.microsoft.com/office/drawing/2010/main">
                <a:solidFill>
                  <a:srgbClr val="FFFFFF"/>
                </a:solidFill>
              </a14:hiddenFill>
            </a:ext>
          </a:extLst>
        </p:spPr>
      </p:pic>
      <p:grpSp>
        <p:nvGrpSpPr>
          <p:cNvPr id="7188" name="Group 7187">
            <a:extLst>
              <a:ext uri="{FF2B5EF4-FFF2-40B4-BE49-F238E27FC236}">
                <a16:creationId xmlns:a16="http://schemas.microsoft.com/office/drawing/2014/main" id="{9D20816A-53A8-414B-9615-2877C10816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74779" y="1850813"/>
            <a:ext cx="4917221" cy="5007187"/>
            <a:chOff x="6833344" y="1502570"/>
            <a:chExt cx="4917221" cy="5007187"/>
          </a:xfrm>
        </p:grpSpPr>
        <p:cxnSp>
          <p:nvCxnSpPr>
            <p:cNvPr id="7189" name="Straight Connector 7188">
              <a:extLst>
                <a:ext uri="{FF2B5EF4-FFF2-40B4-BE49-F238E27FC236}">
                  <a16:creationId xmlns:a16="http://schemas.microsoft.com/office/drawing/2014/main" id="{49CC84F6-0A3D-42D4-84D1-34E857123F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6833344" y="1502570"/>
              <a:ext cx="0" cy="5007187"/>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94" name="Straight Connector 7189">
              <a:extLst>
                <a:ext uri="{FF2B5EF4-FFF2-40B4-BE49-F238E27FC236}">
                  <a16:creationId xmlns:a16="http://schemas.microsoft.com/office/drawing/2014/main" id="{C76FD32F-1C07-4AF8-994F-CDC99B5D4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6836570" y="1502570"/>
              <a:ext cx="49139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4" name="Imagen 3">
            <a:extLst>
              <a:ext uri="{FF2B5EF4-FFF2-40B4-BE49-F238E27FC236}">
                <a16:creationId xmlns:a16="http://schemas.microsoft.com/office/drawing/2014/main" id="{87F876A7-DD6F-FEC7-25AB-E8F5FD20741D}"/>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1092138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ítulo 1">
            <a:extLst>
              <a:ext uri="{FF2B5EF4-FFF2-40B4-BE49-F238E27FC236}">
                <a16:creationId xmlns:a16="http://schemas.microsoft.com/office/drawing/2014/main" id="{0A1774D7-BA48-BA3A-A014-DBB3BF0C71FE}"/>
              </a:ext>
            </a:extLst>
          </p:cNvPr>
          <p:cNvSpPr>
            <a:spLocks noGrp="1"/>
          </p:cNvSpPr>
          <p:nvPr>
            <p:ph type="title"/>
          </p:nvPr>
        </p:nvSpPr>
        <p:spPr>
          <a:xfrm>
            <a:off x="1295400" y="669925"/>
            <a:ext cx="4800600" cy="1325563"/>
          </a:xfrm>
        </p:spPr>
        <p:txBody>
          <a:bodyPr anchor="b">
            <a:normAutofit/>
          </a:bodyPr>
          <a:lstStyle/>
          <a:p>
            <a:r>
              <a:rPr lang="es-MX" sz="2800" b="1" i="0">
                <a:solidFill>
                  <a:schemeClr val="bg1"/>
                </a:solidFill>
                <a:effectLst/>
                <a:latin typeface="Söhne"/>
              </a:rPr>
              <a:t>Comunicación con el Exterior</a:t>
            </a:r>
            <a:br>
              <a:rPr lang="es-MX" sz="2800" b="1" i="0">
                <a:solidFill>
                  <a:schemeClr val="bg1"/>
                </a:solidFill>
                <a:effectLst/>
                <a:latin typeface="Söhne"/>
              </a:rPr>
            </a:br>
            <a:endParaRPr lang="es-MX" sz="2800">
              <a:solidFill>
                <a:schemeClr val="bg1"/>
              </a:solidFill>
            </a:endParaRPr>
          </a:p>
        </p:txBody>
      </p:sp>
      <p:cxnSp>
        <p:nvCxnSpPr>
          <p:cNvPr id="8201" name="Straight Connector 820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063AD67C-CB6A-85AF-6D45-7B30A879CE00}"/>
              </a:ext>
            </a:extLst>
          </p:cNvPr>
          <p:cNvSpPr>
            <a:spLocks noGrp="1"/>
          </p:cNvSpPr>
          <p:nvPr>
            <p:ph idx="1"/>
          </p:nvPr>
        </p:nvSpPr>
        <p:spPr>
          <a:xfrm>
            <a:off x="1295400" y="2288833"/>
            <a:ext cx="4800600" cy="3711571"/>
          </a:xfrm>
        </p:spPr>
        <p:txBody>
          <a:bodyPr>
            <a:normAutofit/>
          </a:bodyPr>
          <a:lstStyle/>
          <a:p>
            <a:pPr algn="just">
              <a:buFont typeface="Arial" panose="020B0604020202020204" pitchFamily="34" charset="0"/>
              <a:buChar char="•"/>
            </a:pPr>
            <a:r>
              <a:rPr lang="es-MX" sz="1900" b="0" i="0" dirty="0">
                <a:solidFill>
                  <a:schemeClr val="bg1"/>
                </a:solidFill>
                <a:effectLst/>
                <a:latin typeface="Söhne"/>
              </a:rPr>
              <a:t>Se les debe permitir la comunicación con el exterior, incluyendo visitas familiares y acceso a servicios legales. La restricción de la comunicación debe ser proporcionada y justificada.</a:t>
            </a:r>
            <a:endParaRPr lang="es-MX" sz="1900" dirty="0">
              <a:solidFill>
                <a:schemeClr val="bg1"/>
              </a:solidFill>
            </a:endParaRPr>
          </a:p>
          <a:p>
            <a:endParaRPr lang="es-MX" sz="1900" b="1" dirty="0">
              <a:solidFill>
                <a:schemeClr val="bg1"/>
              </a:solidFill>
            </a:endParaRPr>
          </a:p>
          <a:p>
            <a:r>
              <a:rPr lang="es-MX" sz="1900" b="1" dirty="0">
                <a:solidFill>
                  <a:schemeClr val="bg1"/>
                </a:solidFill>
              </a:rPr>
              <a:t>Como no se respeta:</a:t>
            </a:r>
          </a:p>
          <a:p>
            <a:pPr algn="just"/>
            <a:r>
              <a:rPr lang="es-MX" sz="1900" b="0" i="0" dirty="0">
                <a:solidFill>
                  <a:schemeClr val="bg1"/>
                </a:solidFill>
                <a:effectLst/>
                <a:latin typeface="Söhne"/>
              </a:rPr>
              <a:t>Restricciones excesivas en las visitas familiares, monitoreo injustificado de la correspondencia o la prohibición de comunicarse con abogados pueden limitar indebidamente la comunicación.</a:t>
            </a:r>
            <a:endParaRPr lang="es-MX" sz="1900" b="1" dirty="0">
              <a:solidFill>
                <a:schemeClr val="bg1"/>
              </a:solidFill>
            </a:endParaRPr>
          </a:p>
        </p:txBody>
      </p:sp>
      <p:pic>
        <p:nvPicPr>
          <p:cNvPr id="8194" name="Picture 2" descr="Danilo Rueda enreda la paz total de Petro con beneficios a criminales?">
            <a:extLst>
              <a:ext uri="{FF2B5EF4-FFF2-40B4-BE49-F238E27FC236}">
                <a16:creationId xmlns:a16="http://schemas.microsoft.com/office/drawing/2014/main" id="{6778F22C-AB20-3568-5E0F-AF33C0916D9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9727" y="1775173"/>
            <a:ext cx="4562263" cy="3307640"/>
          </a:xfrm>
          <a:prstGeom prst="rect">
            <a:avLst/>
          </a:prstGeom>
          <a:noFill/>
          <a:extLst>
            <a:ext uri="{909E8E84-426E-40DD-AFC4-6F175D3DCCD1}">
              <a14:hiddenFill xmlns:a14="http://schemas.microsoft.com/office/drawing/2010/main">
                <a:solidFill>
                  <a:srgbClr val="FFFFFF"/>
                </a:solidFill>
              </a14:hiddenFill>
            </a:ext>
          </a:extLst>
        </p:spPr>
      </p:pic>
      <p:cxnSp>
        <p:nvCxnSpPr>
          <p:cNvPr id="8203" name="Straight Connector 8202">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29C0D9BE-DD06-7C78-9465-3A9713EA9995}"/>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921049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ítulo 1">
            <a:extLst>
              <a:ext uri="{FF2B5EF4-FFF2-40B4-BE49-F238E27FC236}">
                <a16:creationId xmlns:a16="http://schemas.microsoft.com/office/drawing/2014/main" id="{72C93FF5-A635-197C-247D-58957FD2F44E}"/>
              </a:ext>
            </a:extLst>
          </p:cNvPr>
          <p:cNvSpPr>
            <a:spLocks noGrp="1"/>
          </p:cNvSpPr>
          <p:nvPr>
            <p:ph type="title"/>
          </p:nvPr>
        </p:nvSpPr>
        <p:spPr>
          <a:xfrm>
            <a:off x="6217919" y="669925"/>
            <a:ext cx="4635609" cy="1325563"/>
          </a:xfrm>
        </p:spPr>
        <p:txBody>
          <a:bodyPr anchor="b">
            <a:normAutofit/>
          </a:bodyPr>
          <a:lstStyle/>
          <a:p>
            <a:r>
              <a:rPr lang="es-MX" sz="2900" b="1" i="0">
                <a:solidFill>
                  <a:schemeClr val="bg1"/>
                </a:solidFill>
                <a:effectLst/>
                <a:latin typeface="Söhne"/>
              </a:rPr>
              <a:t>Rehabilitación y Reinserción</a:t>
            </a:r>
            <a:br>
              <a:rPr lang="es-MX" sz="2900" b="1" i="0">
                <a:solidFill>
                  <a:schemeClr val="bg1"/>
                </a:solidFill>
                <a:effectLst/>
                <a:latin typeface="Söhne"/>
              </a:rPr>
            </a:br>
            <a:endParaRPr lang="es-MX" sz="2900">
              <a:solidFill>
                <a:schemeClr val="bg1"/>
              </a:solidFill>
            </a:endParaRPr>
          </a:p>
        </p:txBody>
      </p:sp>
      <p:pic>
        <p:nvPicPr>
          <p:cNvPr id="9218" name="Picture 2" descr="The Importance Of Prison Rehabilitation Programs Before And After Release |  Independent Women's Forum">
            <a:extLst>
              <a:ext uri="{FF2B5EF4-FFF2-40B4-BE49-F238E27FC236}">
                <a16:creationId xmlns:a16="http://schemas.microsoft.com/office/drawing/2014/main" id="{5BD3DDDA-5216-5185-55A8-FD4A4842F8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8472" y="1821100"/>
            <a:ext cx="4414630" cy="3236119"/>
          </a:xfrm>
          <a:prstGeom prst="rect">
            <a:avLst/>
          </a:prstGeom>
          <a:noFill/>
          <a:extLst>
            <a:ext uri="{909E8E84-426E-40DD-AFC4-6F175D3DCCD1}">
              <a14:hiddenFill xmlns:a14="http://schemas.microsoft.com/office/drawing/2010/main">
                <a:solidFill>
                  <a:srgbClr val="FFFFFF"/>
                </a:solidFill>
              </a14:hiddenFill>
            </a:ext>
          </a:extLst>
        </p:spPr>
      </p:pic>
      <p:cxnSp>
        <p:nvCxnSpPr>
          <p:cNvPr id="9225" name="Straight Connector 9224">
            <a:extLst>
              <a:ext uri="{FF2B5EF4-FFF2-40B4-BE49-F238E27FC236}">
                <a16:creationId xmlns:a16="http://schemas.microsoft.com/office/drawing/2014/main" id="{CEA14AE1-71AB-4B18-826E-F563FF4288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2916"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27" name="Straight Connector 9226">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17920" y="2026340"/>
            <a:ext cx="597408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89E79B6-9C69-CBFB-F94D-BF5846602481}"/>
              </a:ext>
            </a:extLst>
          </p:cNvPr>
          <p:cNvSpPr>
            <a:spLocks noGrp="1"/>
          </p:cNvSpPr>
          <p:nvPr>
            <p:ph idx="1"/>
          </p:nvPr>
        </p:nvSpPr>
        <p:spPr>
          <a:xfrm>
            <a:off x="6217919" y="2400304"/>
            <a:ext cx="4635609" cy="3441692"/>
          </a:xfrm>
        </p:spPr>
        <p:txBody>
          <a:bodyPr>
            <a:normAutofit fontScale="92500" lnSpcReduction="10000"/>
          </a:bodyPr>
          <a:lstStyle/>
          <a:p>
            <a:pPr algn="just">
              <a:buFont typeface="Arial" panose="020B0604020202020204" pitchFamily="34" charset="0"/>
              <a:buChar char="•"/>
            </a:pPr>
            <a:r>
              <a:rPr lang="es-MX" sz="2000" b="0" i="0" dirty="0">
                <a:solidFill>
                  <a:schemeClr val="bg1"/>
                </a:solidFill>
                <a:effectLst/>
                <a:latin typeface="Söhne"/>
              </a:rPr>
              <a:t>Se debe fomentar la rehabilitación y la reinserción social como objetivos del sistema penitenciario. Esto implica proporcionar oportunidades de educación y capacitación para facilitar la reintegración en la sociedad.</a:t>
            </a:r>
          </a:p>
          <a:p>
            <a:endParaRPr lang="es-MX" sz="2000" b="1" dirty="0">
              <a:solidFill>
                <a:schemeClr val="bg1"/>
              </a:solidFill>
            </a:endParaRPr>
          </a:p>
          <a:p>
            <a:r>
              <a:rPr lang="es-MX" sz="2000" b="1" dirty="0">
                <a:solidFill>
                  <a:schemeClr val="bg1"/>
                </a:solidFill>
              </a:rPr>
              <a:t>Como no se respeta:</a:t>
            </a:r>
          </a:p>
          <a:p>
            <a:pPr algn="just"/>
            <a:r>
              <a:rPr lang="es-MX" sz="2000" b="0" i="0" dirty="0">
                <a:solidFill>
                  <a:schemeClr val="bg1"/>
                </a:solidFill>
                <a:effectLst/>
                <a:latin typeface="Söhne"/>
              </a:rPr>
              <a:t>La falta de programas efectivos de rehabilitación y capacitación laboral puede obstaculizar la preparación de los reclusos para la reintegración en la sociedad.</a:t>
            </a:r>
            <a:endParaRPr lang="es-MX" sz="2000" b="1" dirty="0">
              <a:solidFill>
                <a:schemeClr val="bg1"/>
              </a:solidFill>
            </a:endParaRPr>
          </a:p>
        </p:txBody>
      </p:sp>
      <p:pic>
        <p:nvPicPr>
          <p:cNvPr id="4" name="Imagen 3">
            <a:extLst>
              <a:ext uri="{FF2B5EF4-FFF2-40B4-BE49-F238E27FC236}">
                <a16:creationId xmlns:a16="http://schemas.microsoft.com/office/drawing/2014/main" id="{50FE59DF-EA0F-F85F-7B89-14157775EA0D}"/>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3417351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1242</TotalTime>
  <Words>836</Words>
  <Application>Microsoft Office PowerPoint</Application>
  <PresentationFormat>Panorámica</PresentationFormat>
  <Paragraphs>71</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Söhne</vt:lpstr>
      <vt:lpstr>Tema de Office</vt:lpstr>
      <vt:lpstr>DERECHOS GRUPOS VULNERABLES</vt:lpstr>
      <vt:lpstr>Dignidad Humana </vt:lpstr>
      <vt:lpstr>Protección Legal </vt:lpstr>
      <vt:lpstr>Condiciones de Vida Adecuadas </vt:lpstr>
      <vt:lpstr>Acceso a Servicios de Salud: </vt:lpstr>
      <vt:lpstr>Protección contra la Tortura y Tratos Crueles </vt:lpstr>
      <vt:lpstr>Presunción de Inocencia </vt:lpstr>
      <vt:lpstr>Comunicación con el Exterior </vt:lpstr>
      <vt:lpstr>Rehabilitación y Reinserción </vt:lpstr>
      <vt:lpstr>Protección de Grupos Vulnerables dentro de la Prisión </vt:lpstr>
      <vt:lpstr>ACTIVIDAD </vt:lpstr>
      <vt:lpstr>ACTIVIDAD DE EVALUACION</vt:lpstr>
      <vt:lpstr>ACERCA DE LAS IMÁGENES PRESENTADAS EN LOS DOCUMENTOS EN PLATAFORMA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DERECHOS GRUPOS VULNERABLES</dc:title>
  <dc:creator>Angeles Villavicencio</dc:creator>
  <cp:lastModifiedBy>Angeles Villavicencio</cp:lastModifiedBy>
  <cp:revision>2</cp:revision>
  <dcterms:created xsi:type="dcterms:W3CDTF">2023-11-27T04:07:10Z</dcterms:created>
  <dcterms:modified xsi:type="dcterms:W3CDTF">2023-11-28T22:43:48Z</dcterms:modified>
</cp:coreProperties>
</file>