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59" r:id="rId5"/>
    <p:sldId id="260" r:id="rId6"/>
    <p:sldId id="261" r:id="rId7"/>
    <p:sldId id="262" r:id="rId8"/>
    <p:sldId id="263" r:id="rId9"/>
    <p:sldId id="264" r:id="rId10"/>
    <p:sldId id="272"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Tuesday, November 28, 2023</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‹Nº›</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663049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Tuesday, November 28, 2023</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‹Nº›</a:t>
            </a:fld>
            <a:endParaRPr lang="en-US"/>
          </a:p>
        </p:txBody>
      </p:sp>
    </p:spTree>
    <p:extLst>
      <p:ext uri="{BB962C8B-B14F-4D97-AF65-F5344CB8AC3E}">
        <p14:creationId xmlns:p14="http://schemas.microsoft.com/office/powerpoint/2010/main" val="3947222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Tuesday, November 28, 2023</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‹Nº›</a:t>
            </a:fld>
            <a:endParaRPr lang="en-US"/>
          </a:p>
        </p:txBody>
      </p:sp>
    </p:spTree>
    <p:extLst>
      <p:ext uri="{BB962C8B-B14F-4D97-AF65-F5344CB8AC3E}">
        <p14:creationId xmlns:p14="http://schemas.microsoft.com/office/powerpoint/2010/main" val="2928971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Tuesday, November 28, 2023</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‹Nº›</a:t>
            </a:fld>
            <a:endParaRPr lang="en-US"/>
          </a:p>
        </p:txBody>
      </p:sp>
    </p:spTree>
    <p:extLst>
      <p:ext uri="{BB962C8B-B14F-4D97-AF65-F5344CB8AC3E}">
        <p14:creationId xmlns:p14="http://schemas.microsoft.com/office/powerpoint/2010/main" val="3995707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Tuesday, November 28, 2023</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‹Nº›</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390813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Tuesday, November 28, 2023</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‹Nº›</a:t>
            </a:fld>
            <a:endParaRPr lang="en-US"/>
          </a:p>
        </p:txBody>
      </p:sp>
    </p:spTree>
    <p:extLst>
      <p:ext uri="{BB962C8B-B14F-4D97-AF65-F5344CB8AC3E}">
        <p14:creationId xmlns:p14="http://schemas.microsoft.com/office/powerpoint/2010/main" val="1113490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Tuesday, November 28, 2023</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‹Nº›</a:t>
            </a:fld>
            <a:endParaRPr lang="en-US"/>
          </a:p>
        </p:txBody>
      </p:sp>
    </p:spTree>
    <p:extLst>
      <p:ext uri="{BB962C8B-B14F-4D97-AF65-F5344CB8AC3E}">
        <p14:creationId xmlns:p14="http://schemas.microsoft.com/office/powerpoint/2010/main" val="269896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Tuesday, November 28, 2023</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‹Nº›</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671927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Tuesday, November 28, 2023</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‹Nº›</a:t>
            </a:fld>
            <a:endParaRPr lang="en-US"/>
          </a:p>
        </p:txBody>
      </p:sp>
    </p:spTree>
    <p:extLst>
      <p:ext uri="{BB962C8B-B14F-4D97-AF65-F5344CB8AC3E}">
        <p14:creationId xmlns:p14="http://schemas.microsoft.com/office/powerpoint/2010/main" val="475865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Tuesday, November 28, 2023</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‹Nº›</a:t>
            </a:fld>
            <a:endParaRPr lang="en-US"/>
          </a:p>
        </p:txBody>
      </p:sp>
    </p:spTree>
    <p:extLst>
      <p:ext uri="{BB962C8B-B14F-4D97-AF65-F5344CB8AC3E}">
        <p14:creationId xmlns:p14="http://schemas.microsoft.com/office/powerpoint/2010/main" val="3830547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Tuesday, November 28, 2023</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‹Nº›</a:t>
            </a:fld>
            <a:endParaRPr lang="en-US"/>
          </a:p>
        </p:txBody>
      </p:sp>
    </p:spTree>
    <p:extLst>
      <p:ext uri="{BB962C8B-B14F-4D97-AF65-F5344CB8AC3E}">
        <p14:creationId xmlns:p14="http://schemas.microsoft.com/office/powerpoint/2010/main" val="4205956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Tuesday, November 28, 2023</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‹Nº›</a:t>
            </a:fld>
            <a:endParaRPr lang="en-US"/>
          </a:p>
        </p:txBody>
      </p:sp>
    </p:spTree>
    <p:extLst>
      <p:ext uri="{BB962C8B-B14F-4D97-AF65-F5344CB8AC3E}">
        <p14:creationId xmlns:p14="http://schemas.microsoft.com/office/powerpoint/2010/main" val="1874209452"/>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47" name="Rectangle 104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F007CF7-591A-D6BC-C640-83C01310F04A}"/>
              </a:ext>
            </a:extLst>
          </p:cNvPr>
          <p:cNvSpPr>
            <a:spLocks noGrp="1"/>
          </p:cNvSpPr>
          <p:nvPr>
            <p:ph type="ctrTitle"/>
          </p:nvPr>
        </p:nvSpPr>
        <p:spPr>
          <a:xfrm>
            <a:off x="467237" y="440253"/>
            <a:ext cx="6784657" cy="1432389"/>
          </a:xfrm>
        </p:spPr>
        <p:txBody>
          <a:bodyPr anchor="b">
            <a:normAutofit/>
          </a:bodyPr>
          <a:lstStyle/>
          <a:p>
            <a:pPr algn="ctr"/>
            <a:r>
              <a:rPr lang="es-MX" sz="4000" dirty="0"/>
              <a:t>DERECHOS HUMANOS EN GRUPOS VULNERABLES</a:t>
            </a:r>
          </a:p>
        </p:txBody>
      </p:sp>
      <p:sp>
        <p:nvSpPr>
          <p:cNvPr id="3" name="Subtítulo 2">
            <a:extLst>
              <a:ext uri="{FF2B5EF4-FFF2-40B4-BE49-F238E27FC236}">
                <a16:creationId xmlns:a16="http://schemas.microsoft.com/office/drawing/2014/main" id="{32064502-C840-B81D-D79B-B1BC997ACE50}"/>
              </a:ext>
            </a:extLst>
          </p:cNvPr>
          <p:cNvSpPr>
            <a:spLocks noGrp="1"/>
          </p:cNvSpPr>
          <p:nvPr>
            <p:ph type="subTitle" idx="1"/>
          </p:nvPr>
        </p:nvSpPr>
        <p:spPr>
          <a:xfrm>
            <a:off x="769400" y="2720143"/>
            <a:ext cx="5437187" cy="2265216"/>
          </a:xfrm>
        </p:spPr>
        <p:txBody>
          <a:bodyPr>
            <a:normAutofit/>
          </a:bodyPr>
          <a:lstStyle/>
          <a:p>
            <a:pPr algn="ctr"/>
            <a:r>
              <a:rPr lang="es-MX" sz="3200" dirty="0">
                <a:solidFill>
                  <a:schemeClr val="tx1">
                    <a:alpha val="60000"/>
                  </a:schemeClr>
                </a:solidFill>
              </a:rPr>
              <a:t>ANCIANOS, GRUPOS TERCERA EDAD</a:t>
            </a:r>
          </a:p>
        </p:txBody>
      </p:sp>
      <p:pic>
        <p:nvPicPr>
          <p:cNvPr id="1026" name="Picture 2" descr="CACEP México - Bachillerato 1. Semestre - 2022 A">
            <a:extLst>
              <a:ext uri="{FF2B5EF4-FFF2-40B4-BE49-F238E27FC236}">
                <a16:creationId xmlns:a16="http://schemas.microsoft.com/office/drawing/2014/main" id="{28F8D053-EBF4-C0A7-BFA4-8A71DD4614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noFill/>
          <a:extLst>
            <a:ext uri="{909E8E84-426E-40DD-AFC4-6F175D3DCCD1}">
              <a14:hiddenFill xmlns:a14="http://schemas.microsoft.com/office/drawing/2010/main">
                <a:solidFill>
                  <a:srgbClr val="FFFFFF"/>
                </a:solidFill>
              </a14:hiddenFill>
            </a:ext>
          </a:extLst>
        </p:spPr>
      </p:pic>
      <p:grpSp>
        <p:nvGrpSpPr>
          <p:cNvPr id="1049" name="Group 1043">
            <a:extLst>
              <a:ext uri="{FF2B5EF4-FFF2-40B4-BE49-F238E27FC236}">
                <a16:creationId xmlns:a16="http://schemas.microsoft.com/office/drawing/2014/main" id="{73840CF4-F848-4FE0-AEA6-C9E806911B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20950" y="549275"/>
            <a:ext cx="667802" cy="631474"/>
            <a:chOff x="10478914" y="1506691"/>
            <a:chExt cx="667802" cy="631474"/>
          </a:xfrm>
        </p:grpSpPr>
        <p:sp>
          <p:nvSpPr>
            <p:cNvPr id="1045" name="Freeform: Shape 1044">
              <a:extLst>
                <a:ext uri="{FF2B5EF4-FFF2-40B4-BE49-F238E27FC236}">
                  <a16:creationId xmlns:a16="http://schemas.microsoft.com/office/drawing/2014/main" id="{F4B46153-41DB-494F-9B08-EBCCF27283D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6" name="Oval 1045">
              <a:extLst>
                <a:ext uri="{FF2B5EF4-FFF2-40B4-BE49-F238E27FC236}">
                  <a16:creationId xmlns:a16="http://schemas.microsoft.com/office/drawing/2014/main" id="{7B6D42DA-2D84-4A50-A359-7A5C651B1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048" name="Oval 1047">
            <a:extLst>
              <a:ext uri="{FF2B5EF4-FFF2-40B4-BE49-F238E27FC236}">
                <a16:creationId xmlns:a16="http://schemas.microsoft.com/office/drawing/2014/main" id="{94459D96-B947-4C7F-8BCA-915F8B07C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2954" y="5171203"/>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Subtítulo 2">
            <a:extLst>
              <a:ext uri="{FF2B5EF4-FFF2-40B4-BE49-F238E27FC236}">
                <a16:creationId xmlns:a16="http://schemas.microsoft.com/office/drawing/2014/main" id="{2413AFC2-AAB1-A456-69F7-841810CC7910}"/>
              </a:ext>
            </a:extLst>
          </p:cNvPr>
          <p:cNvSpPr txBox="1">
            <a:spLocks/>
          </p:cNvSpPr>
          <p:nvPr/>
        </p:nvSpPr>
        <p:spPr>
          <a:xfrm>
            <a:off x="3545072" y="5177672"/>
            <a:ext cx="5406655" cy="1200109"/>
          </a:xfrm>
          <a:prstGeom prst="rect">
            <a:avLst/>
          </a:prstGeom>
          <a:noFill/>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lgn="ctr">
              <a:buNone/>
            </a:pPr>
            <a:r>
              <a:rPr lang="es-MX" sz="2400" b="1" dirty="0">
                <a:solidFill>
                  <a:schemeClr val="tx2"/>
                </a:solidFill>
                <a:latin typeface="Amasis MT Pro" panose="02040504050005020304" pitchFamily="18" charset="0"/>
              </a:rPr>
              <a:t>PROFRA: MARIA DE LOS ANGELES VILLAVICENCIO PICHARDO</a:t>
            </a:r>
          </a:p>
          <a:p>
            <a:pPr marL="0" indent="0" algn="ctr">
              <a:buNone/>
            </a:pPr>
            <a:r>
              <a:rPr lang="es-MX" sz="2400" b="1" dirty="0">
                <a:solidFill>
                  <a:schemeClr val="tx2"/>
                </a:solidFill>
                <a:latin typeface="Amasis MT Pro" panose="02040504050005020304" pitchFamily="18" charset="0"/>
              </a:rPr>
              <a:t>  2do Bimestre</a:t>
            </a:r>
          </a:p>
        </p:txBody>
      </p:sp>
    </p:spTree>
    <p:extLst>
      <p:ext uri="{BB962C8B-B14F-4D97-AF65-F5344CB8AC3E}">
        <p14:creationId xmlns:p14="http://schemas.microsoft.com/office/powerpoint/2010/main" val="3352242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losario de términos de Medicina Legal y Ciencias Forenses – SNMLCF">
            <a:extLst>
              <a:ext uri="{FF2B5EF4-FFF2-40B4-BE49-F238E27FC236}">
                <a16:creationId xmlns:a16="http://schemas.microsoft.com/office/drawing/2014/main" id="{B54FA06A-1524-67E4-3938-89981A1247CE}"/>
              </a:ext>
            </a:extLst>
          </p:cNvPr>
          <p:cNvPicPr>
            <a:picLocks noChangeAspect="1" noChangeArrowheads="1"/>
          </p:cNvPicPr>
          <p:nvPr/>
        </p:nvPicPr>
        <p:blipFill rotWithShape="1">
          <a:blip r:embed="rId2" cstate="print">
            <a:alphaModFix amt="40000"/>
            <a:extLst>
              <a:ext uri="{28A0092B-C50C-407E-A947-70E740481C1C}">
                <a14:useLocalDpi xmlns:a14="http://schemas.microsoft.com/office/drawing/2010/main" val="0"/>
              </a:ext>
            </a:extLst>
          </a:blip>
          <a:srcRect l="11144" r="27523" b="1"/>
          <a:stretch/>
        </p:blipFill>
        <p:spPr bwMode="auto">
          <a:xfrm>
            <a:off x="22" y="0"/>
            <a:ext cx="1219197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08A1C4A7-BB61-B557-C485-3CB4A9911D61}"/>
              </a:ext>
            </a:extLst>
          </p:cNvPr>
          <p:cNvSpPr>
            <a:spLocks noGrp="1"/>
          </p:cNvSpPr>
          <p:nvPr>
            <p:ph type="title"/>
          </p:nvPr>
        </p:nvSpPr>
        <p:spPr>
          <a:xfrm>
            <a:off x="838345" y="365127"/>
            <a:ext cx="9945071" cy="1325564"/>
          </a:xfrm>
        </p:spPr>
        <p:txBody>
          <a:bodyPr>
            <a:noAutofit/>
          </a:bodyPr>
          <a:lstStyle/>
          <a:p>
            <a:pPr algn="ctr"/>
            <a:r>
              <a:rPr lang="es-MX" sz="3273" b="1" dirty="0"/>
              <a:t>ACERCA DE LAS IMÁGENES PRESENTADAS EN LOS DOCUMENTOS EN PLATAFORMA</a:t>
            </a:r>
          </a:p>
        </p:txBody>
      </p:sp>
      <p:sp>
        <p:nvSpPr>
          <p:cNvPr id="3" name="Marcador de contenido 2">
            <a:extLst>
              <a:ext uri="{FF2B5EF4-FFF2-40B4-BE49-F238E27FC236}">
                <a16:creationId xmlns:a16="http://schemas.microsoft.com/office/drawing/2014/main" id="{212517AB-F361-0AAE-CDA8-C5B2A66DFC76}"/>
              </a:ext>
            </a:extLst>
          </p:cNvPr>
          <p:cNvSpPr>
            <a:spLocks noGrp="1"/>
          </p:cNvSpPr>
          <p:nvPr>
            <p:ph idx="1"/>
          </p:nvPr>
        </p:nvSpPr>
        <p:spPr>
          <a:xfrm>
            <a:off x="361167" y="2032637"/>
            <a:ext cx="6981742" cy="4460236"/>
          </a:xfrm>
        </p:spPr>
        <p:txBody>
          <a:bodyPr>
            <a:normAutofit fontScale="55000" lnSpcReduction="20000"/>
          </a:bodyPr>
          <a:lstStyle/>
          <a:p>
            <a:pPr algn="just"/>
            <a:endParaRPr lang="es-MX" sz="2002" b="1" dirty="0">
              <a:latin typeface="Söhne"/>
            </a:endParaRPr>
          </a:p>
          <a:p>
            <a:pPr marL="0" indent="0" algn="just">
              <a:buNone/>
            </a:pPr>
            <a:r>
              <a:rPr lang="es-MX" sz="2727" b="1" dirty="0"/>
              <a:t>SE DEBERÁ DE ENTREGAR EL TRABAJO ILUSTRADO CON TOMAS FOTOGRÁFICAS LAS CUALES DEBERÁN DE TENER LOS SIGUIENTES REQUISITOS.</a:t>
            </a:r>
          </a:p>
          <a:p>
            <a:pPr marL="0" indent="0" algn="just">
              <a:buNone/>
            </a:pPr>
            <a:r>
              <a:rPr lang="es-MX" sz="2727" b="1" dirty="0"/>
              <a:t>- TAMAÑO A ELECCION ACORDE AL SOPORTE DE LA LINEA DEL TIEMPO.</a:t>
            </a:r>
          </a:p>
          <a:p>
            <a:pPr marL="0" indent="0" algn="just">
              <a:buNone/>
            </a:pPr>
            <a:r>
              <a:rPr lang="es-MX" sz="2727" b="1" dirty="0"/>
              <a:t>- BAJADAS DIRECTAMENTE DEL EQUIPO O DISPOSITIVO DEL QUE FUERON TOMADAS.</a:t>
            </a:r>
          </a:p>
          <a:p>
            <a:pPr marL="0" indent="0" algn="just">
              <a:buNone/>
            </a:pPr>
            <a:r>
              <a:rPr lang="es-MX" sz="2727" b="1" dirty="0"/>
              <a:t>- NO IMÁGENES DE WHATSAPP PARA NO RESTAR CALIDAD.</a:t>
            </a:r>
          </a:p>
          <a:p>
            <a:pPr marL="0" indent="0" algn="just">
              <a:buNone/>
            </a:pPr>
            <a:r>
              <a:rPr lang="es-MX" sz="2727" b="1" dirty="0"/>
              <a:t>- ADEMÁS LAS FOTOGRAFÍAS DEBERÁN DE CONTAR  CON LOS REQUISITOS TÉCNICOS DE NITIDEZ, ENCUADRE E ILUMINACIÓN</a:t>
            </a:r>
          </a:p>
          <a:p>
            <a:pPr marL="0" indent="0" algn="just">
              <a:buNone/>
            </a:pPr>
            <a:r>
              <a:rPr lang="es-MX" sz="2727" b="1" dirty="0"/>
              <a:t>. EN CASO DE SER REQUERIDA LA IMAGEN DE LOS TRABAJOS ESCOLARES O EVALIACIONES EN CUARTILLAS, DEBERA DE SER ESCANEADO EL DOCUMENTO Y SUBIDO A PLATAFORMA EN UN SOLO ARCHIVO,</a:t>
            </a:r>
          </a:p>
          <a:p>
            <a:pPr marL="0" indent="0" algn="just">
              <a:buNone/>
            </a:pPr>
            <a:endParaRPr lang="es-MX" sz="2002" dirty="0">
              <a:solidFill>
                <a:srgbClr val="FFFFFF"/>
              </a:solidFill>
            </a:endParaRPr>
          </a:p>
        </p:txBody>
      </p:sp>
      <p:pic>
        <p:nvPicPr>
          <p:cNvPr id="3074" name="Picture 2" descr="Este jueves en Chillán la PDI dará inicio al seminario internacional de  criminalística">
            <a:extLst>
              <a:ext uri="{FF2B5EF4-FFF2-40B4-BE49-F238E27FC236}">
                <a16:creationId xmlns:a16="http://schemas.microsoft.com/office/drawing/2014/main" id="{7DCDCC19-CEB2-F12E-9B9D-6F9D10A1915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861" b="-1"/>
          <a:stretch/>
        </p:blipFill>
        <p:spPr bwMode="auto">
          <a:xfrm>
            <a:off x="6908136" y="1812098"/>
            <a:ext cx="5283867" cy="4210440"/>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807384BA-B884-EB63-2BF8-B428B9CB6C35}"/>
              </a:ext>
            </a:extLst>
          </p:cNvPr>
          <p:cNvPicPr>
            <a:picLocks noChangeAspect="1"/>
          </p:cNvPicPr>
          <p:nvPr/>
        </p:nvPicPr>
        <p:blipFill>
          <a:blip r:embed="rId4"/>
          <a:stretch>
            <a:fillRect/>
          </a:stretch>
        </p:blipFill>
        <p:spPr>
          <a:xfrm>
            <a:off x="10786462" y="3"/>
            <a:ext cx="1253760" cy="937675"/>
          </a:xfrm>
          <a:prstGeom prst="rect">
            <a:avLst/>
          </a:prstGeom>
        </p:spPr>
      </p:pic>
      <p:sp>
        <p:nvSpPr>
          <p:cNvPr id="6" name="CuadroTexto 5">
            <a:extLst>
              <a:ext uri="{FF2B5EF4-FFF2-40B4-BE49-F238E27FC236}">
                <a16:creationId xmlns:a16="http://schemas.microsoft.com/office/drawing/2014/main" id="{13132938-CFC4-EB0B-7502-1DB7A771962F}"/>
              </a:ext>
            </a:extLst>
          </p:cNvPr>
          <p:cNvSpPr txBox="1"/>
          <p:nvPr/>
        </p:nvSpPr>
        <p:spPr>
          <a:xfrm>
            <a:off x="7688624" y="5874333"/>
            <a:ext cx="4053840" cy="707566"/>
          </a:xfrm>
          <a:prstGeom prst="rect">
            <a:avLst/>
          </a:prstGeom>
          <a:noFill/>
        </p:spPr>
        <p:txBody>
          <a:bodyPr wrap="square" rtlCol="0">
            <a:spAutoFit/>
          </a:bodyPr>
          <a:lstStyle/>
          <a:p>
            <a:pPr algn="ctr"/>
            <a:r>
              <a:rPr lang="es-MX" sz="3998" b="1" dirty="0">
                <a:solidFill>
                  <a:schemeClr val="tx2"/>
                </a:solidFill>
              </a:rPr>
              <a:t>GRACIAS</a:t>
            </a:r>
          </a:p>
        </p:txBody>
      </p:sp>
    </p:spTree>
    <p:extLst>
      <p:ext uri="{BB962C8B-B14F-4D97-AF65-F5344CB8AC3E}">
        <p14:creationId xmlns:p14="http://schemas.microsoft.com/office/powerpoint/2010/main" val="746391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83" name="Rectangle 2082">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830162B-B9E2-B1BC-62F4-8811627BDD73}"/>
              </a:ext>
            </a:extLst>
          </p:cNvPr>
          <p:cNvSpPr>
            <a:spLocks noGrp="1"/>
          </p:cNvSpPr>
          <p:nvPr>
            <p:ph type="title"/>
          </p:nvPr>
        </p:nvSpPr>
        <p:spPr>
          <a:xfrm>
            <a:off x="550862" y="580363"/>
            <a:ext cx="5437188" cy="1333055"/>
          </a:xfrm>
        </p:spPr>
        <p:txBody>
          <a:bodyPr wrap="square" anchor="t">
            <a:normAutofit/>
          </a:bodyPr>
          <a:lstStyle/>
          <a:p>
            <a:pPr>
              <a:lnSpc>
                <a:spcPct val="90000"/>
              </a:lnSpc>
            </a:pPr>
            <a:r>
              <a:rPr lang="es-MX" dirty="0"/>
              <a:t>Derechos a Grupos Vulnerables</a:t>
            </a:r>
          </a:p>
        </p:txBody>
      </p:sp>
      <p:grpSp>
        <p:nvGrpSpPr>
          <p:cNvPr id="2085" name="Group 2084">
            <a:extLst>
              <a:ext uri="{FF2B5EF4-FFF2-40B4-BE49-F238E27FC236}">
                <a16:creationId xmlns:a16="http://schemas.microsoft.com/office/drawing/2014/main" id="{D0342557-9691-41B1-9FFF-027845ED04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0971" y="1982786"/>
            <a:ext cx="734257" cy="760506"/>
            <a:chOff x="5243759" y="1363788"/>
            <a:chExt cx="734257" cy="760506"/>
          </a:xfrm>
        </p:grpSpPr>
        <p:sp>
          <p:nvSpPr>
            <p:cNvPr id="2086" name="Freeform 5">
              <a:extLst>
                <a:ext uri="{FF2B5EF4-FFF2-40B4-BE49-F238E27FC236}">
                  <a16:creationId xmlns:a16="http://schemas.microsoft.com/office/drawing/2014/main" id="{086D6FFF-B330-42B3-9F1F-607CECF8D9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87" name="Freeform 6">
              <a:extLst>
                <a:ext uri="{FF2B5EF4-FFF2-40B4-BE49-F238E27FC236}">
                  <a16:creationId xmlns:a16="http://schemas.microsoft.com/office/drawing/2014/main" id="{8D054D43-E740-4CA9-8197-85FBE2ECCE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88" name="Freeform 8">
              <a:extLst>
                <a:ext uri="{FF2B5EF4-FFF2-40B4-BE49-F238E27FC236}">
                  <a16:creationId xmlns:a16="http://schemas.microsoft.com/office/drawing/2014/main" id="{CB5EB56C-B805-41B2-88BA-B198E68E69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Imagen 3" descr="Un hombre con un micrófono en la mano&#10;&#10;Descripción generada automáticamente con confianza baja">
            <a:extLst>
              <a:ext uri="{FF2B5EF4-FFF2-40B4-BE49-F238E27FC236}">
                <a16:creationId xmlns:a16="http://schemas.microsoft.com/office/drawing/2014/main" id="{A5A2B64A-7010-DC15-D2C5-4899D057C9D9}"/>
              </a:ext>
            </a:extLst>
          </p:cNvPr>
          <p:cNvPicPr>
            <a:picLocks noChangeAspect="1"/>
          </p:cNvPicPr>
          <p:nvPr/>
        </p:nvPicPr>
        <p:blipFill rotWithShape="1">
          <a:blip r:embed="rId2"/>
          <a:srcRect r="1" b="20942"/>
          <a:stretch/>
        </p:blipFill>
        <p:spPr>
          <a:xfrm>
            <a:off x="550863" y="2893311"/>
            <a:ext cx="5773738" cy="3054163"/>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Marcador de contenido 2">
            <a:extLst>
              <a:ext uri="{FF2B5EF4-FFF2-40B4-BE49-F238E27FC236}">
                <a16:creationId xmlns:a16="http://schemas.microsoft.com/office/drawing/2014/main" id="{C47B8B49-BA66-D2BD-AD68-32ED0974279D}"/>
              </a:ext>
            </a:extLst>
          </p:cNvPr>
          <p:cNvSpPr>
            <a:spLocks noGrp="1"/>
          </p:cNvSpPr>
          <p:nvPr>
            <p:ph idx="1"/>
          </p:nvPr>
        </p:nvSpPr>
        <p:spPr>
          <a:xfrm>
            <a:off x="7140575" y="1520825"/>
            <a:ext cx="4500562" cy="4572000"/>
          </a:xfrm>
        </p:spPr>
        <p:txBody>
          <a:bodyPr anchor="t">
            <a:normAutofit/>
          </a:bodyPr>
          <a:lstStyle/>
          <a:p>
            <a:pPr algn="just"/>
            <a:r>
              <a:rPr lang="es-MX" b="0" i="0" dirty="0">
                <a:effectLst/>
                <a:latin typeface="Söhne"/>
              </a:rPr>
              <a:t>Los derechos de los ancianos son una parte fundamental de los derechos humanos y se centran en garantizar el respeto, la dignidad y la calidad de vida de las personas mayores. A medida que la población envejece en muchos países, la protección de los derechos de los ancianos se vuelve cada vez más relevante. </a:t>
            </a:r>
            <a:endParaRPr lang="es-MX" dirty="0"/>
          </a:p>
        </p:txBody>
      </p:sp>
      <p:pic>
        <p:nvPicPr>
          <p:cNvPr id="5" name="Imagen 4">
            <a:extLst>
              <a:ext uri="{FF2B5EF4-FFF2-40B4-BE49-F238E27FC236}">
                <a16:creationId xmlns:a16="http://schemas.microsoft.com/office/drawing/2014/main" id="{53782987-A9CD-0BFF-77BB-D373EBAAED66}"/>
              </a:ext>
            </a:extLst>
          </p:cNvPr>
          <p:cNvPicPr>
            <a:picLocks noChangeAspect="1"/>
          </p:cNvPicPr>
          <p:nvPr/>
        </p:nvPicPr>
        <p:blipFill>
          <a:blip r:embed="rId3"/>
          <a:stretch>
            <a:fillRect/>
          </a:stretch>
        </p:blipFill>
        <p:spPr>
          <a:xfrm>
            <a:off x="9858712" y="98647"/>
            <a:ext cx="1782425" cy="1333056"/>
          </a:xfrm>
          <a:prstGeom prst="rect">
            <a:avLst/>
          </a:prstGeom>
        </p:spPr>
      </p:pic>
    </p:spTree>
    <p:extLst>
      <p:ext uri="{BB962C8B-B14F-4D97-AF65-F5344CB8AC3E}">
        <p14:creationId xmlns:p14="http://schemas.microsoft.com/office/powerpoint/2010/main" val="2498606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A01A01D-01F5-EC7F-5179-29D1ACF3F4F5}"/>
              </a:ext>
            </a:extLst>
          </p:cNvPr>
          <p:cNvSpPr>
            <a:spLocks noGrp="1"/>
          </p:cNvSpPr>
          <p:nvPr>
            <p:ph type="title"/>
          </p:nvPr>
        </p:nvSpPr>
        <p:spPr>
          <a:xfrm>
            <a:off x="550862" y="580363"/>
            <a:ext cx="5437188" cy="1333055"/>
          </a:xfrm>
        </p:spPr>
        <p:txBody>
          <a:bodyPr wrap="square" anchor="t">
            <a:normAutofit/>
          </a:bodyPr>
          <a:lstStyle/>
          <a:p>
            <a:pPr>
              <a:lnSpc>
                <a:spcPct val="90000"/>
              </a:lnSpc>
            </a:pPr>
            <a:r>
              <a:rPr lang="es-MX" b="1" i="0" dirty="0">
                <a:effectLst/>
                <a:latin typeface="Söhne"/>
              </a:rPr>
              <a:t>Derecho a la Dignidad</a:t>
            </a:r>
            <a:endParaRPr lang="es-MX" dirty="0"/>
          </a:p>
        </p:txBody>
      </p:sp>
      <p:grpSp>
        <p:nvGrpSpPr>
          <p:cNvPr id="3081" name="Group 3080">
            <a:extLst>
              <a:ext uri="{FF2B5EF4-FFF2-40B4-BE49-F238E27FC236}">
                <a16:creationId xmlns:a16="http://schemas.microsoft.com/office/drawing/2014/main" id="{D0342557-9691-41B1-9FFF-027845ED04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0971" y="1982786"/>
            <a:ext cx="734257" cy="760506"/>
            <a:chOff x="5243759" y="1363788"/>
            <a:chExt cx="734257" cy="760506"/>
          </a:xfrm>
        </p:grpSpPr>
        <p:sp>
          <p:nvSpPr>
            <p:cNvPr id="3082" name="Freeform 5">
              <a:extLst>
                <a:ext uri="{FF2B5EF4-FFF2-40B4-BE49-F238E27FC236}">
                  <a16:creationId xmlns:a16="http://schemas.microsoft.com/office/drawing/2014/main" id="{086D6FFF-B330-42B3-9F1F-607CECF8D9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83" name="Freeform 6">
              <a:extLst>
                <a:ext uri="{FF2B5EF4-FFF2-40B4-BE49-F238E27FC236}">
                  <a16:creationId xmlns:a16="http://schemas.microsoft.com/office/drawing/2014/main" id="{8D054D43-E740-4CA9-8197-85FBE2ECCE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84" name="Freeform 8">
              <a:extLst>
                <a:ext uri="{FF2B5EF4-FFF2-40B4-BE49-F238E27FC236}">
                  <a16:creationId xmlns:a16="http://schemas.microsoft.com/office/drawing/2014/main" id="{CB5EB56C-B805-41B2-88BA-B198E68E69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3074" name="Picture 2" descr="Adultos mayores enfrentan pobreza y violencia en México - Gaceta UNAM">
            <a:extLst>
              <a:ext uri="{FF2B5EF4-FFF2-40B4-BE49-F238E27FC236}">
                <a16:creationId xmlns:a16="http://schemas.microsoft.com/office/drawing/2014/main" id="{3781E602-65EB-CDC3-C760-DBBDF825CD5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6393" y="2530474"/>
            <a:ext cx="5662678" cy="3779838"/>
          </a:xfrm>
          <a:custGeom>
            <a:avLst/>
            <a:gdLst/>
            <a:ahLst/>
            <a:cxnLst/>
            <a:rect l="l" t="t" r="r" b="b"/>
            <a:pathLst>
              <a:path w="5773738" h="3779838">
                <a:moveTo>
                  <a:pt x="0" y="0"/>
                </a:moveTo>
                <a:lnTo>
                  <a:pt x="5773738" y="0"/>
                </a:lnTo>
                <a:lnTo>
                  <a:pt x="5773738" y="3779838"/>
                </a:lnTo>
                <a:lnTo>
                  <a:pt x="0" y="3779838"/>
                </a:lnTo>
                <a:close/>
              </a:path>
            </a:pathLst>
          </a:cu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5337FC49-D6DB-98E3-6BF4-BBD1F74AC945}"/>
              </a:ext>
            </a:extLst>
          </p:cNvPr>
          <p:cNvSpPr>
            <a:spLocks noGrp="1"/>
          </p:cNvSpPr>
          <p:nvPr>
            <p:ph idx="1"/>
          </p:nvPr>
        </p:nvSpPr>
        <p:spPr>
          <a:xfrm>
            <a:off x="7140575" y="1520825"/>
            <a:ext cx="4500562" cy="4572000"/>
          </a:xfrm>
        </p:spPr>
        <p:txBody>
          <a:bodyPr anchor="t">
            <a:normAutofit/>
          </a:bodyPr>
          <a:lstStyle/>
          <a:p>
            <a:pPr algn="just">
              <a:lnSpc>
                <a:spcPct val="100000"/>
              </a:lnSpc>
            </a:pPr>
            <a:r>
              <a:rPr lang="es-MX" sz="2000" b="1" i="0" dirty="0">
                <a:effectLst/>
                <a:latin typeface="Söhne"/>
              </a:rPr>
              <a:t>Los ancianos tienen el derecho fundamental a ser tratados con dignidad y respeto en todas las áreas de la vida. Esto incluye la forma en que son tratados por los servicios de atención médica, la sociedad en general y dentro de sus propias comunidades y familias.</a:t>
            </a:r>
          </a:p>
          <a:p>
            <a:pPr>
              <a:lnSpc>
                <a:spcPct val="100000"/>
              </a:lnSpc>
            </a:pPr>
            <a:endParaRPr lang="es-MX" sz="2000" b="1" dirty="0">
              <a:latin typeface="Söhne"/>
            </a:endParaRPr>
          </a:p>
          <a:p>
            <a:pPr algn="just">
              <a:lnSpc>
                <a:spcPct val="100000"/>
              </a:lnSpc>
            </a:pPr>
            <a:r>
              <a:rPr lang="es-MX" sz="2000" b="1" i="0" dirty="0">
                <a:effectLst/>
                <a:latin typeface="Söhne"/>
              </a:rPr>
              <a:t>Los ancianos pueden ser víctimas de abuso físico, psicológico o financiero, ya sea en entornos familiares, residencias de ancianos o instituciones de atención</a:t>
            </a:r>
            <a:r>
              <a:rPr lang="es-MX" sz="2000" b="0" i="0" dirty="0">
                <a:effectLst/>
                <a:latin typeface="Söhne"/>
              </a:rPr>
              <a:t>.</a:t>
            </a:r>
            <a:endParaRPr lang="es-MX" sz="2000" dirty="0"/>
          </a:p>
        </p:txBody>
      </p:sp>
      <p:pic>
        <p:nvPicPr>
          <p:cNvPr id="3076" name="Picture 4" descr="CACEP México - Bachillerato 1. Semestre - 2022 A">
            <a:extLst>
              <a:ext uri="{FF2B5EF4-FFF2-40B4-BE49-F238E27FC236}">
                <a16:creationId xmlns:a16="http://schemas.microsoft.com/office/drawing/2014/main" id="{16464FA0-6C60-3047-0500-DE71539DF1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6400" y="101600"/>
            <a:ext cx="1327150" cy="132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930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19" name="Rectangle 4118">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3681449-F9B8-14CA-D119-6E4787318D24}"/>
              </a:ext>
            </a:extLst>
          </p:cNvPr>
          <p:cNvSpPr>
            <a:spLocks noGrp="1"/>
          </p:cNvSpPr>
          <p:nvPr>
            <p:ph type="title"/>
          </p:nvPr>
        </p:nvSpPr>
        <p:spPr>
          <a:xfrm>
            <a:off x="550862" y="580363"/>
            <a:ext cx="5437188" cy="1333055"/>
          </a:xfrm>
        </p:spPr>
        <p:txBody>
          <a:bodyPr wrap="square" anchor="t">
            <a:normAutofit/>
          </a:bodyPr>
          <a:lstStyle/>
          <a:p>
            <a:r>
              <a:rPr lang="es-MX" dirty="0">
                <a:latin typeface="Söhne"/>
              </a:rPr>
              <a:t>Derecho a la Salud</a:t>
            </a:r>
          </a:p>
        </p:txBody>
      </p:sp>
      <p:grpSp>
        <p:nvGrpSpPr>
          <p:cNvPr id="4121" name="Group 4120">
            <a:extLst>
              <a:ext uri="{FF2B5EF4-FFF2-40B4-BE49-F238E27FC236}">
                <a16:creationId xmlns:a16="http://schemas.microsoft.com/office/drawing/2014/main" id="{D0342557-9691-41B1-9FFF-027845ED04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0971" y="1982786"/>
            <a:ext cx="734257" cy="760506"/>
            <a:chOff x="5243759" y="1363788"/>
            <a:chExt cx="734257" cy="760506"/>
          </a:xfrm>
        </p:grpSpPr>
        <p:sp>
          <p:nvSpPr>
            <p:cNvPr id="4122" name="Freeform 5">
              <a:extLst>
                <a:ext uri="{FF2B5EF4-FFF2-40B4-BE49-F238E27FC236}">
                  <a16:creationId xmlns:a16="http://schemas.microsoft.com/office/drawing/2014/main" id="{086D6FFF-B330-42B3-9F1F-607CECF8D9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23" name="Freeform 6">
              <a:extLst>
                <a:ext uri="{FF2B5EF4-FFF2-40B4-BE49-F238E27FC236}">
                  <a16:creationId xmlns:a16="http://schemas.microsoft.com/office/drawing/2014/main" id="{8D054D43-E740-4CA9-8197-85FBE2ECCE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24" name="Freeform 8">
              <a:extLst>
                <a:ext uri="{FF2B5EF4-FFF2-40B4-BE49-F238E27FC236}">
                  <a16:creationId xmlns:a16="http://schemas.microsoft.com/office/drawing/2014/main" id="{CB5EB56C-B805-41B2-88BA-B198E68E69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5" name="Picture 2" descr="Adultos mayores viven en las calles - El Sol de Tijuana | Noticias Locales,  Policiacas, sobre México, Baja California y el Mundo">
            <a:extLst>
              <a:ext uri="{FF2B5EF4-FFF2-40B4-BE49-F238E27FC236}">
                <a16:creationId xmlns:a16="http://schemas.microsoft.com/office/drawing/2014/main" id="{6255E8B9-61A1-6863-3C06-B165CDA20BC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60988" y="1357181"/>
            <a:ext cx="3429214" cy="5118231"/>
          </a:xfrm>
          <a:custGeom>
            <a:avLst/>
            <a:gdLst/>
            <a:ahLst/>
            <a:cxnLst/>
            <a:rect l="l" t="t" r="r" b="b"/>
            <a:pathLst>
              <a:path w="5773738" h="3779838">
                <a:moveTo>
                  <a:pt x="0" y="0"/>
                </a:moveTo>
                <a:lnTo>
                  <a:pt x="5773738" y="0"/>
                </a:lnTo>
                <a:lnTo>
                  <a:pt x="5773738" y="3779838"/>
                </a:lnTo>
                <a:lnTo>
                  <a:pt x="0" y="3779838"/>
                </a:lnTo>
                <a:close/>
              </a:path>
            </a:pathLst>
          </a:cu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AFB9EE48-0FF2-EF06-3864-B5B7B46BDD15}"/>
              </a:ext>
            </a:extLst>
          </p:cNvPr>
          <p:cNvSpPr>
            <a:spLocks noGrp="1"/>
          </p:cNvSpPr>
          <p:nvPr>
            <p:ph idx="1"/>
          </p:nvPr>
        </p:nvSpPr>
        <p:spPr>
          <a:xfrm>
            <a:off x="7140575" y="1520825"/>
            <a:ext cx="4500562" cy="4572000"/>
          </a:xfrm>
        </p:spPr>
        <p:txBody>
          <a:bodyPr anchor="t">
            <a:normAutofit/>
          </a:bodyPr>
          <a:lstStyle/>
          <a:p>
            <a:pPr algn="just">
              <a:lnSpc>
                <a:spcPct val="100000"/>
              </a:lnSpc>
            </a:pPr>
            <a:r>
              <a:rPr lang="es-MX" sz="2000" b="1" i="0" dirty="0">
                <a:effectLst/>
                <a:latin typeface="Söhne"/>
              </a:rPr>
              <a:t>Los ancianos tienen derecho al disfrute del más alto nivel posible de salud física y mental. Esto implica acceso a servicios de atención médica adecuados, tratamientos y cuidados de salud mental cuando sea necesario.</a:t>
            </a:r>
          </a:p>
          <a:p>
            <a:pPr>
              <a:lnSpc>
                <a:spcPct val="100000"/>
              </a:lnSpc>
            </a:pPr>
            <a:endParaRPr lang="es-MX" sz="2000" b="1" i="0" dirty="0">
              <a:effectLst/>
              <a:latin typeface="Söhne"/>
            </a:endParaRPr>
          </a:p>
          <a:p>
            <a:pPr algn="just">
              <a:lnSpc>
                <a:spcPct val="100000"/>
              </a:lnSpc>
            </a:pPr>
            <a:r>
              <a:rPr lang="es-MX" sz="2000" b="1" i="0" dirty="0">
                <a:effectLst/>
                <a:latin typeface="Söhne"/>
              </a:rPr>
              <a:t>Los ancianos a veces enfrentan barreras para acceder a servicios de atención médica adecuados debido a factores como la falta de recursos, la ubicación geográfica o la discriminación.</a:t>
            </a:r>
            <a:endParaRPr lang="es-MX" sz="2000" b="1" dirty="0"/>
          </a:p>
        </p:txBody>
      </p:sp>
      <p:pic>
        <p:nvPicPr>
          <p:cNvPr id="6" name="Picture 4" descr="CACEP México - Bachillerato 1. Semestre - 2022 A">
            <a:extLst>
              <a:ext uri="{FF2B5EF4-FFF2-40B4-BE49-F238E27FC236}">
                <a16:creationId xmlns:a16="http://schemas.microsoft.com/office/drawing/2014/main" id="{4E4BA565-B382-16E3-C680-A327BCA7B1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6400" y="101600"/>
            <a:ext cx="1327150" cy="132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490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132" name="Rectangle 5131">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52B9B72-5387-04FB-9A65-ADAF1C16EFB6}"/>
              </a:ext>
            </a:extLst>
          </p:cNvPr>
          <p:cNvSpPr>
            <a:spLocks noGrp="1"/>
          </p:cNvSpPr>
          <p:nvPr>
            <p:ph type="title"/>
          </p:nvPr>
        </p:nvSpPr>
        <p:spPr>
          <a:xfrm>
            <a:off x="550862" y="580363"/>
            <a:ext cx="5437188" cy="1333055"/>
          </a:xfrm>
        </p:spPr>
        <p:txBody>
          <a:bodyPr wrap="square" anchor="t">
            <a:normAutofit/>
          </a:bodyPr>
          <a:lstStyle/>
          <a:p>
            <a:pPr>
              <a:lnSpc>
                <a:spcPct val="90000"/>
              </a:lnSpc>
            </a:pPr>
            <a:r>
              <a:rPr lang="es-MX" sz="4100" b="1" i="0">
                <a:effectLst/>
                <a:latin typeface="Söhne"/>
              </a:rPr>
              <a:t>Derecho a la Autonomía y Participación</a:t>
            </a:r>
            <a:endParaRPr lang="es-MX" sz="4100"/>
          </a:p>
        </p:txBody>
      </p:sp>
      <p:grpSp>
        <p:nvGrpSpPr>
          <p:cNvPr id="5134" name="Group 5133">
            <a:extLst>
              <a:ext uri="{FF2B5EF4-FFF2-40B4-BE49-F238E27FC236}">
                <a16:creationId xmlns:a16="http://schemas.microsoft.com/office/drawing/2014/main" id="{D0342557-9691-41B1-9FFF-027845ED04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0971" y="1982786"/>
            <a:ext cx="734257" cy="760506"/>
            <a:chOff x="5243759" y="1363788"/>
            <a:chExt cx="734257" cy="760506"/>
          </a:xfrm>
        </p:grpSpPr>
        <p:sp>
          <p:nvSpPr>
            <p:cNvPr id="5135" name="Freeform 5">
              <a:extLst>
                <a:ext uri="{FF2B5EF4-FFF2-40B4-BE49-F238E27FC236}">
                  <a16:creationId xmlns:a16="http://schemas.microsoft.com/office/drawing/2014/main" id="{086D6FFF-B330-42B3-9F1F-607CECF8D9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36" name="Freeform 6">
              <a:extLst>
                <a:ext uri="{FF2B5EF4-FFF2-40B4-BE49-F238E27FC236}">
                  <a16:creationId xmlns:a16="http://schemas.microsoft.com/office/drawing/2014/main" id="{8D054D43-E740-4CA9-8197-85FBE2ECCE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37" name="Freeform 8">
              <a:extLst>
                <a:ext uri="{FF2B5EF4-FFF2-40B4-BE49-F238E27FC236}">
                  <a16:creationId xmlns:a16="http://schemas.microsoft.com/office/drawing/2014/main" id="{CB5EB56C-B805-41B2-88BA-B198E68E69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6" name="Picture 2" descr="Más de 600 millones de habitantes en la tercera edad">
            <a:extLst>
              <a:ext uri="{FF2B5EF4-FFF2-40B4-BE49-F238E27FC236}">
                <a16:creationId xmlns:a16="http://schemas.microsoft.com/office/drawing/2014/main" id="{F7DCB7C0-A4D3-29CE-DD50-1CCB4F4645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41"/>
          <a:stretch/>
        </p:blipFill>
        <p:spPr bwMode="auto">
          <a:xfrm>
            <a:off x="550863" y="2530483"/>
            <a:ext cx="5773738" cy="3779820"/>
          </a:xfrm>
          <a:custGeom>
            <a:avLst/>
            <a:gdLst/>
            <a:ahLst/>
            <a:cxnLst/>
            <a:rect l="l" t="t" r="r" b="b"/>
            <a:pathLst>
              <a:path w="5773738" h="3779838">
                <a:moveTo>
                  <a:pt x="0" y="0"/>
                </a:moveTo>
                <a:lnTo>
                  <a:pt x="5773738" y="0"/>
                </a:lnTo>
                <a:lnTo>
                  <a:pt x="5773738" y="3779838"/>
                </a:lnTo>
                <a:lnTo>
                  <a:pt x="0" y="3779838"/>
                </a:lnTo>
                <a:close/>
              </a:path>
            </a:pathLst>
          </a:cu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837479C9-D3FA-E231-0F1D-7F5D7E760FB1}"/>
              </a:ext>
            </a:extLst>
          </p:cNvPr>
          <p:cNvSpPr>
            <a:spLocks noGrp="1"/>
          </p:cNvSpPr>
          <p:nvPr>
            <p:ph idx="1"/>
          </p:nvPr>
        </p:nvSpPr>
        <p:spPr>
          <a:xfrm>
            <a:off x="7140575" y="1520825"/>
            <a:ext cx="4500562" cy="4572000"/>
          </a:xfrm>
        </p:spPr>
        <p:txBody>
          <a:bodyPr anchor="t">
            <a:normAutofit/>
          </a:bodyPr>
          <a:lstStyle/>
          <a:p>
            <a:pPr algn="just">
              <a:lnSpc>
                <a:spcPct val="100000"/>
              </a:lnSpc>
            </a:pPr>
            <a:r>
              <a:rPr lang="es-MX" sz="2000" b="1" i="0" dirty="0">
                <a:effectLst/>
                <a:latin typeface="Söhne"/>
              </a:rPr>
              <a:t>Los ancianos tienen el derecho de tomar decisiones sobre su propia vida, participar en la sociedad y tener acceso a oportunidades de participación cívica y cultural. Esto incluye el derecho a expresar sus opiniones y preferencias en asuntos que les afectan</a:t>
            </a:r>
          </a:p>
          <a:p>
            <a:pPr>
              <a:lnSpc>
                <a:spcPct val="100000"/>
              </a:lnSpc>
            </a:pPr>
            <a:endParaRPr lang="es-MX" sz="2000" b="1" dirty="0">
              <a:latin typeface="Söhne"/>
            </a:endParaRPr>
          </a:p>
          <a:p>
            <a:pPr algn="just">
              <a:lnSpc>
                <a:spcPct val="100000"/>
              </a:lnSpc>
            </a:pPr>
            <a:r>
              <a:rPr lang="es-MX" sz="2000" b="1" i="0" dirty="0">
                <a:effectLst/>
                <a:latin typeface="Söhne"/>
              </a:rPr>
              <a:t>En algunos casos, se puede negar a los ancianos el derecho a tomar decisiones sobre su vida, ya sea en cuestiones de atención médica, finanzas o decisiones personales..</a:t>
            </a:r>
            <a:endParaRPr lang="es-MX" sz="2000" b="1" dirty="0"/>
          </a:p>
        </p:txBody>
      </p:sp>
      <p:pic>
        <p:nvPicPr>
          <p:cNvPr id="7" name="Picture 4" descr="CACEP México - Bachillerato 1. Semestre - 2022 A">
            <a:extLst>
              <a:ext uri="{FF2B5EF4-FFF2-40B4-BE49-F238E27FC236}">
                <a16:creationId xmlns:a16="http://schemas.microsoft.com/office/drawing/2014/main" id="{7763CB44-9740-0822-C22E-E6E914F98D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6400" y="101600"/>
            <a:ext cx="1327150" cy="132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486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3654E87-DD6F-D8C1-4677-4B4FF16208A9}"/>
              </a:ext>
            </a:extLst>
          </p:cNvPr>
          <p:cNvSpPr>
            <a:spLocks noGrp="1"/>
          </p:cNvSpPr>
          <p:nvPr>
            <p:ph type="title"/>
          </p:nvPr>
        </p:nvSpPr>
        <p:spPr>
          <a:xfrm>
            <a:off x="550862" y="580363"/>
            <a:ext cx="6379210" cy="1333057"/>
          </a:xfrm>
        </p:spPr>
        <p:txBody>
          <a:bodyPr wrap="square" anchor="t">
            <a:normAutofit/>
          </a:bodyPr>
          <a:lstStyle/>
          <a:p>
            <a:pPr>
              <a:lnSpc>
                <a:spcPct val="90000"/>
              </a:lnSpc>
            </a:pPr>
            <a:r>
              <a:rPr lang="es-MX" sz="3700" b="1" i="0">
                <a:effectLst/>
                <a:latin typeface="Söhne"/>
              </a:rPr>
              <a:t>Derecho a la No Discriminación:</a:t>
            </a:r>
            <a:br>
              <a:rPr lang="es-MX" sz="3700" b="0" i="0">
                <a:effectLst/>
                <a:latin typeface="Söhne"/>
              </a:rPr>
            </a:br>
            <a:endParaRPr lang="es-MX" sz="3700"/>
          </a:p>
        </p:txBody>
      </p:sp>
      <p:sp>
        <p:nvSpPr>
          <p:cNvPr id="1033" name="Oval 1032">
            <a:extLst>
              <a:ext uri="{FF2B5EF4-FFF2-40B4-BE49-F238E27FC236}">
                <a16:creationId xmlns:a16="http://schemas.microsoft.com/office/drawing/2014/main" id="{6B425BBD-042F-4CF8-A9EE-42CC14D25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60575" y="5492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026" name="Picture 2" descr="El maltrato de ancianos: leyes sobre adultos mayores | GuiaLegal.com">
            <a:extLst>
              <a:ext uri="{FF2B5EF4-FFF2-40B4-BE49-F238E27FC236}">
                <a16:creationId xmlns:a16="http://schemas.microsoft.com/office/drawing/2014/main" id="{1673F4C7-13A6-08E0-7572-62DA62E662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22" r="-2" b="-2"/>
          <a:stretch/>
        </p:blipFill>
        <p:spPr bwMode="auto">
          <a:xfrm>
            <a:off x="550863" y="2530474"/>
            <a:ext cx="5773738" cy="3779838"/>
          </a:xfrm>
          <a:custGeom>
            <a:avLst/>
            <a:gdLst/>
            <a:ahLst/>
            <a:cxnLst/>
            <a:rect l="l" t="t" r="r" b="b"/>
            <a:pathLst>
              <a:path w="5773738" h="3779838">
                <a:moveTo>
                  <a:pt x="0" y="0"/>
                </a:moveTo>
                <a:lnTo>
                  <a:pt x="5773738" y="0"/>
                </a:lnTo>
                <a:lnTo>
                  <a:pt x="5773738" y="3779838"/>
                </a:lnTo>
                <a:lnTo>
                  <a:pt x="0" y="3779838"/>
                </a:lnTo>
                <a:close/>
              </a:path>
            </a:pathLst>
          </a:custGeom>
          <a:noFill/>
          <a:extLst>
            <a:ext uri="{909E8E84-426E-40DD-AFC4-6F175D3DCCD1}">
              <a14:hiddenFill xmlns:a14="http://schemas.microsoft.com/office/drawing/2010/main">
                <a:solidFill>
                  <a:srgbClr val="FFFFFF"/>
                </a:solidFill>
              </a14:hiddenFill>
            </a:ext>
          </a:extLst>
        </p:spPr>
      </p:pic>
      <p:grpSp>
        <p:nvGrpSpPr>
          <p:cNvPr id="1035" name="Group 1034">
            <a:extLst>
              <a:ext uri="{FF2B5EF4-FFF2-40B4-BE49-F238E27FC236}">
                <a16:creationId xmlns:a16="http://schemas.microsoft.com/office/drawing/2014/main" id="{F8ED97E8-4320-4F9F-8AB2-2EC6D9FC97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0191" y="1665774"/>
            <a:ext cx="1262947" cy="1335600"/>
            <a:chOff x="2678417" y="2427951"/>
            <a:chExt cx="1262947" cy="1335600"/>
          </a:xfrm>
        </p:grpSpPr>
        <p:sp>
          <p:nvSpPr>
            <p:cNvPr id="1036" name="Freeform: Shape 1035">
              <a:extLst>
                <a:ext uri="{FF2B5EF4-FFF2-40B4-BE49-F238E27FC236}">
                  <a16:creationId xmlns:a16="http://schemas.microsoft.com/office/drawing/2014/main" id="{DDAE1E3F-711D-4F2E-AF4B-0A3CF77C56E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7" name="Oval 1036">
              <a:extLst>
                <a:ext uri="{FF2B5EF4-FFF2-40B4-BE49-F238E27FC236}">
                  <a16:creationId xmlns:a16="http://schemas.microsoft.com/office/drawing/2014/main" id="{717A35D9-9F09-4A9F-AD47-CF2115100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Marcador de contenido 2">
            <a:extLst>
              <a:ext uri="{FF2B5EF4-FFF2-40B4-BE49-F238E27FC236}">
                <a16:creationId xmlns:a16="http://schemas.microsoft.com/office/drawing/2014/main" id="{8991F1AE-0B32-9E4F-4728-662F9912200D}"/>
              </a:ext>
            </a:extLst>
          </p:cNvPr>
          <p:cNvSpPr>
            <a:spLocks noGrp="1"/>
          </p:cNvSpPr>
          <p:nvPr>
            <p:ph idx="1"/>
          </p:nvPr>
        </p:nvSpPr>
        <p:spPr>
          <a:xfrm>
            <a:off x="7140575" y="1520825"/>
            <a:ext cx="4500562" cy="3311238"/>
          </a:xfrm>
        </p:spPr>
        <p:txBody>
          <a:bodyPr anchor="t">
            <a:noAutofit/>
          </a:bodyPr>
          <a:lstStyle/>
          <a:p>
            <a:pPr algn="just">
              <a:lnSpc>
                <a:spcPct val="100000"/>
              </a:lnSpc>
              <a:buFont typeface="Arial" panose="020B0604020202020204" pitchFamily="34" charset="0"/>
              <a:buChar char="•"/>
            </a:pPr>
            <a:r>
              <a:rPr lang="es-MX" sz="2000" b="1" i="0" dirty="0">
                <a:effectLst/>
                <a:latin typeface="Söhne"/>
              </a:rPr>
              <a:t>Los ancianos no deben ser discriminados por motivos de edad. Deben tener igualdad de acceso a oportunidades y servicios, independientemente de su edad.</a:t>
            </a:r>
            <a:endParaRPr lang="es-MX" sz="2000" b="1" dirty="0">
              <a:latin typeface="Söhne"/>
            </a:endParaRPr>
          </a:p>
          <a:p>
            <a:pPr algn="just">
              <a:lnSpc>
                <a:spcPct val="100000"/>
              </a:lnSpc>
              <a:buFont typeface="Arial" panose="020B0604020202020204" pitchFamily="34" charset="0"/>
              <a:buChar char="•"/>
            </a:pPr>
            <a:r>
              <a:rPr lang="es-MX" sz="2000" b="1" i="0" dirty="0">
                <a:effectLst/>
                <a:latin typeface="Söhne"/>
              </a:rPr>
              <a:t>Discriminación basada en la edad: Los ancianos pueden enfrentar discriminación en varios ámbitos, como el empleo, el acceso a servicios de salud y la participación en la vida social y cultural.</a:t>
            </a:r>
          </a:p>
          <a:p>
            <a:pPr>
              <a:lnSpc>
                <a:spcPct val="100000"/>
              </a:lnSpc>
            </a:pPr>
            <a:endParaRPr lang="es-MX" sz="2000" dirty="0"/>
          </a:p>
        </p:txBody>
      </p:sp>
      <p:grpSp>
        <p:nvGrpSpPr>
          <p:cNvPr id="1039" name="Group 1038">
            <a:extLst>
              <a:ext uri="{FF2B5EF4-FFF2-40B4-BE49-F238E27FC236}">
                <a16:creationId xmlns:a16="http://schemas.microsoft.com/office/drawing/2014/main" id="{3F071BFC-FCD5-404E-90E6-D596557747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24513" y="5071998"/>
            <a:ext cx="1980000" cy="1336764"/>
            <a:chOff x="7285270" y="3781428"/>
            <a:chExt cx="1980000" cy="1336764"/>
          </a:xfrm>
        </p:grpSpPr>
        <p:sp>
          <p:nvSpPr>
            <p:cNvPr id="1040" name="Freeform: Shape 1039">
              <a:extLst>
                <a:ext uri="{FF2B5EF4-FFF2-40B4-BE49-F238E27FC236}">
                  <a16:creationId xmlns:a16="http://schemas.microsoft.com/office/drawing/2014/main" id="{BA0B934F-9437-4904-A573-FD6F8B81F33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7285270" y="3781428"/>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1" name="Freeform: Shape 1040">
              <a:extLst>
                <a:ext uri="{FF2B5EF4-FFF2-40B4-BE49-F238E27FC236}">
                  <a16:creationId xmlns:a16="http://schemas.microsoft.com/office/drawing/2014/main" id="{E0204A86-ED4C-4DD3-9013-C7A4EFF920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7351895" y="3784117"/>
              <a:ext cx="1853969" cy="1042921"/>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2" name="Oval 1041">
              <a:extLst>
                <a:ext uri="{FF2B5EF4-FFF2-40B4-BE49-F238E27FC236}">
                  <a16:creationId xmlns:a16="http://schemas.microsoft.com/office/drawing/2014/main" id="{69EEA625-9D71-403F-B693-78E333447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7997401" y="4831348"/>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3" name="Oval 1042">
              <a:extLst>
                <a:ext uri="{FF2B5EF4-FFF2-40B4-BE49-F238E27FC236}">
                  <a16:creationId xmlns:a16="http://schemas.microsoft.com/office/drawing/2014/main" id="{425D8F7F-021F-459C-87EB-5AF697DC3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978427" y="3850321"/>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Picture 4" descr="CACEP México - Bachillerato 1. Semestre - 2022 A">
            <a:extLst>
              <a:ext uri="{FF2B5EF4-FFF2-40B4-BE49-F238E27FC236}">
                <a16:creationId xmlns:a16="http://schemas.microsoft.com/office/drawing/2014/main" id="{880961D5-BB0A-C2DA-E765-6A5C6F619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6400" y="101600"/>
            <a:ext cx="1327150" cy="132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939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72" name="Rectangle 2071">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83DCE7A-3097-91A7-43FC-B43D609E6F5B}"/>
              </a:ext>
            </a:extLst>
          </p:cNvPr>
          <p:cNvSpPr>
            <a:spLocks noGrp="1"/>
          </p:cNvSpPr>
          <p:nvPr>
            <p:ph type="title"/>
          </p:nvPr>
        </p:nvSpPr>
        <p:spPr>
          <a:xfrm>
            <a:off x="550862" y="580363"/>
            <a:ext cx="5437188" cy="1333055"/>
          </a:xfrm>
        </p:spPr>
        <p:txBody>
          <a:bodyPr wrap="square" anchor="t">
            <a:normAutofit/>
          </a:bodyPr>
          <a:lstStyle/>
          <a:p>
            <a:pPr>
              <a:lnSpc>
                <a:spcPct val="90000"/>
              </a:lnSpc>
            </a:pPr>
            <a:r>
              <a:rPr lang="es-MX" sz="4400" b="1" i="0">
                <a:effectLst/>
                <a:latin typeface="Söhne"/>
              </a:rPr>
              <a:t>Ambientes Favorables para el Envejecimiento</a:t>
            </a:r>
            <a:endParaRPr lang="es-MX" sz="4400"/>
          </a:p>
        </p:txBody>
      </p:sp>
      <p:grpSp>
        <p:nvGrpSpPr>
          <p:cNvPr id="2074" name="Group 2073">
            <a:extLst>
              <a:ext uri="{FF2B5EF4-FFF2-40B4-BE49-F238E27FC236}">
                <a16:creationId xmlns:a16="http://schemas.microsoft.com/office/drawing/2014/main" id="{11F8F457-0192-4F9A-9EEF-D784521FA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02932" y="412017"/>
            <a:ext cx="667800" cy="631474"/>
            <a:chOff x="8069541" y="1262702"/>
            <a:chExt cx="667800" cy="631474"/>
          </a:xfrm>
        </p:grpSpPr>
        <p:sp>
          <p:nvSpPr>
            <p:cNvPr id="2075" name="Freeform: Shape 2074">
              <a:extLst>
                <a:ext uri="{FF2B5EF4-FFF2-40B4-BE49-F238E27FC236}">
                  <a16:creationId xmlns:a16="http://schemas.microsoft.com/office/drawing/2014/main" id="{811A27EA-330C-4F31-9051-19CBAE9788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76" name="Oval 2075">
              <a:extLst>
                <a:ext uri="{FF2B5EF4-FFF2-40B4-BE49-F238E27FC236}">
                  <a16:creationId xmlns:a16="http://schemas.microsoft.com/office/drawing/2014/main" id="{786FC59F-EC76-4A7A-AF75-507FBE3B5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2050" name="Picture 2" descr="Inapam: ¿Por qué dejarán de recibir los descuentos algunos adultos mayores?  | El Informador">
            <a:extLst>
              <a:ext uri="{FF2B5EF4-FFF2-40B4-BE49-F238E27FC236}">
                <a16:creationId xmlns:a16="http://schemas.microsoft.com/office/drawing/2014/main" id="{AC903ED2-F496-8C2E-C42A-02F500B585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78" r="-2" b="-2"/>
          <a:stretch/>
        </p:blipFill>
        <p:spPr bwMode="auto">
          <a:xfrm>
            <a:off x="550863" y="2530474"/>
            <a:ext cx="5773738" cy="3779838"/>
          </a:xfrm>
          <a:custGeom>
            <a:avLst/>
            <a:gdLst/>
            <a:ahLst/>
            <a:cxnLst/>
            <a:rect l="l" t="t" r="r" b="b"/>
            <a:pathLst>
              <a:path w="5773738" h="3779838">
                <a:moveTo>
                  <a:pt x="0" y="0"/>
                </a:moveTo>
                <a:lnTo>
                  <a:pt x="5773738" y="0"/>
                </a:lnTo>
                <a:lnTo>
                  <a:pt x="5773738" y="3779838"/>
                </a:lnTo>
                <a:lnTo>
                  <a:pt x="0" y="3779838"/>
                </a:lnTo>
                <a:close/>
              </a:path>
            </a:pathLst>
          </a:cu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9AD00A71-7895-9419-89F4-95A2A8BCF6C6}"/>
              </a:ext>
            </a:extLst>
          </p:cNvPr>
          <p:cNvSpPr>
            <a:spLocks noGrp="1"/>
          </p:cNvSpPr>
          <p:nvPr>
            <p:ph idx="1"/>
          </p:nvPr>
        </p:nvSpPr>
        <p:spPr>
          <a:xfrm>
            <a:off x="7140575" y="1520825"/>
            <a:ext cx="4500562" cy="4572000"/>
          </a:xfrm>
        </p:spPr>
        <p:txBody>
          <a:bodyPr anchor="t">
            <a:normAutofit/>
          </a:bodyPr>
          <a:lstStyle/>
          <a:p>
            <a:pPr algn="just">
              <a:lnSpc>
                <a:spcPct val="100000"/>
              </a:lnSpc>
            </a:pPr>
            <a:r>
              <a:rPr lang="es-MX" sz="2000" b="1" i="0" dirty="0">
                <a:effectLst/>
                <a:latin typeface="Söhne"/>
              </a:rPr>
              <a:t>Los ancianos tienen derecho a vivir en entornos que promuevan el envejecimiento activo y saludable. Esto implica la creación de comunidades amigables con los ancianos, accesibles y que tengan en cuenta las necesidades específicas de esta población.</a:t>
            </a:r>
          </a:p>
          <a:p>
            <a:pPr algn="just">
              <a:lnSpc>
                <a:spcPct val="100000"/>
              </a:lnSpc>
            </a:pPr>
            <a:r>
              <a:rPr lang="es-MX" sz="2000" b="1" i="0" dirty="0">
                <a:effectLst/>
                <a:latin typeface="Söhne"/>
              </a:rPr>
              <a:t>Falta de infraestructuras accesibles: Ambientes no amigables para los ancianos, como la falta de aceras accesibles, transporte adaptado y viviendas adecuadas, pueden afectar su movilidad y bienestar.</a:t>
            </a:r>
            <a:endParaRPr lang="es-MX" sz="2000" b="1" dirty="0">
              <a:latin typeface="Söhne"/>
            </a:endParaRPr>
          </a:p>
        </p:txBody>
      </p:sp>
      <p:sp>
        <p:nvSpPr>
          <p:cNvPr id="2078" name="Freeform: Shape 2077">
            <a:extLst>
              <a:ext uri="{FF2B5EF4-FFF2-40B4-BE49-F238E27FC236}">
                <a16:creationId xmlns:a16="http://schemas.microsoft.com/office/drawing/2014/main" id="{3E6AA126-9DDC-4FBE-AEE6-8D0E982B0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295" y="6121100"/>
            <a:ext cx="1080000" cy="736900"/>
          </a:xfrm>
          <a:custGeom>
            <a:avLst/>
            <a:gdLst>
              <a:gd name="connsiteX0" fmla="*/ 540000 w 1080000"/>
              <a:gd name="connsiteY0" fmla="*/ 0 h 736900"/>
              <a:gd name="connsiteX1" fmla="*/ 1080000 w 1080000"/>
              <a:gd name="connsiteY1" fmla="*/ 540000 h 736900"/>
              <a:gd name="connsiteX2" fmla="*/ 1069029 w 1080000"/>
              <a:gd name="connsiteY2" fmla="*/ 648829 h 736900"/>
              <a:gd name="connsiteX3" fmla="*/ 1041691 w 1080000"/>
              <a:gd name="connsiteY3" fmla="*/ 736900 h 736900"/>
              <a:gd name="connsiteX4" fmla="*/ 38310 w 1080000"/>
              <a:gd name="connsiteY4" fmla="*/ 736900 h 736900"/>
              <a:gd name="connsiteX5" fmla="*/ 10971 w 1080000"/>
              <a:gd name="connsiteY5" fmla="*/ 648829 h 736900"/>
              <a:gd name="connsiteX6" fmla="*/ 0 w 1080000"/>
              <a:gd name="connsiteY6" fmla="*/ 540000 h 736900"/>
              <a:gd name="connsiteX7" fmla="*/ 540000 w 1080000"/>
              <a:gd name="connsiteY7" fmla="*/ 0 h 7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0" h="736900">
                <a:moveTo>
                  <a:pt x="540000" y="0"/>
                </a:moveTo>
                <a:cubicBezTo>
                  <a:pt x="838234" y="0"/>
                  <a:pt x="1080000" y="241766"/>
                  <a:pt x="1080000" y="540000"/>
                </a:cubicBezTo>
                <a:cubicBezTo>
                  <a:pt x="1080000" y="577280"/>
                  <a:pt x="1076223" y="613676"/>
                  <a:pt x="1069029" y="648829"/>
                </a:cubicBezTo>
                <a:lnTo>
                  <a:pt x="1041691" y="736900"/>
                </a:lnTo>
                <a:lnTo>
                  <a:pt x="38310" y="736900"/>
                </a:lnTo>
                <a:lnTo>
                  <a:pt x="10971" y="648829"/>
                </a:lnTo>
                <a:cubicBezTo>
                  <a:pt x="3778" y="613676"/>
                  <a:pt x="0" y="577280"/>
                  <a:pt x="0" y="540000"/>
                </a:cubicBezTo>
                <a:cubicBezTo>
                  <a:pt x="0" y="241766"/>
                  <a:pt x="241766" y="0"/>
                  <a:pt x="540000"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76200" dir="1926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 name="Picture 4" descr="CACEP México - Bachillerato 1. Semestre - 2022 A">
            <a:extLst>
              <a:ext uri="{FF2B5EF4-FFF2-40B4-BE49-F238E27FC236}">
                <a16:creationId xmlns:a16="http://schemas.microsoft.com/office/drawing/2014/main" id="{8AED05BE-8362-8C5E-14D5-6662A2E275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6400" y="101600"/>
            <a:ext cx="1327150" cy="132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882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CE8A2B4-A5DF-5EDD-8542-C60F4128B61A}"/>
              </a:ext>
            </a:extLst>
          </p:cNvPr>
          <p:cNvSpPr>
            <a:spLocks noGrp="1"/>
          </p:cNvSpPr>
          <p:nvPr>
            <p:ph type="title"/>
          </p:nvPr>
        </p:nvSpPr>
        <p:spPr>
          <a:xfrm>
            <a:off x="550862" y="580363"/>
            <a:ext cx="5437188" cy="1333055"/>
          </a:xfrm>
        </p:spPr>
        <p:txBody>
          <a:bodyPr wrap="square" anchor="t">
            <a:normAutofit/>
          </a:bodyPr>
          <a:lstStyle/>
          <a:p>
            <a:pPr>
              <a:lnSpc>
                <a:spcPct val="90000"/>
              </a:lnSpc>
            </a:pPr>
            <a:r>
              <a:rPr lang="es-MX" sz="3000" b="1" i="0">
                <a:effectLst/>
                <a:latin typeface="Söhne"/>
              </a:rPr>
              <a:t>Derecho a la Seguridad Económica:</a:t>
            </a:r>
            <a:br>
              <a:rPr lang="es-MX" sz="3000" b="0" i="0">
                <a:effectLst/>
                <a:latin typeface="Söhne"/>
              </a:rPr>
            </a:br>
            <a:endParaRPr lang="es-MX" sz="3000"/>
          </a:p>
        </p:txBody>
      </p:sp>
      <p:grpSp>
        <p:nvGrpSpPr>
          <p:cNvPr id="3081" name="Group 3080">
            <a:extLst>
              <a:ext uri="{FF2B5EF4-FFF2-40B4-BE49-F238E27FC236}">
                <a16:creationId xmlns:a16="http://schemas.microsoft.com/office/drawing/2014/main" id="{D0342557-9691-41B1-9FFF-027845ED04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0971" y="1982786"/>
            <a:ext cx="734257" cy="760506"/>
            <a:chOff x="5243759" y="1363788"/>
            <a:chExt cx="734257" cy="760506"/>
          </a:xfrm>
        </p:grpSpPr>
        <p:sp>
          <p:nvSpPr>
            <p:cNvPr id="3082" name="Freeform 5">
              <a:extLst>
                <a:ext uri="{FF2B5EF4-FFF2-40B4-BE49-F238E27FC236}">
                  <a16:creationId xmlns:a16="http://schemas.microsoft.com/office/drawing/2014/main" id="{086D6FFF-B330-42B3-9F1F-607CECF8D9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83" name="Freeform 6">
              <a:extLst>
                <a:ext uri="{FF2B5EF4-FFF2-40B4-BE49-F238E27FC236}">
                  <a16:creationId xmlns:a16="http://schemas.microsoft.com/office/drawing/2014/main" id="{8D054D43-E740-4CA9-8197-85FBE2ECCE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84" name="Freeform 8">
              <a:extLst>
                <a:ext uri="{FF2B5EF4-FFF2-40B4-BE49-F238E27FC236}">
                  <a16:creationId xmlns:a16="http://schemas.microsoft.com/office/drawing/2014/main" id="{CB5EB56C-B805-41B2-88BA-B198E68E69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3074" name="Picture 2" descr="La Jornada: Pensión para ancianos, modelo de construcción de ciudadanía  activa">
            <a:extLst>
              <a:ext uri="{FF2B5EF4-FFF2-40B4-BE49-F238E27FC236}">
                <a16:creationId xmlns:a16="http://schemas.microsoft.com/office/drawing/2014/main" id="{3A46E4E1-0C80-F510-09F2-DFD4927FA33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26473" y="2162288"/>
            <a:ext cx="5662678" cy="3779838"/>
          </a:xfrm>
          <a:custGeom>
            <a:avLst/>
            <a:gdLst/>
            <a:ahLst/>
            <a:cxnLst/>
            <a:rect l="l" t="t" r="r" b="b"/>
            <a:pathLst>
              <a:path w="5773738" h="3779838">
                <a:moveTo>
                  <a:pt x="0" y="0"/>
                </a:moveTo>
                <a:lnTo>
                  <a:pt x="5773738" y="0"/>
                </a:lnTo>
                <a:lnTo>
                  <a:pt x="5773738" y="3779838"/>
                </a:lnTo>
                <a:lnTo>
                  <a:pt x="0" y="3779838"/>
                </a:lnTo>
                <a:close/>
              </a:path>
            </a:pathLst>
          </a:cu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0300B117-577F-3D0A-FE33-1BFA378857DA}"/>
              </a:ext>
            </a:extLst>
          </p:cNvPr>
          <p:cNvSpPr>
            <a:spLocks noGrp="1"/>
          </p:cNvSpPr>
          <p:nvPr>
            <p:ph idx="1"/>
          </p:nvPr>
        </p:nvSpPr>
        <p:spPr>
          <a:xfrm>
            <a:off x="912956" y="1705637"/>
            <a:ext cx="4500562" cy="4572000"/>
          </a:xfrm>
        </p:spPr>
        <p:txBody>
          <a:bodyPr anchor="t">
            <a:normAutofit/>
          </a:bodyPr>
          <a:lstStyle/>
          <a:p>
            <a:pPr algn="just">
              <a:lnSpc>
                <a:spcPct val="100000"/>
              </a:lnSpc>
              <a:buFont typeface="Arial" panose="020B0604020202020204" pitchFamily="34" charset="0"/>
              <a:buChar char="•"/>
            </a:pPr>
            <a:r>
              <a:rPr lang="es-MX" sz="2200" b="1" i="0" dirty="0">
                <a:effectLst/>
                <a:latin typeface="Söhne"/>
              </a:rPr>
              <a:t>Los ancianos tienen el derecho a vivir con seguridad económica y a tener acceso a recursos suficientes para satisfacer sus necesidades básicas, como la alimentación, la vivienda y la atención médica.</a:t>
            </a:r>
          </a:p>
          <a:p>
            <a:pPr algn="just">
              <a:lnSpc>
                <a:spcPct val="100000"/>
              </a:lnSpc>
              <a:buFont typeface="Arial" panose="020B0604020202020204" pitchFamily="34" charset="0"/>
              <a:buChar char="•"/>
            </a:pPr>
            <a:r>
              <a:rPr lang="es-MX" sz="2200" b="1" i="0" dirty="0">
                <a:effectLst/>
                <a:latin typeface="Söhne"/>
              </a:rPr>
              <a:t>Pensiones insuficientes: Muchos ancianos enfrentan dificultades económicas debido a pensiones insuficientes, falta de seguridad social adecuada o discriminación laboral basada en la edad.</a:t>
            </a:r>
          </a:p>
          <a:p>
            <a:pPr>
              <a:lnSpc>
                <a:spcPct val="100000"/>
              </a:lnSpc>
            </a:pPr>
            <a:endParaRPr lang="es-MX" sz="2200" dirty="0"/>
          </a:p>
        </p:txBody>
      </p:sp>
      <p:pic>
        <p:nvPicPr>
          <p:cNvPr id="4" name="Picture 4" descr="CACEP México - Bachillerato 1. Semestre - 2022 A">
            <a:extLst>
              <a:ext uri="{FF2B5EF4-FFF2-40B4-BE49-F238E27FC236}">
                <a16:creationId xmlns:a16="http://schemas.microsoft.com/office/drawing/2014/main" id="{E66B618F-4DF8-DFD1-1F31-86C0E10357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6400" y="101600"/>
            <a:ext cx="1327150" cy="132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383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364BFC-AB95-0F93-0138-AC943B1ED534}"/>
              </a:ext>
            </a:extLst>
          </p:cNvPr>
          <p:cNvSpPr>
            <a:spLocks noGrp="1"/>
          </p:cNvSpPr>
          <p:nvPr>
            <p:ph type="title"/>
          </p:nvPr>
        </p:nvSpPr>
        <p:spPr/>
        <p:txBody>
          <a:bodyPr/>
          <a:lstStyle/>
          <a:p>
            <a:pPr algn="ctr"/>
            <a:r>
              <a:rPr lang="es-MX" dirty="0"/>
              <a:t>ACTIVIDAD</a:t>
            </a:r>
          </a:p>
        </p:txBody>
      </p:sp>
      <p:sp>
        <p:nvSpPr>
          <p:cNvPr id="3" name="Marcador de contenido 2">
            <a:extLst>
              <a:ext uri="{FF2B5EF4-FFF2-40B4-BE49-F238E27FC236}">
                <a16:creationId xmlns:a16="http://schemas.microsoft.com/office/drawing/2014/main" id="{FF8546C2-58B3-C8B6-A4F5-0D5784D1676A}"/>
              </a:ext>
            </a:extLst>
          </p:cNvPr>
          <p:cNvSpPr>
            <a:spLocks noGrp="1"/>
          </p:cNvSpPr>
          <p:nvPr>
            <p:ph idx="1"/>
          </p:nvPr>
        </p:nvSpPr>
        <p:spPr>
          <a:xfrm>
            <a:off x="550863" y="1439187"/>
            <a:ext cx="11090274" cy="3979625"/>
          </a:xfrm>
        </p:spPr>
        <p:txBody>
          <a:bodyPr>
            <a:normAutofit fontScale="77500" lnSpcReduction="20000"/>
          </a:bodyPr>
          <a:lstStyle/>
          <a:p>
            <a:r>
              <a:rPr lang="es-MX" b="1" dirty="0"/>
              <a:t>Realiza una línea del tiempo con la evolución cronológica de los derechos humanos en el grupo vulnerable de la tercera edad en México, utiliza imágenes recuerda citar tus fuentes bibliográficas,  la línea del tiempo deberá comprender mínimo 10 fechas importantes. Podrás utilizar el material a tu elección, dándole preferencia a material reciclado. TOMA FOTOGRAFIA Y SUBE A PLATAFORMA</a:t>
            </a:r>
          </a:p>
          <a:p>
            <a:r>
              <a:rPr lang="es-MX" b="1" dirty="0"/>
              <a:t>Escala evaluativa:</a:t>
            </a:r>
          </a:p>
          <a:p>
            <a:r>
              <a:rPr lang="es-MX" b="1" dirty="0"/>
              <a:t>Creatividad</a:t>
            </a:r>
          </a:p>
          <a:p>
            <a:r>
              <a:rPr lang="es-MX" b="1" dirty="0"/>
              <a:t>Ortografía </a:t>
            </a:r>
          </a:p>
          <a:p>
            <a:r>
              <a:rPr lang="es-MX" b="1" dirty="0"/>
              <a:t>3 fuentes bibliográficas</a:t>
            </a:r>
          </a:p>
          <a:p>
            <a:r>
              <a:rPr lang="es-MX" b="1" dirty="0"/>
              <a:t>10 fechas importantes</a:t>
            </a:r>
          </a:p>
          <a:p>
            <a:endParaRPr lang="es-MX" dirty="0"/>
          </a:p>
          <a:p>
            <a:endParaRPr lang="es-MX" dirty="0"/>
          </a:p>
        </p:txBody>
      </p:sp>
      <p:sp>
        <p:nvSpPr>
          <p:cNvPr id="4" name="CuadroTexto 3">
            <a:extLst>
              <a:ext uri="{FF2B5EF4-FFF2-40B4-BE49-F238E27FC236}">
                <a16:creationId xmlns:a16="http://schemas.microsoft.com/office/drawing/2014/main" id="{8CFD3813-062B-4B48-0D48-CB816E5BE62E}"/>
              </a:ext>
            </a:extLst>
          </p:cNvPr>
          <p:cNvSpPr txBox="1"/>
          <p:nvPr/>
        </p:nvSpPr>
        <p:spPr>
          <a:xfrm>
            <a:off x="5750561" y="3104673"/>
            <a:ext cx="4724400" cy="2215991"/>
          </a:xfrm>
          <a:prstGeom prst="rect">
            <a:avLst/>
          </a:prstGeom>
          <a:noFill/>
        </p:spPr>
        <p:txBody>
          <a:bodyPr wrap="square" rtlCol="0">
            <a:spAutoFit/>
          </a:bodyPr>
          <a:lstStyle/>
          <a:p>
            <a:pPr marL="285750" indent="-285750" algn="just">
              <a:buFont typeface="Arial" panose="020B0604020202020204" pitchFamily="34" charset="0"/>
              <a:buChar char="•"/>
            </a:pPr>
            <a:r>
              <a:rPr lang="es-MX" sz="2000" b="1" dirty="0"/>
              <a:t>Redacción correcta, clara y en orden</a:t>
            </a:r>
          </a:p>
          <a:p>
            <a:pPr algn="just"/>
            <a:endParaRPr lang="es-MX" sz="2000" b="1" dirty="0"/>
          </a:p>
          <a:p>
            <a:pPr marL="285750" indent="-285750" algn="just">
              <a:buFont typeface="Arial" panose="020B0604020202020204" pitchFamily="34" charset="0"/>
              <a:buChar char="•"/>
            </a:pPr>
            <a:r>
              <a:rPr lang="es-MX" sz="2000" b="1" dirty="0"/>
              <a:t>Presentación pulcra , clara y legible, y en formato adecuado a la plataforma. </a:t>
            </a:r>
          </a:p>
          <a:p>
            <a:endParaRPr lang="es-MX" dirty="0"/>
          </a:p>
        </p:txBody>
      </p:sp>
    </p:spTree>
    <p:extLst>
      <p:ext uri="{BB962C8B-B14F-4D97-AF65-F5344CB8AC3E}">
        <p14:creationId xmlns:p14="http://schemas.microsoft.com/office/powerpoint/2010/main" val="3444951166"/>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docProps/app.xml><?xml version="1.0" encoding="utf-8"?>
<Properties xmlns="http://schemas.openxmlformats.org/officeDocument/2006/extended-properties" xmlns:vt="http://schemas.openxmlformats.org/officeDocument/2006/docPropsVTypes">
  <TotalTime>1783</TotalTime>
  <Words>738</Words>
  <Application>Microsoft Office PowerPoint</Application>
  <PresentationFormat>Panorámica</PresentationFormat>
  <Paragraphs>46</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Amasis MT Pro</vt:lpstr>
      <vt:lpstr>Arial</vt:lpstr>
      <vt:lpstr>Avenir Next LT Pro</vt:lpstr>
      <vt:lpstr>Söhne</vt:lpstr>
      <vt:lpstr>3DFloatVTI</vt:lpstr>
      <vt:lpstr>DERECHOS HUMANOS EN GRUPOS VULNERABLES</vt:lpstr>
      <vt:lpstr>Derechos a Grupos Vulnerables</vt:lpstr>
      <vt:lpstr>Derecho a la Dignidad</vt:lpstr>
      <vt:lpstr>Derecho a la Salud</vt:lpstr>
      <vt:lpstr>Derecho a la Autonomía y Participación</vt:lpstr>
      <vt:lpstr>Derecho a la No Discriminación: </vt:lpstr>
      <vt:lpstr>Ambientes Favorables para el Envejecimiento</vt:lpstr>
      <vt:lpstr>Derecho a la Seguridad Económica: </vt:lpstr>
      <vt:lpstr>ACTIVIDAD</vt:lpstr>
      <vt:lpstr>ACERCA DE LAS IMÁGENES PRESENTADAS EN LOS DOCUMENTOS EN PLATAFORMA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Derechos en Grupos Vulnerables</dc:title>
  <dc:creator>Angeles Villavicencio</dc:creator>
  <cp:lastModifiedBy>Angeles Villavicencio</cp:lastModifiedBy>
  <cp:revision>4</cp:revision>
  <dcterms:created xsi:type="dcterms:W3CDTF">2023-11-26T22:13:58Z</dcterms:created>
  <dcterms:modified xsi:type="dcterms:W3CDTF">2023-11-29T04:57:32Z</dcterms:modified>
</cp:coreProperties>
</file>