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sldIdLst>
    <p:sldId id="256" r:id="rId2"/>
    <p:sldId id="257" r:id="rId3"/>
    <p:sldId id="258" r:id="rId4"/>
    <p:sldId id="259" r:id="rId5"/>
    <p:sldId id="260" r:id="rId6"/>
    <p:sldId id="261" r:id="rId7"/>
    <p:sldId id="262" r:id="rId8"/>
    <p:sldId id="263" r:id="rId9"/>
    <p:sldId id="273" r:id="rId10"/>
    <p:sldId id="271" r:id="rId11"/>
    <p:sldId id="272" r:id="rId1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76" y="1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11/27/2023</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‹Nº›</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02029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11/27/2023</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205587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11/27/2023</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3301774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11/27/2023</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919810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11/27/2023</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3061667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11/27/2023</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1959505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11/27/2023</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218406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11/27/2023</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1578178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11/27/2023</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3191587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11/27/2023</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1186876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11/27/2023</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1680660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11/27/2023</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‹Nº›</a:t>
            </a:fld>
            <a:endParaRPr lang="en-US"/>
          </a:p>
        </p:txBody>
      </p:sp>
    </p:spTree>
    <p:extLst>
      <p:ext uri="{BB962C8B-B14F-4D97-AF65-F5344CB8AC3E}">
        <p14:creationId xmlns:p14="http://schemas.microsoft.com/office/powerpoint/2010/main" val="1793320783"/>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2" r:id="rId6"/>
    <p:sldLayoutId id="2147483688" r:id="rId7"/>
    <p:sldLayoutId id="2147483689" r:id="rId8"/>
    <p:sldLayoutId id="2147483690" r:id="rId9"/>
    <p:sldLayoutId id="2147483691" r:id="rId10"/>
    <p:sldLayoutId id="2147483693" r:id="rId11"/>
  </p:sldLayoutIdLst>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26E0BFB-CDF1-4990-8C11-AC849311E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8B2E31A6-42C0-A337-CCE9-491727510C34}"/>
              </a:ext>
            </a:extLst>
          </p:cNvPr>
          <p:cNvPicPr>
            <a:picLocks noChangeAspect="1"/>
          </p:cNvPicPr>
          <p:nvPr/>
        </p:nvPicPr>
        <p:blipFill rotWithShape="1">
          <a:blip r:embed="rId2"/>
          <a:srcRect l="8947" r="2574" b="1"/>
          <a:stretch/>
        </p:blipFill>
        <p:spPr>
          <a:xfrm>
            <a:off x="-2" y="10"/>
            <a:ext cx="8668512" cy="6857990"/>
          </a:xfrm>
          <a:prstGeom prst="rect">
            <a:avLst/>
          </a:prstGeom>
        </p:spPr>
      </p:pic>
      <p:sp>
        <p:nvSpPr>
          <p:cNvPr id="11" name="Rectangle 10">
            <a:extLst>
              <a:ext uri="{FF2B5EF4-FFF2-40B4-BE49-F238E27FC236}">
                <a16:creationId xmlns:a16="http://schemas.microsoft.com/office/drawing/2014/main" id="{6069A1F8-9BEB-4786-9694-FC48B2D75D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788244" y="0"/>
            <a:ext cx="9403756" cy="6858000"/>
          </a:xfrm>
          <a:prstGeom prst="rect">
            <a:avLst/>
          </a:prstGeom>
          <a:gradFill>
            <a:gsLst>
              <a:gs pos="58000">
                <a:schemeClr val="tx1"/>
              </a:gs>
              <a:gs pos="30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67D7E942-DE6C-5EC9-6791-01819B0F9975}"/>
              </a:ext>
            </a:extLst>
          </p:cNvPr>
          <p:cNvSpPr>
            <a:spLocks noGrp="1"/>
          </p:cNvSpPr>
          <p:nvPr>
            <p:ph type="ctrTitle"/>
          </p:nvPr>
        </p:nvSpPr>
        <p:spPr>
          <a:xfrm>
            <a:off x="7848600" y="1122363"/>
            <a:ext cx="4023360" cy="3204134"/>
          </a:xfrm>
        </p:spPr>
        <p:txBody>
          <a:bodyPr anchor="b">
            <a:normAutofit fontScale="90000"/>
          </a:bodyPr>
          <a:lstStyle/>
          <a:p>
            <a:r>
              <a:rPr lang="es-MX" sz="4800" dirty="0">
                <a:solidFill>
                  <a:schemeClr val="bg1"/>
                </a:solidFill>
              </a:rPr>
              <a:t>DERECHOS HUMANOS DE LOS GRUPOS VULNERABLES</a:t>
            </a:r>
          </a:p>
        </p:txBody>
      </p:sp>
      <p:sp>
        <p:nvSpPr>
          <p:cNvPr id="3" name="Subtítulo 2">
            <a:extLst>
              <a:ext uri="{FF2B5EF4-FFF2-40B4-BE49-F238E27FC236}">
                <a16:creationId xmlns:a16="http://schemas.microsoft.com/office/drawing/2014/main" id="{BEB20C2E-CFC5-B111-FEB0-187A2D44589C}"/>
              </a:ext>
            </a:extLst>
          </p:cNvPr>
          <p:cNvSpPr>
            <a:spLocks noGrp="1"/>
          </p:cNvSpPr>
          <p:nvPr>
            <p:ph type="subTitle" idx="1"/>
          </p:nvPr>
        </p:nvSpPr>
        <p:spPr>
          <a:xfrm>
            <a:off x="7848600" y="4872922"/>
            <a:ext cx="4023360" cy="1208141"/>
          </a:xfrm>
        </p:spPr>
        <p:txBody>
          <a:bodyPr>
            <a:normAutofit/>
          </a:bodyPr>
          <a:lstStyle/>
          <a:p>
            <a:r>
              <a:rPr lang="es-MX" sz="2000" dirty="0">
                <a:solidFill>
                  <a:schemeClr val="bg1"/>
                </a:solidFill>
              </a:rPr>
              <a:t>FUNCIÓN DEL CRIMINALÍSTA EN DERECHOS HUMANOS</a:t>
            </a:r>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chemeClr val="bg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Imagen 4">
            <a:extLst>
              <a:ext uri="{FF2B5EF4-FFF2-40B4-BE49-F238E27FC236}">
                <a16:creationId xmlns:a16="http://schemas.microsoft.com/office/drawing/2014/main" id="{47CAB0F8-84CA-566A-9D86-6CC5C1D79288}"/>
              </a:ext>
            </a:extLst>
          </p:cNvPr>
          <p:cNvPicPr>
            <a:picLocks noChangeAspect="1"/>
          </p:cNvPicPr>
          <p:nvPr/>
        </p:nvPicPr>
        <p:blipFill>
          <a:blip r:embed="rId3"/>
          <a:stretch>
            <a:fillRect/>
          </a:stretch>
        </p:blipFill>
        <p:spPr>
          <a:xfrm>
            <a:off x="1600845" y="449908"/>
            <a:ext cx="3041257" cy="2274522"/>
          </a:xfrm>
          <a:prstGeom prst="rect">
            <a:avLst/>
          </a:prstGeom>
        </p:spPr>
      </p:pic>
    </p:spTree>
    <p:extLst>
      <p:ext uri="{BB962C8B-B14F-4D97-AF65-F5344CB8AC3E}">
        <p14:creationId xmlns:p14="http://schemas.microsoft.com/office/powerpoint/2010/main" val="19606949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Glosario de términos de Medicina Legal y Ciencias Forenses – SNMLCF">
            <a:extLst>
              <a:ext uri="{FF2B5EF4-FFF2-40B4-BE49-F238E27FC236}">
                <a16:creationId xmlns:a16="http://schemas.microsoft.com/office/drawing/2014/main" id="{B54FA06A-1524-67E4-3938-89981A1247CE}"/>
              </a:ext>
            </a:extLst>
          </p:cNvPr>
          <p:cNvPicPr>
            <a:picLocks noChangeAspect="1" noChangeArrowheads="1"/>
          </p:cNvPicPr>
          <p:nvPr/>
        </p:nvPicPr>
        <p:blipFill rotWithShape="1">
          <a:blip r:embed="rId2" cstate="print">
            <a:alphaModFix amt="40000"/>
            <a:extLst>
              <a:ext uri="{28A0092B-C50C-407E-A947-70E740481C1C}">
                <a14:useLocalDpi xmlns:a14="http://schemas.microsoft.com/office/drawing/2010/main" val="0"/>
              </a:ext>
            </a:extLst>
          </a:blip>
          <a:srcRect l="11144" r="27523" b="1"/>
          <a:stretch/>
        </p:blipFill>
        <p:spPr bwMode="auto">
          <a:xfrm>
            <a:off x="22" y="0"/>
            <a:ext cx="12191978"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a:extLst>
              <a:ext uri="{FF2B5EF4-FFF2-40B4-BE49-F238E27FC236}">
                <a16:creationId xmlns:a16="http://schemas.microsoft.com/office/drawing/2014/main" id="{08A1C4A7-BB61-B557-C485-3CB4A9911D61}"/>
              </a:ext>
            </a:extLst>
          </p:cNvPr>
          <p:cNvSpPr>
            <a:spLocks noGrp="1"/>
          </p:cNvSpPr>
          <p:nvPr>
            <p:ph type="title"/>
          </p:nvPr>
        </p:nvSpPr>
        <p:spPr>
          <a:xfrm>
            <a:off x="838342" y="365127"/>
            <a:ext cx="10515600" cy="1325564"/>
          </a:xfrm>
        </p:spPr>
        <p:txBody>
          <a:bodyPr>
            <a:normAutofit/>
          </a:bodyPr>
          <a:lstStyle/>
          <a:p>
            <a:pPr algn="ctr"/>
            <a:r>
              <a:rPr lang="es-MX" b="1" dirty="0"/>
              <a:t>ACTIVIDAD DE EVALUACION</a:t>
            </a:r>
          </a:p>
        </p:txBody>
      </p:sp>
      <p:sp>
        <p:nvSpPr>
          <p:cNvPr id="3" name="Marcador de contenido 2">
            <a:extLst>
              <a:ext uri="{FF2B5EF4-FFF2-40B4-BE49-F238E27FC236}">
                <a16:creationId xmlns:a16="http://schemas.microsoft.com/office/drawing/2014/main" id="{212517AB-F361-0AAE-CDA8-C5B2A66DFC76}"/>
              </a:ext>
            </a:extLst>
          </p:cNvPr>
          <p:cNvSpPr>
            <a:spLocks noGrp="1"/>
          </p:cNvSpPr>
          <p:nvPr>
            <p:ph idx="1"/>
          </p:nvPr>
        </p:nvSpPr>
        <p:spPr>
          <a:xfrm>
            <a:off x="743305" y="2055818"/>
            <a:ext cx="4614758" cy="3674105"/>
          </a:xfrm>
        </p:spPr>
        <p:txBody>
          <a:bodyPr>
            <a:normAutofit fontScale="85000" lnSpcReduction="20000"/>
          </a:bodyPr>
          <a:lstStyle/>
          <a:p>
            <a:pPr algn="just"/>
            <a:endParaRPr lang="es-MX" sz="2727" dirty="0">
              <a:solidFill>
                <a:srgbClr val="FFFFFF"/>
              </a:solidFill>
              <a:latin typeface="Söhne"/>
            </a:endParaRPr>
          </a:p>
          <a:p>
            <a:pPr algn="just"/>
            <a:r>
              <a:rPr lang="es-MX" sz="2727" b="1" dirty="0"/>
              <a:t>ESCALA A EVALUAR:</a:t>
            </a:r>
          </a:p>
          <a:p>
            <a:pPr marL="0" indent="0" algn="just">
              <a:buNone/>
            </a:pPr>
            <a:r>
              <a:rPr lang="es-MX" sz="2727" b="1" dirty="0"/>
              <a:t>Lenguaje técnico y adecuado</a:t>
            </a:r>
          </a:p>
          <a:p>
            <a:pPr marL="0" indent="0" algn="just">
              <a:buNone/>
            </a:pPr>
            <a:r>
              <a:rPr lang="es-MX" sz="2727" b="1" dirty="0"/>
              <a:t>Excelente ortografía </a:t>
            </a:r>
          </a:p>
          <a:p>
            <a:pPr marL="0" indent="0" algn="just">
              <a:buNone/>
            </a:pPr>
            <a:r>
              <a:rPr lang="es-MX" sz="2727" b="1" dirty="0"/>
              <a:t>Redacción correcta, clara y en orden</a:t>
            </a:r>
          </a:p>
          <a:p>
            <a:pPr marL="0" indent="0" algn="just">
              <a:buNone/>
            </a:pPr>
            <a:r>
              <a:rPr lang="es-MX" sz="2727" b="1" dirty="0"/>
              <a:t>Presentación pulcra , clara y legible, y en formato adecuado a la plataforma. </a:t>
            </a:r>
          </a:p>
          <a:p>
            <a:pPr marL="0" indent="0" algn="just">
              <a:buNone/>
            </a:pPr>
            <a:endParaRPr lang="es-MX" sz="2002" b="1" dirty="0"/>
          </a:p>
          <a:p>
            <a:pPr marL="0" indent="0" algn="just">
              <a:buNone/>
            </a:pPr>
            <a:endParaRPr lang="es-MX" sz="2002" dirty="0">
              <a:solidFill>
                <a:srgbClr val="FFFFFF"/>
              </a:solidFill>
            </a:endParaRPr>
          </a:p>
        </p:txBody>
      </p:sp>
      <p:pic>
        <p:nvPicPr>
          <p:cNvPr id="3074" name="Picture 2" descr="Este jueves en Chillán la PDI dará inicio al seminario internacional de  criminalística">
            <a:extLst>
              <a:ext uri="{FF2B5EF4-FFF2-40B4-BE49-F238E27FC236}">
                <a16:creationId xmlns:a16="http://schemas.microsoft.com/office/drawing/2014/main" id="{7DCDCC19-CEB2-F12E-9B9D-6F9D10A1915B}"/>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8861" b="-1"/>
          <a:stretch/>
        </p:blipFill>
        <p:spPr bwMode="auto">
          <a:xfrm>
            <a:off x="6101343" y="2015171"/>
            <a:ext cx="5283867" cy="4210440"/>
          </a:xfrm>
          <a:custGeom>
            <a:avLst/>
            <a:gdLst/>
            <a:ahLst/>
            <a:cxnLst/>
            <a:rect l="l" t="t" r="r" b="b"/>
            <a:pathLst>
              <a:path w="5283866" h="4210442">
                <a:moveTo>
                  <a:pt x="839883" y="18"/>
                </a:moveTo>
                <a:cubicBezTo>
                  <a:pt x="851945" y="328"/>
                  <a:pt x="864423" y="4671"/>
                  <a:pt x="875727" y="6050"/>
                </a:cubicBezTo>
                <a:cubicBezTo>
                  <a:pt x="1125267" y="36932"/>
                  <a:pt x="1374804" y="70296"/>
                  <a:pt x="1624617" y="99799"/>
                </a:cubicBezTo>
                <a:cubicBezTo>
                  <a:pt x="1858164" y="127373"/>
                  <a:pt x="2093363" y="133714"/>
                  <a:pt x="2328012" y="148051"/>
                </a:cubicBezTo>
                <a:cubicBezTo>
                  <a:pt x="2612016" y="165424"/>
                  <a:pt x="2895470" y="189965"/>
                  <a:pt x="3177820" y="228566"/>
                </a:cubicBezTo>
                <a:cubicBezTo>
                  <a:pt x="3373866" y="255590"/>
                  <a:pt x="3571843" y="274338"/>
                  <a:pt x="3770646" y="252831"/>
                </a:cubicBezTo>
                <a:cubicBezTo>
                  <a:pt x="3780572" y="251727"/>
                  <a:pt x="3791878" y="248144"/>
                  <a:pt x="3800149" y="251727"/>
                </a:cubicBezTo>
                <a:cubicBezTo>
                  <a:pt x="3896658" y="291986"/>
                  <a:pt x="4001986" y="263033"/>
                  <a:pt x="4102076" y="288400"/>
                </a:cubicBezTo>
                <a:cubicBezTo>
                  <a:pt x="4076434" y="386286"/>
                  <a:pt x="3966416" y="378289"/>
                  <a:pt x="3904377" y="446120"/>
                </a:cubicBezTo>
                <a:cubicBezTo>
                  <a:pt x="4005570" y="473141"/>
                  <a:pt x="4096562" y="500439"/>
                  <a:pt x="4188933" y="520843"/>
                </a:cubicBezTo>
                <a:cubicBezTo>
                  <a:pt x="4286818" y="542350"/>
                  <a:pt x="4369813" y="600531"/>
                  <a:pt x="4465492" y="626449"/>
                </a:cubicBezTo>
                <a:cubicBezTo>
                  <a:pt x="4485897" y="631964"/>
                  <a:pt x="4510437" y="651264"/>
                  <a:pt x="4517606" y="670015"/>
                </a:cubicBezTo>
                <a:cubicBezTo>
                  <a:pt x="4540768" y="730677"/>
                  <a:pt x="5003171" y="900804"/>
                  <a:pt x="4948576" y="954847"/>
                </a:cubicBezTo>
                <a:cubicBezTo>
                  <a:pt x="4925966" y="977182"/>
                  <a:pt x="4896738" y="993174"/>
                  <a:pt x="4866132" y="1015233"/>
                </a:cubicBezTo>
                <a:cubicBezTo>
                  <a:pt x="4912180" y="1056869"/>
                  <a:pt x="4964017" y="1075067"/>
                  <a:pt x="5019164" y="1087474"/>
                </a:cubicBezTo>
                <a:cubicBezTo>
                  <a:pt x="5035708" y="1091335"/>
                  <a:pt x="5051977" y="1099055"/>
                  <a:pt x="5053630" y="1117806"/>
                </a:cubicBezTo>
                <a:cubicBezTo>
                  <a:pt x="5055284" y="1137382"/>
                  <a:pt x="5038464" y="1145101"/>
                  <a:pt x="5024404" y="1154202"/>
                </a:cubicBezTo>
                <a:cubicBezTo>
                  <a:pt x="5004826" y="1166885"/>
                  <a:pt x="4985800" y="1177916"/>
                  <a:pt x="4960984" y="1179569"/>
                </a:cubicBezTo>
                <a:cubicBezTo>
                  <a:pt x="4920176" y="1182051"/>
                  <a:pt x="4900600" y="1217344"/>
                  <a:pt x="4876887" y="1243814"/>
                </a:cubicBezTo>
                <a:cubicBezTo>
                  <a:pt x="4863652" y="1258705"/>
                  <a:pt x="4857034" y="1288759"/>
                  <a:pt x="4880195" y="1293998"/>
                </a:cubicBezTo>
                <a:cubicBezTo>
                  <a:pt x="4935892" y="1306682"/>
                  <a:pt x="4931480" y="1343355"/>
                  <a:pt x="4930104" y="1384991"/>
                </a:cubicBezTo>
                <a:cubicBezTo>
                  <a:pt x="4928173" y="1436553"/>
                  <a:pt x="4895360" y="1460265"/>
                  <a:pt x="4855103" y="1480119"/>
                </a:cubicBezTo>
                <a:cubicBezTo>
                  <a:pt x="4841316" y="1487011"/>
                  <a:pt x="4821740" y="1486735"/>
                  <a:pt x="4816500" y="1508242"/>
                </a:cubicBezTo>
                <a:cubicBezTo>
                  <a:pt x="4839110" y="1528648"/>
                  <a:pt x="4866684" y="1512103"/>
                  <a:pt x="4890949" y="1517893"/>
                </a:cubicBezTo>
                <a:cubicBezTo>
                  <a:pt x="4911077" y="1522581"/>
                  <a:pt x="4944441" y="1520100"/>
                  <a:pt x="4916868" y="1557599"/>
                </a:cubicBezTo>
                <a:cubicBezTo>
                  <a:pt x="4908870" y="1568352"/>
                  <a:pt x="4918245" y="1576625"/>
                  <a:pt x="4928448" y="1577453"/>
                </a:cubicBezTo>
                <a:cubicBezTo>
                  <a:pt x="5010066" y="1586000"/>
                  <a:pt x="4972566" y="1661827"/>
                  <a:pt x="4998760" y="1701809"/>
                </a:cubicBezTo>
                <a:cubicBezTo>
                  <a:pt x="5005928" y="1712836"/>
                  <a:pt x="4998208" y="1731862"/>
                  <a:pt x="4986903" y="1736550"/>
                </a:cubicBezTo>
                <a:cubicBezTo>
                  <a:pt x="4914660" y="1767432"/>
                  <a:pt x="4904735" y="1841053"/>
                  <a:pt x="4869716" y="1904472"/>
                </a:cubicBezTo>
                <a:cubicBezTo>
                  <a:pt x="4907768" y="1929562"/>
                  <a:pt x="4953264" y="1935077"/>
                  <a:pt x="4994348" y="1951346"/>
                </a:cubicBezTo>
                <a:cubicBezTo>
                  <a:pt x="5037087" y="1968441"/>
                  <a:pt x="5037087" y="1981125"/>
                  <a:pt x="5001792" y="2030756"/>
                </a:cubicBezTo>
                <a:cubicBezTo>
                  <a:pt x="5093611" y="2041511"/>
                  <a:pt x="5093611" y="2041511"/>
                  <a:pt x="5065212" y="2119543"/>
                </a:cubicBezTo>
                <a:cubicBezTo>
                  <a:pt x="5142142" y="2126712"/>
                  <a:pt x="5192876" y="2163660"/>
                  <a:pt x="5204732" y="2244450"/>
                </a:cubicBezTo>
                <a:cubicBezTo>
                  <a:pt x="5210523" y="2283604"/>
                  <a:pt x="5245265" y="2302077"/>
                  <a:pt x="5283866" y="2328272"/>
                </a:cubicBezTo>
                <a:cubicBezTo>
                  <a:pt x="5235890" y="2353641"/>
                  <a:pt x="5203354" y="2406580"/>
                  <a:pt x="5147380" y="2350606"/>
                </a:cubicBezTo>
                <a:cubicBezTo>
                  <a:pt x="5126976" y="2330203"/>
                  <a:pt x="5128904" y="2356121"/>
                  <a:pt x="5126148" y="2363566"/>
                </a:cubicBezTo>
                <a:cubicBezTo>
                  <a:pt x="5119532" y="2381764"/>
                  <a:pt x="5133316" y="2393897"/>
                  <a:pt x="5142417" y="2407682"/>
                </a:cubicBezTo>
                <a:cubicBezTo>
                  <a:pt x="5151240" y="2421470"/>
                  <a:pt x="5161718" y="2436083"/>
                  <a:pt x="5164200" y="2451526"/>
                </a:cubicBezTo>
                <a:cubicBezTo>
                  <a:pt x="5165852" y="2462279"/>
                  <a:pt x="5157858" y="2477994"/>
                  <a:pt x="5149034" y="2485992"/>
                </a:cubicBezTo>
                <a:cubicBezTo>
                  <a:pt x="5102710" y="2528178"/>
                  <a:pt x="5130284" y="2623031"/>
                  <a:pt x="5042601" y="2635164"/>
                </a:cubicBezTo>
                <a:cubicBezTo>
                  <a:pt x="5003171" y="2640677"/>
                  <a:pt x="4984146" y="2675420"/>
                  <a:pt x="4955194" y="2694445"/>
                </a:cubicBezTo>
                <a:cubicBezTo>
                  <a:pt x="4854552" y="2760897"/>
                  <a:pt x="4787272" y="2846375"/>
                  <a:pt x="4756116" y="2963836"/>
                </a:cubicBezTo>
                <a:cubicBezTo>
                  <a:pt x="4747568" y="2996372"/>
                  <a:pt x="4714754" y="3022569"/>
                  <a:pt x="4693523" y="3051244"/>
                </a:cubicBezTo>
                <a:cubicBezTo>
                  <a:pt x="4703726" y="3072199"/>
                  <a:pt x="4759424" y="3026979"/>
                  <a:pt x="4739848" y="3082125"/>
                </a:cubicBezTo>
                <a:cubicBezTo>
                  <a:pt x="4724958" y="3123486"/>
                  <a:pt x="4686906" y="3149129"/>
                  <a:pt x="4651060" y="3173670"/>
                </a:cubicBezTo>
                <a:cubicBezTo>
                  <a:pt x="4610252" y="3201518"/>
                  <a:pt x="4565032" y="3223852"/>
                  <a:pt x="4546556" y="3275413"/>
                </a:cubicBezTo>
                <a:cubicBezTo>
                  <a:pt x="4542697" y="3286444"/>
                  <a:pt x="4530288" y="3298024"/>
                  <a:pt x="4519261" y="3302437"/>
                </a:cubicBezTo>
                <a:cubicBezTo>
                  <a:pt x="3944081" y="4209875"/>
                  <a:pt x="2528194" y="4215939"/>
                  <a:pt x="2364961" y="4209597"/>
                </a:cubicBezTo>
                <a:cubicBezTo>
                  <a:pt x="2167260" y="4201602"/>
                  <a:pt x="1980313" y="4145627"/>
                  <a:pt x="1796951" y="4075867"/>
                </a:cubicBezTo>
                <a:cubicBezTo>
                  <a:pt x="1719469" y="4046365"/>
                  <a:pt x="1647505" y="4004453"/>
                  <a:pt x="1572227" y="3971917"/>
                </a:cubicBezTo>
                <a:cubicBezTo>
                  <a:pt x="1468277" y="3926971"/>
                  <a:pt x="1388040" y="3841219"/>
                  <a:pt x="1284364" y="3805097"/>
                </a:cubicBezTo>
                <a:cubicBezTo>
                  <a:pt x="1177655" y="3767873"/>
                  <a:pt x="1086388" y="3699767"/>
                  <a:pt x="976645" y="3670815"/>
                </a:cubicBezTo>
                <a:cubicBezTo>
                  <a:pt x="918742" y="3655375"/>
                  <a:pt x="862768" y="3627527"/>
                  <a:pt x="871866" y="3547839"/>
                </a:cubicBezTo>
                <a:cubicBezTo>
                  <a:pt x="874349" y="3525228"/>
                  <a:pt x="859184" y="3506755"/>
                  <a:pt x="835195" y="3513373"/>
                </a:cubicBezTo>
                <a:cubicBezTo>
                  <a:pt x="789424" y="3525780"/>
                  <a:pt x="768744" y="3492967"/>
                  <a:pt x="743375" y="3468427"/>
                </a:cubicBezTo>
                <a:cubicBezTo>
                  <a:pt x="698156" y="3424863"/>
                  <a:pt x="655142" y="3378540"/>
                  <a:pt x="583175" y="3371370"/>
                </a:cubicBezTo>
                <a:cubicBezTo>
                  <a:pt x="596961" y="3337178"/>
                  <a:pt x="620399" y="3342142"/>
                  <a:pt x="641906" y="3349311"/>
                </a:cubicBezTo>
                <a:cubicBezTo>
                  <a:pt x="698432" y="3368062"/>
                  <a:pt x="754405" y="3389293"/>
                  <a:pt x="810930" y="3408042"/>
                </a:cubicBezTo>
                <a:cubicBezTo>
                  <a:pt x="847878" y="3420175"/>
                  <a:pt x="884551" y="3437271"/>
                  <a:pt x="933908" y="3423758"/>
                </a:cubicBezTo>
                <a:cubicBezTo>
                  <a:pt x="891445" y="3354826"/>
                  <a:pt x="819202" y="3342418"/>
                  <a:pt x="760747" y="3321187"/>
                </a:cubicBezTo>
                <a:cubicBezTo>
                  <a:pt x="687678" y="3294441"/>
                  <a:pt x="644664" y="3243980"/>
                  <a:pt x="593101" y="3187731"/>
                </a:cubicBezTo>
                <a:cubicBezTo>
                  <a:pt x="646869" y="3174220"/>
                  <a:pt x="680233" y="3215581"/>
                  <a:pt x="722419" y="3213374"/>
                </a:cubicBezTo>
                <a:cubicBezTo>
                  <a:pt x="724627" y="3206207"/>
                  <a:pt x="728486" y="3195729"/>
                  <a:pt x="727934" y="3195451"/>
                </a:cubicBezTo>
                <a:cubicBezTo>
                  <a:pt x="659002" y="3164570"/>
                  <a:pt x="626741" y="3106666"/>
                  <a:pt x="615987" y="3036630"/>
                </a:cubicBezTo>
                <a:cubicBezTo>
                  <a:pt x="610473" y="3000510"/>
                  <a:pt x="585381" y="2989205"/>
                  <a:pt x="560564" y="2972660"/>
                </a:cubicBezTo>
                <a:cubicBezTo>
                  <a:pt x="473984" y="2913930"/>
                  <a:pt x="382441" y="2860713"/>
                  <a:pt x="311302" y="2779924"/>
                </a:cubicBezTo>
                <a:cubicBezTo>
                  <a:pt x="393471" y="2790677"/>
                  <a:pt x="459371" y="2843341"/>
                  <a:pt x="547882" y="2865952"/>
                </a:cubicBezTo>
                <a:cubicBezTo>
                  <a:pt x="477570" y="2777166"/>
                  <a:pt x="386577" y="2732222"/>
                  <a:pt x="303582" y="2678453"/>
                </a:cubicBezTo>
                <a:cubicBezTo>
                  <a:pt x="265806" y="2653913"/>
                  <a:pt x="230790" y="2622479"/>
                  <a:pt x="185016" y="2609244"/>
                </a:cubicBezTo>
                <a:cubicBezTo>
                  <a:pt x="168748" y="2604556"/>
                  <a:pt x="142002" y="2594630"/>
                  <a:pt x="154963" y="2568435"/>
                </a:cubicBezTo>
                <a:cubicBezTo>
                  <a:pt x="165990" y="2546654"/>
                  <a:pt x="187773" y="2553269"/>
                  <a:pt x="207627" y="2559612"/>
                </a:cubicBezTo>
                <a:cubicBezTo>
                  <a:pt x="255328" y="2575330"/>
                  <a:pt x="304685" y="2575604"/>
                  <a:pt x="369207" y="2575330"/>
                </a:cubicBezTo>
                <a:cubicBezTo>
                  <a:pt x="315163" y="2503363"/>
                  <a:pt x="216174" y="2524871"/>
                  <a:pt x="169852" y="2449319"/>
                </a:cubicBezTo>
                <a:cubicBezTo>
                  <a:pt x="227755" y="2436083"/>
                  <a:pt x="272424" y="2463381"/>
                  <a:pt x="319299" y="2468619"/>
                </a:cubicBezTo>
                <a:cubicBezTo>
                  <a:pt x="361761" y="2473307"/>
                  <a:pt x="372239" y="2460624"/>
                  <a:pt x="362313" y="2418988"/>
                </a:cubicBezTo>
                <a:cubicBezTo>
                  <a:pt x="346873" y="2354190"/>
                  <a:pt x="370034" y="2321102"/>
                  <a:pt x="431798" y="2338750"/>
                </a:cubicBezTo>
                <a:cubicBezTo>
                  <a:pt x="489149" y="2355293"/>
                  <a:pt x="495215" y="2331030"/>
                  <a:pt x="479775" y="2294082"/>
                </a:cubicBezTo>
                <a:cubicBezTo>
                  <a:pt x="457716" y="2240315"/>
                  <a:pt x="482807" y="2198678"/>
                  <a:pt x="499903" y="2153458"/>
                </a:cubicBezTo>
                <a:cubicBezTo>
                  <a:pt x="526099" y="2084525"/>
                  <a:pt x="515069" y="2050885"/>
                  <a:pt x="458544" y="1999599"/>
                </a:cubicBezTo>
                <a:cubicBezTo>
                  <a:pt x="426835" y="1970921"/>
                  <a:pt x="392645" y="1946658"/>
                  <a:pt x="346596" y="1921843"/>
                </a:cubicBezTo>
                <a:cubicBezTo>
                  <a:pt x="452753" y="1908331"/>
                  <a:pt x="341358" y="1862836"/>
                  <a:pt x="378857" y="1834435"/>
                </a:cubicBezTo>
                <a:cubicBezTo>
                  <a:pt x="453856" y="1822854"/>
                  <a:pt x="515069" y="1913294"/>
                  <a:pt x="617091" y="1887376"/>
                </a:cubicBezTo>
                <a:cubicBezTo>
                  <a:pt x="491080" y="1809066"/>
                  <a:pt x="351835" y="1783423"/>
                  <a:pt x="260568" y="1679198"/>
                </a:cubicBezTo>
                <a:cubicBezTo>
                  <a:pt x="281523" y="1655484"/>
                  <a:pt x="302479" y="1677543"/>
                  <a:pt x="320402" y="1668720"/>
                </a:cubicBezTo>
                <a:cubicBezTo>
                  <a:pt x="319850" y="1663205"/>
                  <a:pt x="321230" y="1654932"/>
                  <a:pt x="317920" y="1652452"/>
                </a:cubicBezTo>
                <a:cubicBezTo>
                  <a:pt x="249815" y="1595650"/>
                  <a:pt x="248711" y="1594273"/>
                  <a:pt x="321779" y="1552359"/>
                </a:cubicBezTo>
                <a:cubicBezTo>
                  <a:pt x="347424" y="1537746"/>
                  <a:pt x="345218" y="1524786"/>
                  <a:pt x="331707" y="1506313"/>
                </a:cubicBezTo>
                <a:cubicBezTo>
                  <a:pt x="322055" y="1493353"/>
                  <a:pt x="310475" y="1481772"/>
                  <a:pt x="315990" y="1453371"/>
                </a:cubicBezTo>
                <a:cubicBezTo>
                  <a:pt x="355971" y="1489769"/>
                  <a:pt x="549259" y="1477912"/>
                  <a:pt x="583450" y="1474052"/>
                </a:cubicBezTo>
                <a:cubicBezTo>
                  <a:pt x="621777" y="1469917"/>
                  <a:pt x="659553" y="1452269"/>
                  <a:pt x="699809" y="1461919"/>
                </a:cubicBezTo>
                <a:cubicBezTo>
                  <a:pt x="732070" y="1469641"/>
                  <a:pt x="881516" y="1544364"/>
                  <a:pt x="902750" y="1458612"/>
                </a:cubicBezTo>
                <a:cubicBezTo>
                  <a:pt x="903853" y="1454475"/>
                  <a:pt x="964237" y="1464127"/>
                  <a:pt x="996774" y="1468814"/>
                </a:cubicBezTo>
                <a:cubicBezTo>
                  <a:pt x="1025451" y="1472674"/>
                  <a:pt x="1057712" y="1489769"/>
                  <a:pt x="1077012" y="1455578"/>
                </a:cubicBezTo>
                <a:cubicBezTo>
                  <a:pt x="1088317" y="1435450"/>
                  <a:pt x="1041719" y="1396571"/>
                  <a:pt x="1000083" y="1393262"/>
                </a:cubicBezTo>
                <a:cubicBezTo>
                  <a:pt x="963961" y="1390229"/>
                  <a:pt x="926186" y="1385817"/>
                  <a:pt x="891720" y="1394089"/>
                </a:cubicBezTo>
                <a:cubicBezTo>
                  <a:pt x="849258" y="1404017"/>
                  <a:pt x="826372" y="1388024"/>
                  <a:pt x="814515" y="1353557"/>
                </a:cubicBezTo>
                <a:cubicBezTo>
                  <a:pt x="801280" y="1315506"/>
                  <a:pt x="775911" y="1297858"/>
                  <a:pt x="740895" y="1280211"/>
                </a:cubicBezTo>
                <a:cubicBezTo>
                  <a:pt x="655967" y="1237474"/>
                  <a:pt x="574352" y="1188118"/>
                  <a:pt x="481154" y="1163301"/>
                </a:cubicBezTo>
                <a:cubicBezTo>
                  <a:pt x="462679" y="1158337"/>
                  <a:pt x="442276" y="1151719"/>
                  <a:pt x="433728" y="1118909"/>
                </a:cubicBezTo>
                <a:cubicBezTo>
                  <a:pt x="686023" y="1167987"/>
                  <a:pt x="915984" y="1295929"/>
                  <a:pt x="1176276" y="1288484"/>
                </a:cubicBezTo>
                <a:cubicBezTo>
                  <a:pt x="1105137" y="1247950"/>
                  <a:pt x="1022694" y="1245745"/>
                  <a:pt x="946867" y="1217344"/>
                </a:cubicBezTo>
                <a:cubicBezTo>
                  <a:pt x="1000635" y="1196113"/>
                  <a:pt x="1051094" y="1218172"/>
                  <a:pt x="1102104" y="1230304"/>
                </a:cubicBezTo>
                <a:cubicBezTo>
                  <a:pt x="1144843" y="1240230"/>
                  <a:pt x="1183446" y="1241885"/>
                  <a:pt x="1188133" y="1182603"/>
                </a:cubicBezTo>
                <a:cubicBezTo>
                  <a:pt x="1186478" y="1178742"/>
                  <a:pt x="1186754" y="1173780"/>
                  <a:pt x="1187030" y="1169092"/>
                </a:cubicBezTo>
                <a:cubicBezTo>
                  <a:pt x="1172690" y="1144552"/>
                  <a:pt x="1150358" y="1131868"/>
                  <a:pt x="1123887" y="1124698"/>
                </a:cubicBezTo>
                <a:cubicBezTo>
                  <a:pt x="1107894" y="1120286"/>
                  <a:pt x="1086663" y="1113668"/>
                  <a:pt x="1086938" y="1096023"/>
                </a:cubicBezTo>
                <a:cubicBezTo>
                  <a:pt x="1087765" y="1030674"/>
                  <a:pt x="1036756" y="1011647"/>
                  <a:pt x="985744" y="992622"/>
                </a:cubicBezTo>
                <a:cubicBezTo>
                  <a:pt x="1014145" y="960086"/>
                  <a:pt x="1036479" y="984074"/>
                  <a:pt x="1057987" y="981594"/>
                </a:cubicBezTo>
                <a:cubicBezTo>
                  <a:pt x="1072049" y="979939"/>
                  <a:pt x="1084733" y="976906"/>
                  <a:pt x="1084733" y="960086"/>
                </a:cubicBezTo>
                <a:cubicBezTo>
                  <a:pt x="1085008" y="946023"/>
                  <a:pt x="1078390" y="930030"/>
                  <a:pt x="1064605" y="929756"/>
                </a:cubicBezTo>
                <a:cubicBezTo>
                  <a:pt x="978300" y="927273"/>
                  <a:pt x="930599" y="836833"/>
                  <a:pt x="840985" y="836558"/>
                </a:cubicBezTo>
                <a:cubicBezTo>
                  <a:pt x="787493" y="836558"/>
                  <a:pt x="868834" y="785547"/>
                  <a:pt x="823615" y="764315"/>
                </a:cubicBezTo>
                <a:cubicBezTo>
                  <a:pt x="813687" y="759628"/>
                  <a:pt x="849533" y="752460"/>
                  <a:pt x="865526" y="753562"/>
                </a:cubicBezTo>
                <a:cubicBezTo>
                  <a:pt x="881242" y="754665"/>
                  <a:pt x="895304" y="768175"/>
                  <a:pt x="914331" y="758525"/>
                </a:cubicBezTo>
                <a:cubicBezTo>
                  <a:pt x="924808" y="724059"/>
                  <a:pt x="897787" y="711375"/>
                  <a:pt x="875452" y="701724"/>
                </a:cubicBezTo>
                <a:cubicBezTo>
                  <a:pt x="823889" y="679390"/>
                  <a:pt x="773706" y="652369"/>
                  <a:pt x="717181" y="644371"/>
                </a:cubicBezTo>
                <a:cubicBezTo>
                  <a:pt x="697053" y="641614"/>
                  <a:pt x="746133" y="604666"/>
                  <a:pt x="755783" y="591707"/>
                </a:cubicBezTo>
                <a:cubicBezTo>
                  <a:pt x="528304" y="455496"/>
                  <a:pt x="254778" y="462388"/>
                  <a:pt x="0" y="352370"/>
                </a:cubicBezTo>
                <a:cubicBezTo>
                  <a:pt x="56250" y="330864"/>
                  <a:pt x="97610" y="346580"/>
                  <a:pt x="135937" y="349889"/>
                </a:cubicBezTo>
                <a:cubicBezTo>
                  <a:pt x="231615" y="358160"/>
                  <a:pt x="326193" y="375256"/>
                  <a:pt x="421595" y="385458"/>
                </a:cubicBezTo>
                <a:cubicBezTo>
                  <a:pt x="468469" y="390421"/>
                  <a:pt x="512035" y="409172"/>
                  <a:pt x="564424" y="379393"/>
                </a:cubicBezTo>
                <a:cubicBezTo>
                  <a:pt x="599443" y="359540"/>
                  <a:pt x="655418" y="381046"/>
                  <a:pt x="698432" y="398694"/>
                </a:cubicBezTo>
                <a:cubicBezTo>
                  <a:pt x="734000" y="413307"/>
                  <a:pt x="767916" y="417167"/>
                  <a:pt x="815067" y="398694"/>
                </a:cubicBezTo>
                <a:cubicBezTo>
                  <a:pt x="772328" y="387389"/>
                  <a:pt x="739515" y="377463"/>
                  <a:pt x="705876" y="370568"/>
                </a:cubicBezTo>
                <a:cubicBezTo>
                  <a:pt x="679130" y="365055"/>
                  <a:pt x="742825" y="342719"/>
                  <a:pt x="775360" y="345477"/>
                </a:cubicBezTo>
                <a:cubicBezTo>
                  <a:pt x="820857" y="349337"/>
                  <a:pt x="795214" y="335000"/>
                  <a:pt x="787493" y="315146"/>
                </a:cubicBezTo>
                <a:cubicBezTo>
                  <a:pt x="779221" y="293915"/>
                  <a:pt x="803761" y="287298"/>
                  <a:pt x="819202" y="291709"/>
                </a:cubicBezTo>
                <a:cubicBezTo>
                  <a:pt x="878484" y="309081"/>
                  <a:pt x="937491" y="278474"/>
                  <a:pt x="998705" y="303291"/>
                </a:cubicBezTo>
                <a:cubicBezTo>
                  <a:pt x="983263" y="242077"/>
                  <a:pt x="949899" y="215331"/>
                  <a:pt x="880139" y="206783"/>
                </a:cubicBezTo>
                <a:cubicBezTo>
                  <a:pt x="853944" y="203475"/>
                  <a:pt x="826647" y="208438"/>
                  <a:pt x="804037" y="190790"/>
                </a:cubicBezTo>
                <a:cubicBezTo>
                  <a:pt x="791076" y="180590"/>
                  <a:pt x="776463" y="168457"/>
                  <a:pt x="786666" y="149707"/>
                </a:cubicBezTo>
                <a:cubicBezTo>
                  <a:pt x="793834" y="136471"/>
                  <a:pt x="809276" y="136471"/>
                  <a:pt x="821960" y="140884"/>
                </a:cubicBezTo>
                <a:cubicBezTo>
                  <a:pt x="878761" y="160461"/>
                  <a:pt x="938043" y="167630"/>
                  <a:pt x="997325" y="174800"/>
                </a:cubicBezTo>
                <a:cubicBezTo>
                  <a:pt x="1006426" y="175902"/>
                  <a:pt x="1016626" y="179487"/>
                  <a:pt x="1026829" y="161287"/>
                </a:cubicBezTo>
                <a:cubicBezTo>
                  <a:pt x="915984" y="131783"/>
                  <a:pt x="810655" y="89872"/>
                  <a:pt x="696777" y="73604"/>
                </a:cubicBezTo>
                <a:cubicBezTo>
                  <a:pt x="698432" y="65884"/>
                  <a:pt x="700086" y="58164"/>
                  <a:pt x="701741" y="50444"/>
                </a:cubicBezTo>
                <a:cubicBezTo>
                  <a:pt x="790801" y="61471"/>
                  <a:pt x="879864" y="72501"/>
                  <a:pt x="992362" y="86289"/>
                </a:cubicBezTo>
                <a:cubicBezTo>
                  <a:pt x="923153" y="42446"/>
                  <a:pt x="857805" y="57060"/>
                  <a:pt x="806519" y="18183"/>
                </a:cubicBezTo>
                <a:cubicBezTo>
                  <a:pt x="816170" y="3431"/>
                  <a:pt x="827820" y="-292"/>
                  <a:pt x="839883" y="18"/>
                </a:cubicBezTo>
                <a:close/>
              </a:path>
            </a:pathLst>
          </a:custGeom>
          <a:noFill/>
          <a:extLst>
            <a:ext uri="{909E8E84-426E-40DD-AFC4-6F175D3DCCD1}">
              <a14:hiddenFill xmlns:a14="http://schemas.microsoft.com/office/drawing/2010/main">
                <a:solidFill>
                  <a:srgbClr val="FFFFFF"/>
                </a:solidFill>
              </a14:hiddenFill>
            </a:ext>
          </a:extLst>
        </p:spPr>
      </p:pic>
      <p:pic>
        <p:nvPicPr>
          <p:cNvPr id="5" name="Imagen 4">
            <a:extLst>
              <a:ext uri="{FF2B5EF4-FFF2-40B4-BE49-F238E27FC236}">
                <a16:creationId xmlns:a16="http://schemas.microsoft.com/office/drawing/2014/main" id="{807384BA-B884-EB63-2BF8-B428B9CB6C35}"/>
              </a:ext>
            </a:extLst>
          </p:cNvPr>
          <p:cNvPicPr>
            <a:picLocks noChangeAspect="1"/>
          </p:cNvPicPr>
          <p:nvPr/>
        </p:nvPicPr>
        <p:blipFill>
          <a:blip r:embed="rId4"/>
          <a:stretch>
            <a:fillRect/>
          </a:stretch>
        </p:blipFill>
        <p:spPr>
          <a:xfrm>
            <a:off x="10786462" y="3"/>
            <a:ext cx="1253760" cy="937675"/>
          </a:xfrm>
          <a:prstGeom prst="rect">
            <a:avLst/>
          </a:prstGeom>
        </p:spPr>
      </p:pic>
    </p:spTree>
    <p:extLst>
      <p:ext uri="{BB962C8B-B14F-4D97-AF65-F5344CB8AC3E}">
        <p14:creationId xmlns:p14="http://schemas.microsoft.com/office/powerpoint/2010/main" val="3228951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Glosario de términos de Medicina Legal y Ciencias Forenses – SNMLCF">
            <a:extLst>
              <a:ext uri="{FF2B5EF4-FFF2-40B4-BE49-F238E27FC236}">
                <a16:creationId xmlns:a16="http://schemas.microsoft.com/office/drawing/2014/main" id="{B54FA06A-1524-67E4-3938-89981A1247CE}"/>
              </a:ext>
            </a:extLst>
          </p:cNvPr>
          <p:cNvPicPr>
            <a:picLocks noChangeAspect="1" noChangeArrowheads="1"/>
          </p:cNvPicPr>
          <p:nvPr/>
        </p:nvPicPr>
        <p:blipFill rotWithShape="1">
          <a:blip r:embed="rId2" cstate="print">
            <a:alphaModFix amt="40000"/>
            <a:extLst>
              <a:ext uri="{28A0092B-C50C-407E-A947-70E740481C1C}">
                <a14:useLocalDpi xmlns:a14="http://schemas.microsoft.com/office/drawing/2010/main" val="0"/>
              </a:ext>
            </a:extLst>
          </a:blip>
          <a:srcRect l="11144" r="27523" b="1"/>
          <a:stretch/>
        </p:blipFill>
        <p:spPr bwMode="auto">
          <a:xfrm>
            <a:off x="22" y="0"/>
            <a:ext cx="12191978"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a:extLst>
              <a:ext uri="{FF2B5EF4-FFF2-40B4-BE49-F238E27FC236}">
                <a16:creationId xmlns:a16="http://schemas.microsoft.com/office/drawing/2014/main" id="{08A1C4A7-BB61-B557-C485-3CB4A9911D61}"/>
              </a:ext>
            </a:extLst>
          </p:cNvPr>
          <p:cNvSpPr>
            <a:spLocks noGrp="1"/>
          </p:cNvSpPr>
          <p:nvPr>
            <p:ph type="title"/>
          </p:nvPr>
        </p:nvSpPr>
        <p:spPr>
          <a:xfrm>
            <a:off x="838345" y="365127"/>
            <a:ext cx="9945071" cy="1325564"/>
          </a:xfrm>
        </p:spPr>
        <p:txBody>
          <a:bodyPr>
            <a:noAutofit/>
          </a:bodyPr>
          <a:lstStyle/>
          <a:p>
            <a:pPr algn="ctr"/>
            <a:r>
              <a:rPr lang="es-MX" sz="3273" dirty="0"/>
              <a:t>ACERCA DE LAS IMÁGENES PRESENTADAS EN LOS DOCUMENTOS EN PLATAFORMA</a:t>
            </a:r>
          </a:p>
        </p:txBody>
      </p:sp>
      <p:sp>
        <p:nvSpPr>
          <p:cNvPr id="3" name="Marcador de contenido 2">
            <a:extLst>
              <a:ext uri="{FF2B5EF4-FFF2-40B4-BE49-F238E27FC236}">
                <a16:creationId xmlns:a16="http://schemas.microsoft.com/office/drawing/2014/main" id="{212517AB-F361-0AAE-CDA8-C5B2A66DFC76}"/>
              </a:ext>
            </a:extLst>
          </p:cNvPr>
          <p:cNvSpPr>
            <a:spLocks noGrp="1"/>
          </p:cNvSpPr>
          <p:nvPr>
            <p:ph idx="1"/>
          </p:nvPr>
        </p:nvSpPr>
        <p:spPr>
          <a:xfrm>
            <a:off x="361167" y="2032637"/>
            <a:ext cx="6981742" cy="4460236"/>
          </a:xfrm>
        </p:spPr>
        <p:txBody>
          <a:bodyPr>
            <a:normAutofit fontScale="62500" lnSpcReduction="20000"/>
          </a:bodyPr>
          <a:lstStyle/>
          <a:p>
            <a:pPr algn="just"/>
            <a:endParaRPr lang="es-MX" sz="2002" b="1" dirty="0">
              <a:latin typeface="Söhne"/>
            </a:endParaRPr>
          </a:p>
          <a:p>
            <a:pPr marL="0" indent="0" algn="just">
              <a:buNone/>
            </a:pPr>
            <a:r>
              <a:rPr lang="es-MX" sz="2727" b="1" dirty="0"/>
              <a:t>SE DEBERÁ DE ENTREGAR EL TRABAJO ILUSTRADO CON TOMAS FOTOGRÁFICAS LAS CUALES DEBERÁN DE TENER LOS SIGUIENTES REQUISITOS.</a:t>
            </a:r>
          </a:p>
          <a:p>
            <a:pPr marL="0" indent="0" algn="just">
              <a:buNone/>
            </a:pPr>
            <a:r>
              <a:rPr lang="es-MX" sz="2727" b="1" dirty="0"/>
              <a:t>- TAMAÑO DE 10X15 CM.</a:t>
            </a:r>
          </a:p>
          <a:p>
            <a:pPr marL="0" indent="0" algn="just">
              <a:buNone/>
            </a:pPr>
            <a:r>
              <a:rPr lang="es-MX" sz="2727" b="1" dirty="0"/>
              <a:t>- BAJADAS DIRECTAMENTE DEL EQUIPO O DISPOSITIVO DEL QUE FUERON TOMADAS.</a:t>
            </a:r>
          </a:p>
          <a:p>
            <a:pPr marL="0" indent="0" algn="just">
              <a:buNone/>
            </a:pPr>
            <a:r>
              <a:rPr lang="es-MX" sz="2727" b="1" dirty="0"/>
              <a:t>- NO IMÁGENES DE WHATSAPP PARA NO RESTAR CALIDAD.</a:t>
            </a:r>
          </a:p>
          <a:p>
            <a:pPr marL="0" indent="0" algn="just">
              <a:buNone/>
            </a:pPr>
            <a:r>
              <a:rPr lang="es-MX" sz="2727" b="1" dirty="0"/>
              <a:t>- ADEMÁS LAS FOTOGRAFÍAS DEBERÁN DE CONTAR  CON LOS REQUISITOS TÉCNICOS DE NITIDEZ, ENCUADRE E ILUMINACIÓN</a:t>
            </a:r>
          </a:p>
          <a:p>
            <a:pPr marL="0" indent="0" algn="just">
              <a:buNone/>
            </a:pPr>
            <a:r>
              <a:rPr lang="es-MX" sz="2727" b="1" dirty="0"/>
              <a:t>. EN CASO DE SER REQUERIDA LA IMAGEN DE LOS TRABAJOS ESCOLARES O EVALIACIONES EN CUARTILLAS, DEBERA DE SER ESCANEADO EL DOCUMENTO Y SUBIDO A PLATAFORMA EN UN SOLO ARCHIVO,</a:t>
            </a:r>
          </a:p>
          <a:p>
            <a:pPr marL="0" indent="0" algn="just">
              <a:buNone/>
            </a:pPr>
            <a:endParaRPr lang="es-MX" sz="2002" dirty="0">
              <a:solidFill>
                <a:srgbClr val="FFFFFF"/>
              </a:solidFill>
            </a:endParaRPr>
          </a:p>
        </p:txBody>
      </p:sp>
      <p:pic>
        <p:nvPicPr>
          <p:cNvPr id="3074" name="Picture 2" descr="Este jueves en Chillán la PDI dará inicio al seminario internacional de  criminalística">
            <a:extLst>
              <a:ext uri="{FF2B5EF4-FFF2-40B4-BE49-F238E27FC236}">
                <a16:creationId xmlns:a16="http://schemas.microsoft.com/office/drawing/2014/main" id="{7DCDCC19-CEB2-F12E-9B9D-6F9D10A1915B}"/>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8861" b="-1"/>
          <a:stretch/>
        </p:blipFill>
        <p:spPr bwMode="auto">
          <a:xfrm>
            <a:off x="6908136" y="1812098"/>
            <a:ext cx="5283867" cy="4210440"/>
          </a:xfrm>
          <a:custGeom>
            <a:avLst/>
            <a:gdLst/>
            <a:ahLst/>
            <a:cxnLst/>
            <a:rect l="l" t="t" r="r" b="b"/>
            <a:pathLst>
              <a:path w="5283866" h="4210442">
                <a:moveTo>
                  <a:pt x="839883" y="18"/>
                </a:moveTo>
                <a:cubicBezTo>
                  <a:pt x="851945" y="328"/>
                  <a:pt x="864423" y="4671"/>
                  <a:pt x="875727" y="6050"/>
                </a:cubicBezTo>
                <a:cubicBezTo>
                  <a:pt x="1125267" y="36932"/>
                  <a:pt x="1374804" y="70296"/>
                  <a:pt x="1624617" y="99799"/>
                </a:cubicBezTo>
                <a:cubicBezTo>
                  <a:pt x="1858164" y="127373"/>
                  <a:pt x="2093363" y="133714"/>
                  <a:pt x="2328012" y="148051"/>
                </a:cubicBezTo>
                <a:cubicBezTo>
                  <a:pt x="2612016" y="165424"/>
                  <a:pt x="2895470" y="189965"/>
                  <a:pt x="3177820" y="228566"/>
                </a:cubicBezTo>
                <a:cubicBezTo>
                  <a:pt x="3373866" y="255590"/>
                  <a:pt x="3571843" y="274338"/>
                  <a:pt x="3770646" y="252831"/>
                </a:cubicBezTo>
                <a:cubicBezTo>
                  <a:pt x="3780572" y="251727"/>
                  <a:pt x="3791878" y="248144"/>
                  <a:pt x="3800149" y="251727"/>
                </a:cubicBezTo>
                <a:cubicBezTo>
                  <a:pt x="3896658" y="291986"/>
                  <a:pt x="4001986" y="263033"/>
                  <a:pt x="4102076" y="288400"/>
                </a:cubicBezTo>
                <a:cubicBezTo>
                  <a:pt x="4076434" y="386286"/>
                  <a:pt x="3966416" y="378289"/>
                  <a:pt x="3904377" y="446120"/>
                </a:cubicBezTo>
                <a:cubicBezTo>
                  <a:pt x="4005570" y="473141"/>
                  <a:pt x="4096562" y="500439"/>
                  <a:pt x="4188933" y="520843"/>
                </a:cubicBezTo>
                <a:cubicBezTo>
                  <a:pt x="4286818" y="542350"/>
                  <a:pt x="4369813" y="600531"/>
                  <a:pt x="4465492" y="626449"/>
                </a:cubicBezTo>
                <a:cubicBezTo>
                  <a:pt x="4485897" y="631964"/>
                  <a:pt x="4510437" y="651264"/>
                  <a:pt x="4517606" y="670015"/>
                </a:cubicBezTo>
                <a:cubicBezTo>
                  <a:pt x="4540768" y="730677"/>
                  <a:pt x="5003171" y="900804"/>
                  <a:pt x="4948576" y="954847"/>
                </a:cubicBezTo>
                <a:cubicBezTo>
                  <a:pt x="4925966" y="977182"/>
                  <a:pt x="4896738" y="993174"/>
                  <a:pt x="4866132" y="1015233"/>
                </a:cubicBezTo>
                <a:cubicBezTo>
                  <a:pt x="4912180" y="1056869"/>
                  <a:pt x="4964017" y="1075067"/>
                  <a:pt x="5019164" y="1087474"/>
                </a:cubicBezTo>
                <a:cubicBezTo>
                  <a:pt x="5035708" y="1091335"/>
                  <a:pt x="5051977" y="1099055"/>
                  <a:pt x="5053630" y="1117806"/>
                </a:cubicBezTo>
                <a:cubicBezTo>
                  <a:pt x="5055284" y="1137382"/>
                  <a:pt x="5038464" y="1145101"/>
                  <a:pt x="5024404" y="1154202"/>
                </a:cubicBezTo>
                <a:cubicBezTo>
                  <a:pt x="5004826" y="1166885"/>
                  <a:pt x="4985800" y="1177916"/>
                  <a:pt x="4960984" y="1179569"/>
                </a:cubicBezTo>
                <a:cubicBezTo>
                  <a:pt x="4920176" y="1182051"/>
                  <a:pt x="4900600" y="1217344"/>
                  <a:pt x="4876887" y="1243814"/>
                </a:cubicBezTo>
                <a:cubicBezTo>
                  <a:pt x="4863652" y="1258705"/>
                  <a:pt x="4857034" y="1288759"/>
                  <a:pt x="4880195" y="1293998"/>
                </a:cubicBezTo>
                <a:cubicBezTo>
                  <a:pt x="4935892" y="1306682"/>
                  <a:pt x="4931480" y="1343355"/>
                  <a:pt x="4930104" y="1384991"/>
                </a:cubicBezTo>
                <a:cubicBezTo>
                  <a:pt x="4928173" y="1436553"/>
                  <a:pt x="4895360" y="1460265"/>
                  <a:pt x="4855103" y="1480119"/>
                </a:cubicBezTo>
                <a:cubicBezTo>
                  <a:pt x="4841316" y="1487011"/>
                  <a:pt x="4821740" y="1486735"/>
                  <a:pt x="4816500" y="1508242"/>
                </a:cubicBezTo>
                <a:cubicBezTo>
                  <a:pt x="4839110" y="1528648"/>
                  <a:pt x="4866684" y="1512103"/>
                  <a:pt x="4890949" y="1517893"/>
                </a:cubicBezTo>
                <a:cubicBezTo>
                  <a:pt x="4911077" y="1522581"/>
                  <a:pt x="4944441" y="1520100"/>
                  <a:pt x="4916868" y="1557599"/>
                </a:cubicBezTo>
                <a:cubicBezTo>
                  <a:pt x="4908870" y="1568352"/>
                  <a:pt x="4918245" y="1576625"/>
                  <a:pt x="4928448" y="1577453"/>
                </a:cubicBezTo>
                <a:cubicBezTo>
                  <a:pt x="5010066" y="1586000"/>
                  <a:pt x="4972566" y="1661827"/>
                  <a:pt x="4998760" y="1701809"/>
                </a:cubicBezTo>
                <a:cubicBezTo>
                  <a:pt x="5005928" y="1712836"/>
                  <a:pt x="4998208" y="1731862"/>
                  <a:pt x="4986903" y="1736550"/>
                </a:cubicBezTo>
                <a:cubicBezTo>
                  <a:pt x="4914660" y="1767432"/>
                  <a:pt x="4904735" y="1841053"/>
                  <a:pt x="4869716" y="1904472"/>
                </a:cubicBezTo>
                <a:cubicBezTo>
                  <a:pt x="4907768" y="1929562"/>
                  <a:pt x="4953264" y="1935077"/>
                  <a:pt x="4994348" y="1951346"/>
                </a:cubicBezTo>
                <a:cubicBezTo>
                  <a:pt x="5037087" y="1968441"/>
                  <a:pt x="5037087" y="1981125"/>
                  <a:pt x="5001792" y="2030756"/>
                </a:cubicBezTo>
                <a:cubicBezTo>
                  <a:pt x="5093611" y="2041511"/>
                  <a:pt x="5093611" y="2041511"/>
                  <a:pt x="5065212" y="2119543"/>
                </a:cubicBezTo>
                <a:cubicBezTo>
                  <a:pt x="5142142" y="2126712"/>
                  <a:pt x="5192876" y="2163660"/>
                  <a:pt x="5204732" y="2244450"/>
                </a:cubicBezTo>
                <a:cubicBezTo>
                  <a:pt x="5210523" y="2283604"/>
                  <a:pt x="5245265" y="2302077"/>
                  <a:pt x="5283866" y="2328272"/>
                </a:cubicBezTo>
                <a:cubicBezTo>
                  <a:pt x="5235890" y="2353641"/>
                  <a:pt x="5203354" y="2406580"/>
                  <a:pt x="5147380" y="2350606"/>
                </a:cubicBezTo>
                <a:cubicBezTo>
                  <a:pt x="5126976" y="2330203"/>
                  <a:pt x="5128904" y="2356121"/>
                  <a:pt x="5126148" y="2363566"/>
                </a:cubicBezTo>
                <a:cubicBezTo>
                  <a:pt x="5119532" y="2381764"/>
                  <a:pt x="5133316" y="2393897"/>
                  <a:pt x="5142417" y="2407682"/>
                </a:cubicBezTo>
                <a:cubicBezTo>
                  <a:pt x="5151240" y="2421470"/>
                  <a:pt x="5161718" y="2436083"/>
                  <a:pt x="5164200" y="2451526"/>
                </a:cubicBezTo>
                <a:cubicBezTo>
                  <a:pt x="5165852" y="2462279"/>
                  <a:pt x="5157858" y="2477994"/>
                  <a:pt x="5149034" y="2485992"/>
                </a:cubicBezTo>
                <a:cubicBezTo>
                  <a:pt x="5102710" y="2528178"/>
                  <a:pt x="5130284" y="2623031"/>
                  <a:pt x="5042601" y="2635164"/>
                </a:cubicBezTo>
                <a:cubicBezTo>
                  <a:pt x="5003171" y="2640677"/>
                  <a:pt x="4984146" y="2675420"/>
                  <a:pt x="4955194" y="2694445"/>
                </a:cubicBezTo>
                <a:cubicBezTo>
                  <a:pt x="4854552" y="2760897"/>
                  <a:pt x="4787272" y="2846375"/>
                  <a:pt x="4756116" y="2963836"/>
                </a:cubicBezTo>
                <a:cubicBezTo>
                  <a:pt x="4747568" y="2996372"/>
                  <a:pt x="4714754" y="3022569"/>
                  <a:pt x="4693523" y="3051244"/>
                </a:cubicBezTo>
                <a:cubicBezTo>
                  <a:pt x="4703726" y="3072199"/>
                  <a:pt x="4759424" y="3026979"/>
                  <a:pt x="4739848" y="3082125"/>
                </a:cubicBezTo>
                <a:cubicBezTo>
                  <a:pt x="4724958" y="3123486"/>
                  <a:pt x="4686906" y="3149129"/>
                  <a:pt x="4651060" y="3173670"/>
                </a:cubicBezTo>
                <a:cubicBezTo>
                  <a:pt x="4610252" y="3201518"/>
                  <a:pt x="4565032" y="3223852"/>
                  <a:pt x="4546556" y="3275413"/>
                </a:cubicBezTo>
                <a:cubicBezTo>
                  <a:pt x="4542697" y="3286444"/>
                  <a:pt x="4530288" y="3298024"/>
                  <a:pt x="4519261" y="3302437"/>
                </a:cubicBezTo>
                <a:cubicBezTo>
                  <a:pt x="3944081" y="4209875"/>
                  <a:pt x="2528194" y="4215939"/>
                  <a:pt x="2364961" y="4209597"/>
                </a:cubicBezTo>
                <a:cubicBezTo>
                  <a:pt x="2167260" y="4201602"/>
                  <a:pt x="1980313" y="4145627"/>
                  <a:pt x="1796951" y="4075867"/>
                </a:cubicBezTo>
                <a:cubicBezTo>
                  <a:pt x="1719469" y="4046365"/>
                  <a:pt x="1647505" y="4004453"/>
                  <a:pt x="1572227" y="3971917"/>
                </a:cubicBezTo>
                <a:cubicBezTo>
                  <a:pt x="1468277" y="3926971"/>
                  <a:pt x="1388040" y="3841219"/>
                  <a:pt x="1284364" y="3805097"/>
                </a:cubicBezTo>
                <a:cubicBezTo>
                  <a:pt x="1177655" y="3767873"/>
                  <a:pt x="1086388" y="3699767"/>
                  <a:pt x="976645" y="3670815"/>
                </a:cubicBezTo>
                <a:cubicBezTo>
                  <a:pt x="918742" y="3655375"/>
                  <a:pt x="862768" y="3627527"/>
                  <a:pt x="871866" y="3547839"/>
                </a:cubicBezTo>
                <a:cubicBezTo>
                  <a:pt x="874349" y="3525228"/>
                  <a:pt x="859184" y="3506755"/>
                  <a:pt x="835195" y="3513373"/>
                </a:cubicBezTo>
                <a:cubicBezTo>
                  <a:pt x="789424" y="3525780"/>
                  <a:pt x="768744" y="3492967"/>
                  <a:pt x="743375" y="3468427"/>
                </a:cubicBezTo>
                <a:cubicBezTo>
                  <a:pt x="698156" y="3424863"/>
                  <a:pt x="655142" y="3378540"/>
                  <a:pt x="583175" y="3371370"/>
                </a:cubicBezTo>
                <a:cubicBezTo>
                  <a:pt x="596961" y="3337178"/>
                  <a:pt x="620399" y="3342142"/>
                  <a:pt x="641906" y="3349311"/>
                </a:cubicBezTo>
                <a:cubicBezTo>
                  <a:pt x="698432" y="3368062"/>
                  <a:pt x="754405" y="3389293"/>
                  <a:pt x="810930" y="3408042"/>
                </a:cubicBezTo>
                <a:cubicBezTo>
                  <a:pt x="847878" y="3420175"/>
                  <a:pt x="884551" y="3437271"/>
                  <a:pt x="933908" y="3423758"/>
                </a:cubicBezTo>
                <a:cubicBezTo>
                  <a:pt x="891445" y="3354826"/>
                  <a:pt x="819202" y="3342418"/>
                  <a:pt x="760747" y="3321187"/>
                </a:cubicBezTo>
                <a:cubicBezTo>
                  <a:pt x="687678" y="3294441"/>
                  <a:pt x="644664" y="3243980"/>
                  <a:pt x="593101" y="3187731"/>
                </a:cubicBezTo>
                <a:cubicBezTo>
                  <a:pt x="646869" y="3174220"/>
                  <a:pt x="680233" y="3215581"/>
                  <a:pt x="722419" y="3213374"/>
                </a:cubicBezTo>
                <a:cubicBezTo>
                  <a:pt x="724627" y="3206207"/>
                  <a:pt x="728486" y="3195729"/>
                  <a:pt x="727934" y="3195451"/>
                </a:cubicBezTo>
                <a:cubicBezTo>
                  <a:pt x="659002" y="3164570"/>
                  <a:pt x="626741" y="3106666"/>
                  <a:pt x="615987" y="3036630"/>
                </a:cubicBezTo>
                <a:cubicBezTo>
                  <a:pt x="610473" y="3000510"/>
                  <a:pt x="585381" y="2989205"/>
                  <a:pt x="560564" y="2972660"/>
                </a:cubicBezTo>
                <a:cubicBezTo>
                  <a:pt x="473984" y="2913930"/>
                  <a:pt x="382441" y="2860713"/>
                  <a:pt x="311302" y="2779924"/>
                </a:cubicBezTo>
                <a:cubicBezTo>
                  <a:pt x="393471" y="2790677"/>
                  <a:pt x="459371" y="2843341"/>
                  <a:pt x="547882" y="2865952"/>
                </a:cubicBezTo>
                <a:cubicBezTo>
                  <a:pt x="477570" y="2777166"/>
                  <a:pt x="386577" y="2732222"/>
                  <a:pt x="303582" y="2678453"/>
                </a:cubicBezTo>
                <a:cubicBezTo>
                  <a:pt x="265806" y="2653913"/>
                  <a:pt x="230790" y="2622479"/>
                  <a:pt x="185016" y="2609244"/>
                </a:cubicBezTo>
                <a:cubicBezTo>
                  <a:pt x="168748" y="2604556"/>
                  <a:pt x="142002" y="2594630"/>
                  <a:pt x="154963" y="2568435"/>
                </a:cubicBezTo>
                <a:cubicBezTo>
                  <a:pt x="165990" y="2546654"/>
                  <a:pt x="187773" y="2553269"/>
                  <a:pt x="207627" y="2559612"/>
                </a:cubicBezTo>
                <a:cubicBezTo>
                  <a:pt x="255328" y="2575330"/>
                  <a:pt x="304685" y="2575604"/>
                  <a:pt x="369207" y="2575330"/>
                </a:cubicBezTo>
                <a:cubicBezTo>
                  <a:pt x="315163" y="2503363"/>
                  <a:pt x="216174" y="2524871"/>
                  <a:pt x="169852" y="2449319"/>
                </a:cubicBezTo>
                <a:cubicBezTo>
                  <a:pt x="227755" y="2436083"/>
                  <a:pt x="272424" y="2463381"/>
                  <a:pt x="319299" y="2468619"/>
                </a:cubicBezTo>
                <a:cubicBezTo>
                  <a:pt x="361761" y="2473307"/>
                  <a:pt x="372239" y="2460624"/>
                  <a:pt x="362313" y="2418988"/>
                </a:cubicBezTo>
                <a:cubicBezTo>
                  <a:pt x="346873" y="2354190"/>
                  <a:pt x="370034" y="2321102"/>
                  <a:pt x="431798" y="2338750"/>
                </a:cubicBezTo>
                <a:cubicBezTo>
                  <a:pt x="489149" y="2355293"/>
                  <a:pt x="495215" y="2331030"/>
                  <a:pt x="479775" y="2294082"/>
                </a:cubicBezTo>
                <a:cubicBezTo>
                  <a:pt x="457716" y="2240315"/>
                  <a:pt x="482807" y="2198678"/>
                  <a:pt x="499903" y="2153458"/>
                </a:cubicBezTo>
                <a:cubicBezTo>
                  <a:pt x="526099" y="2084525"/>
                  <a:pt x="515069" y="2050885"/>
                  <a:pt x="458544" y="1999599"/>
                </a:cubicBezTo>
                <a:cubicBezTo>
                  <a:pt x="426835" y="1970921"/>
                  <a:pt x="392645" y="1946658"/>
                  <a:pt x="346596" y="1921843"/>
                </a:cubicBezTo>
                <a:cubicBezTo>
                  <a:pt x="452753" y="1908331"/>
                  <a:pt x="341358" y="1862836"/>
                  <a:pt x="378857" y="1834435"/>
                </a:cubicBezTo>
                <a:cubicBezTo>
                  <a:pt x="453856" y="1822854"/>
                  <a:pt x="515069" y="1913294"/>
                  <a:pt x="617091" y="1887376"/>
                </a:cubicBezTo>
                <a:cubicBezTo>
                  <a:pt x="491080" y="1809066"/>
                  <a:pt x="351835" y="1783423"/>
                  <a:pt x="260568" y="1679198"/>
                </a:cubicBezTo>
                <a:cubicBezTo>
                  <a:pt x="281523" y="1655484"/>
                  <a:pt x="302479" y="1677543"/>
                  <a:pt x="320402" y="1668720"/>
                </a:cubicBezTo>
                <a:cubicBezTo>
                  <a:pt x="319850" y="1663205"/>
                  <a:pt x="321230" y="1654932"/>
                  <a:pt x="317920" y="1652452"/>
                </a:cubicBezTo>
                <a:cubicBezTo>
                  <a:pt x="249815" y="1595650"/>
                  <a:pt x="248711" y="1594273"/>
                  <a:pt x="321779" y="1552359"/>
                </a:cubicBezTo>
                <a:cubicBezTo>
                  <a:pt x="347424" y="1537746"/>
                  <a:pt x="345218" y="1524786"/>
                  <a:pt x="331707" y="1506313"/>
                </a:cubicBezTo>
                <a:cubicBezTo>
                  <a:pt x="322055" y="1493353"/>
                  <a:pt x="310475" y="1481772"/>
                  <a:pt x="315990" y="1453371"/>
                </a:cubicBezTo>
                <a:cubicBezTo>
                  <a:pt x="355971" y="1489769"/>
                  <a:pt x="549259" y="1477912"/>
                  <a:pt x="583450" y="1474052"/>
                </a:cubicBezTo>
                <a:cubicBezTo>
                  <a:pt x="621777" y="1469917"/>
                  <a:pt x="659553" y="1452269"/>
                  <a:pt x="699809" y="1461919"/>
                </a:cubicBezTo>
                <a:cubicBezTo>
                  <a:pt x="732070" y="1469641"/>
                  <a:pt x="881516" y="1544364"/>
                  <a:pt x="902750" y="1458612"/>
                </a:cubicBezTo>
                <a:cubicBezTo>
                  <a:pt x="903853" y="1454475"/>
                  <a:pt x="964237" y="1464127"/>
                  <a:pt x="996774" y="1468814"/>
                </a:cubicBezTo>
                <a:cubicBezTo>
                  <a:pt x="1025451" y="1472674"/>
                  <a:pt x="1057712" y="1489769"/>
                  <a:pt x="1077012" y="1455578"/>
                </a:cubicBezTo>
                <a:cubicBezTo>
                  <a:pt x="1088317" y="1435450"/>
                  <a:pt x="1041719" y="1396571"/>
                  <a:pt x="1000083" y="1393262"/>
                </a:cubicBezTo>
                <a:cubicBezTo>
                  <a:pt x="963961" y="1390229"/>
                  <a:pt x="926186" y="1385817"/>
                  <a:pt x="891720" y="1394089"/>
                </a:cubicBezTo>
                <a:cubicBezTo>
                  <a:pt x="849258" y="1404017"/>
                  <a:pt x="826372" y="1388024"/>
                  <a:pt x="814515" y="1353557"/>
                </a:cubicBezTo>
                <a:cubicBezTo>
                  <a:pt x="801280" y="1315506"/>
                  <a:pt x="775911" y="1297858"/>
                  <a:pt x="740895" y="1280211"/>
                </a:cubicBezTo>
                <a:cubicBezTo>
                  <a:pt x="655967" y="1237474"/>
                  <a:pt x="574352" y="1188118"/>
                  <a:pt x="481154" y="1163301"/>
                </a:cubicBezTo>
                <a:cubicBezTo>
                  <a:pt x="462679" y="1158337"/>
                  <a:pt x="442276" y="1151719"/>
                  <a:pt x="433728" y="1118909"/>
                </a:cubicBezTo>
                <a:cubicBezTo>
                  <a:pt x="686023" y="1167987"/>
                  <a:pt x="915984" y="1295929"/>
                  <a:pt x="1176276" y="1288484"/>
                </a:cubicBezTo>
                <a:cubicBezTo>
                  <a:pt x="1105137" y="1247950"/>
                  <a:pt x="1022694" y="1245745"/>
                  <a:pt x="946867" y="1217344"/>
                </a:cubicBezTo>
                <a:cubicBezTo>
                  <a:pt x="1000635" y="1196113"/>
                  <a:pt x="1051094" y="1218172"/>
                  <a:pt x="1102104" y="1230304"/>
                </a:cubicBezTo>
                <a:cubicBezTo>
                  <a:pt x="1144843" y="1240230"/>
                  <a:pt x="1183446" y="1241885"/>
                  <a:pt x="1188133" y="1182603"/>
                </a:cubicBezTo>
                <a:cubicBezTo>
                  <a:pt x="1186478" y="1178742"/>
                  <a:pt x="1186754" y="1173780"/>
                  <a:pt x="1187030" y="1169092"/>
                </a:cubicBezTo>
                <a:cubicBezTo>
                  <a:pt x="1172690" y="1144552"/>
                  <a:pt x="1150358" y="1131868"/>
                  <a:pt x="1123887" y="1124698"/>
                </a:cubicBezTo>
                <a:cubicBezTo>
                  <a:pt x="1107894" y="1120286"/>
                  <a:pt x="1086663" y="1113668"/>
                  <a:pt x="1086938" y="1096023"/>
                </a:cubicBezTo>
                <a:cubicBezTo>
                  <a:pt x="1087765" y="1030674"/>
                  <a:pt x="1036756" y="1011647"/>
                  <a:pt x="985744" y="992622"/>
                </a:cubicBezTo>
                <a:cubicBezTo>
                  <a:pt x="1014145" y="960086"/>
                  <a:pt x="1036479" y="984074"/>
                  <a:pt x="1057987" y="981594"/>
                </a:cubicBezTo>
                <a:cubicBezTo>
                  <a:pt x="1072049" y="979939"/>
                  <a:pt x="1084733" y="976906"/>
                  <a:pt x="1084733" y="960086"/>
                </a:cubicBezTo>
                <a:cubicBezTo>
                  <a:pt x="1085008" y="946023"/>
                  <a:pt x="1078390" y="930030"/>
                  <a:pt x="1064605" y="929756"/>
                </a:cubicBezTo>
                <a:cubicBezTo>
                  <a:pt x="978300" y="927273"/>
                  <a:pt x="930599" y="836833"/>
                  <a:pt x="840985" y="836558"/>
                </a:cubicBezTo>
                <a:cubicBezTo>
                  <a:pt x="787493" y="836558"/>
                  <a:pt x="868834" y="785547"/>
                  <a:pt x="823615" y="764315"/>
                </a:cubicBezTo>
                <a:cubicBezTo>
                  <a:pt x="813687" y="759628"/>
                  <a:pt x="849533" y="752460"/>
                  <a:pt x="865526" y="753562"/>
                </a:cubicBezTo>
                <a:cubicBezTo>
                  <a:pt x="881242" y="754665"/>
                  <a:pt x="895304" y="768175"/>
                  <a:pt x="914331" y="758525"/>
                </a:cubicBezTo>
                <a:cubicBezTo>
                  <a:pt x="924808" y="724059"/>
                  <a:pt x="897787" y="711375"/>
                  <a:pt x="875452" y="701724"/>
                </a:cubicBezTo>
                <a:cubicBezTo>
                  <a:pt x="823889" y="679390"/>
                  <a:pt x="773706" y="652369"/>
                  <a:pt x="717181" y="644371"/>
                </a:cubicBezTo>
                <a:cubicBezTo>
                  <a:pt x="697053" y="641614"/>
                  <a:pt x="746133" y="604666"/>
                  <a:pt x="755783" y="591707"/>
                </a:cubicBezTo>
                <a:cubicBezTo>
                  <a:pt x="528304" y="455496"/>
                  <a:pt x="254778" y="462388"/>
                  <a:pt x="0" y="352370"/>
                </a:cubicBezTo>
                <a:cubicBezTo>
                  <a:pt x="56250" y="330864"/>
                  <a:pt x="97610" y="346580"/>
                  <a:pt x="135937" y="349889"/>
                </a:cubicBezTo>
                <a:cubicBezTo>
                  <a:pt x="231615" y="358160"/>
                  <a:pt x="326193" y="375256"/>
                  <a:pt x="421595" y="385458"/>
                </a:cubicBezTo>
                <a:cubicBezTo>
                  <a:pt x="468469" y="390421"/>
                  <a:pt x="512035" y="409172"/>
                  <a:pt x="564424" y="379393"/>
                </a:cubicBezTo>
                <a:cubicBezTo>
                  <a:pt x="599443" y="359540"/>
                  <a:pt x="655418" y="381046"/>
                  <a:pt x="698432" y="398694"/>
                </a:cubicBezTo>
                <a:cubicBezTo>
                  <a:pt x="734000" y="413307"/>
                  <a:pt x="767916" y="417167"/>
                  <a:pt x="815067" y="398694"/>
                </a:cubicBezTo>
                <a:cubicBezTo>
                  <a:pt x="772328" y="387389"/>
                  <a:pt x="739515" y="377463"/>
                  <a:pt x="705876" y="370568"/>
                </a:cubicBezTo>
                <a:cubicBezTo>
                  <a:pt x="679130" y="365055"/>
                  <a:pt x="742825" y="342719"/>
                  <a:pt x="775360" y="345477"/>
                </a:cubicBezTo>
                <a:cubicBezTo>
                  <a:pt x="820857" y="349337"/>
                  <a:pt x="795214" y="335000"/>
                  <a:pt x="787493" y="315146"/>
                </a:cubicBezTo>
                <a:cubicBezTo>
                  <a:pt x="779221" y="293915"/>
                  <a:pt x="803761" y="287298"/>
                  <a:pt x="819202" y="291709"/>
                </a:cubicBezTo>
                <a:cubicBezTo>
                  <a:pt x="878484" y="309081"/>
                  <a:pt x="937491" y="278474"/>
                  <a:pt x="998705" y="303291"/>
                </a:cubicBezTo>
                <a:cubicBezTo>
                  <a:pt x="983263" y="242077"/>
                  <a:pt x="949899" y="215331"/>
                  <a:pt x="880139" y="206783"/>
                </a:cubicBezTo>
                <a:cubicBezTo>
                  <a:pt x="853944" y="203475"/>
                  <a:pt x="826647" y="208438"/>
                  <a:pt x="804037" y="190790"/>
                </a:cubicBezTo>
                <a:cubicBezTo>
                  <a:pt x="791076" y="180590"/>
                  <a:pt x="776463" y="168457"/>
                  <a:pt x="786666" y="149707"/>
                </a:cubicBezTo>
                <a:cubicBezTo>
                  <a:pt x="793834" y="136471"/>
                  <a:pt x="809276" y="136471"/>
                  <a:pt x="821960" y="140884"/>
                </a:cubicBezTo>
                <a:cubicBezTo>
                  <a:pt x="878761" y="160461"/>
                  <a:pt x="938043" y="167630"/>
                  <a:pt x="997325" y="174800"/>
                </a:cubicBezTo>
                <a:cubicBezTo>
                  <a:pt x="1006426" y="175902"/>
                  <a:pt x="1016626" y="179487"/>
                  <a:pt x="1026829" y="161287"/>
                </a:cubicBezTo>
                <a:cubicBezTo>
                  <a:pt x="915984" y="131783"/>
                  <a:pt x="810655" y="89872"/>
                  <a:pt x="696777" y="73604"/>
                </a:cubicBezTo>
                <a:cubicBezTo>
                  <a:pt x="698432" y="65884"/>
                  <a:pt x="700086" y="58164"/>
                  <a:pt x="701741" y="50444"/>
                </a:cubicBezTo>
                <a:cubicBezTo>
                  <a:pt x="790801" y="61471"/>
                  <a:pt x="879864" y="72501"/>
                  <a:pt x="992362" y="86289"/>
                </a:cubicBezTo>
                <a:cubicBezTo>
                  <a:pt x="923153" y="42446"/>
                  <a:pt x="857805" y="57060"/>
                  <a:pt x="806519" y="18183"/>
                </a:cubicBezTo>
                <a:cubicBezTo>
                  <a:pt x="816170" y="3431"/>
                  <a:pt x="827820" y="-292"/>
                  <a:pt x="839883" y="18"/>
                </a:cubicBezTo>
                <a:close/>
              </a:path>
            </a:pathLst>
          </a:custGeom>
          <a:noFill/>
          <a:extLst>
            <a:ext uri="{909E8E84-426E-40DD-AFC4-6F175D3DCCD1}">
              <a14:hiddenFill xmlns:a14="http://schemas.microsoft.com/office/drawing/2010/main">
                <a:solidFill>
                  <a:srgbClr val="FFFFFF"/>
                </a:solidFill>
              </a14:hiddenFill>
            </a:ext>
          </a:extLst>
        </p:spPr>
      </p:pic>
      <p:pic>
        <p:nvPicPr>
          <p:cNvPr id="5" name="Imagen 4">
            <a:extLst>
              <a:ext uri="{FF2B5EF4-FFF2-40B4-BE49-F238E27FC236}">
                <a16:creationId xmlns:a16="http://schemas.microsoft.com/office/drawing/2014/main" id="{807384BA-B884-EB63-2BF8-B428B9CB6C35}"/>
              </a:ext>
            </a:extLst>
          </p:cNvPr>
          <p:cNvPicPr>
            <a:picLocks noChangeAspect="1"/>
          </p:cNvPicPr>
          <p:nvPr/>
        </p:nvPicPr>
        <p:blipFill>
          <a:blip r:embed="rId4"/>
          <a:stretch>
            <a:fillRect/>
          </a:stretch>
        </p:blipFill>
        <p:spPr>
          <a:xfrm>
            <a:off x="10786462" y="3"/>
            <a:ext cx="1253760" cy="937675"/>
          </a:xfrm>
          <a:prstGeom prst="rect">
            <a:avLst/>
          </a:prstGeom>
        </p:spPr>
      </p:pic>
      <p:sp>
        <p:nvSpPr>
          <p:cNvPr id="6" name="CuadroTexto 5">
            <a:extLst>
              <a:ext uri="{FF2B5EF4-FFF2-40B4-BE49-F238E27FC236}">
                <a16:creationId xmlns:a16="http://schemas.microsoft.com/office/drawing/2014/main" id="{13132938-CFC4-EB0B-7502-1DB7A771962F}"/>
              </a:ext>
            </a:extLst>
          </p:cNvPr>
          <p:cNvSpPr txBox="1"/>
          <p:nvPr/>
        </p:nvSpPr>
        <p:spPr>
          <a:xfrm>
            <a:off x="7688624" y="5874333"/>
            <a:ext cx="4053840" cy="707566"/>
          </a:xfrm>
          <a:prstGeom prst="rect">
            <a:avLst/>
          </a:prstGeom>
          <a:noFill/>
        </p:spPr>
        <p:txBody>
          <a:bodyPr wrap="square" rtlCol="0">
            <a:spAutoFit/>
          </a:bodyPr>
          <a:lstStyle/>
          <a:p>
            <a:pPr algn="ctr"/>
            <a:r>
              <a:rPr lang="es-MX" sz="3998" b="1" dirty="0">
                <a:solidFill>
                  <a:schemeClr val="bg2"/>
                </a:solidFill>
              </a:rPr>
              <a:t>GRACIAS</a:t>
            </a:r>
          </a:p>
        </p:txBody>
      </p:sp>
    </p:spTree>
    <p:extLst>
      <p:ext uri="{BB962C8B-B14F-4D97-AF65-F5344CB8AC3E}">
        <p14:creationId xmlns:p14="http://schemas.microsoft.com/office/powerpoint/2010/main" val="746391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C550BC-5934-7532-F728-B04B7EBB5E41}"/>
              </a:ext>
            </a:extLst>
          </p:cNvPr>
          <p:cNvSpPr>
            <a:spLocks noGrp="1"/>
          </p:cNvSpPr>
          <p:nvPr>
            <p:ph type="title"/>
          </p:nvPr>
        </p:nvSpPr>
        <p:spPr/>
        <p:txBody>
          <a:bodyPr>
            <a:normAutofit fontScale="90000"/>
          </a:bodyPr>
          <a:lstStyle/>
          <a:p>
            <a:r>
              <a:rPr lang="es-MX" b="1" i="0" dirty="0">
                <a:solidFill>
                  <a:srgbClr val="0F0F0F"/>
                </a:solidFill>
                <a:effectLst/>
                <a:latin typeface="Söhne"/>
              </a:rPr>
              <a:t>Investigación de Violaciones a los Derechos Humanos</a:t>
            </a:r>
            <a:endParaRPr lang="es-MX" dirty="0"/>
          </a:p>
        </p:txBody>
      </p:sp>
      <p:sp>
        <p:nvSpPr>
          <p:cNvPr id="3" name="Marcador de contenido 2">
            <a:extLst>
              <a:ext uri="{FF2B5EF4-FFF2-40B4-BE49-F238E27FC236}">
                <a16:creationId xmlns:a16="http://schemas.microsoft.com/office/drawing/2014/main" id="{CB3813EE-B42C-9A5B-3954-1D519D528614}"/>
              </a:ext>
            </a:extLst>
          </p:cNvPr>
          <p:cNvSpPr>
            <a:spLocks noGrp="1"/>
          </p:cNvSpPr>
          <p:nvPr>
            <p:ph idx="1"/>
          </p:nvPr>
        </p:nvSpPr>
        <p:spPr/>
        <p:txBody>
          <a:bodyPr>
            <a:normAutofit/>
          </a:bodyPr>
          <a:lstStyle/>
          <a:p>
            <a:pPr algn="just">
              <a:buFont typeface="Arial" panose="020B0604020202020204" pitchFamily="34" charset="0"/>
              <a:buChar char="•"/>
            </a:pPr>
            <a:r>
              <a:rPr lang="es-MX" b="0" i="0" dirty="0">
                <a:solidFill>
                  <a:srgbClr val="0F0F0F"/>
                </a:solidFill>
                <a:effectLst/>
                <a:latin typeface="Söhne"/>
              </a:rPr>
              <a:t>La Criminalística puede ser crucial en la investigación de crímenes que involucren violaciones a los derechos humanos, como torturas, ejecuciones extrajudiciales o desapariciones forzadas. Analizar evidencias físicas puede proporcionar pruebas objetivas que respalden las denuncias de violaciones a los derechos humanos.</a:t>
            </a:r>
          </a:p>
          <a:p>
            <a:pPr algn="just"/>
            <a:r>
              <a:rPr lang="es-MX" b="0" i="0" dirty="0">
                <a:solidFill>
                  <a:srgbClr val="0F0F0F"/>
                </a:solidFill>
                <a:effectLst/>
                <a:latin typeface="Söhne"/>
              </a:rPr>
              <a:t>Además de analizar evidencias físicas, la Criminalística puede colaborar con expertos en derechos humanos para asegurar la preservación y autenticidad de las pruebas, fortaleciendo así la credibilidad de las investigaciones.</a:t>
            </a:r>
            <a:endParaRPr lang="es-MX" dirty="0"/>
          </a:p>
        </p:txBody>
      </p:sp>
      <p:pic>
        <p:nvPicPr>
          <p:cNvPr id="4" name="Imagen 3">
            <a:extLst>
              <a:ext uri="{FF2B5EF4-FFF2-40B4-BE49-F238E27FC236}">
                <a16:creationId xmlns:a16="http://schemas.microsoft.com/office/drawing/2014/main" id="{44BDEEE8-90F8-234D-8969-35F4853F5F63}"/>
              </a:ext>
            </a:extLst>
          </p:cNvPr>
          <p:cNvPicPr>
            <a:picLocks noChangeAspect="1"/>
          </p:cNvPicPr>
          <p:nvPr/>
        </p:nvPicPr>
        <p:blipFill>
          <a:blip r:embed="rId2"/>
          <a:stretch>
            <a:fillRect/>
          </a:stretch>
        </p:blipFill>
        <p:spPr>
          <a:xfrm>
            <a:off x="10786462" y="10160"/>
            <a:ext cx="1253760" cy="937673"/>
          </a:xfrm>
          <a:prstGeom prst="rect">
            <a:avLst/>
          </a:prstGeom>
        </p:spPr>
      </p:pic>
      <p:pic>
        <p:nvPicPr>
          <p:cNvPr id="5" name="Imagen 4">
            <a:extLst>
              <a:ext uri="{FF2B5EF4-FFF2-40B4-BE49-F238E27FC236}">
                <a16:creationId xmlns:a16="http://schemas.microsoft.com/office/drawing/2014/main" id="{F8F29482-57AA-A490-7757-9E56BFD50C31}"/>
              </a:ext>
            </a:extLst>
          </p:cNvPr>
          <p:cNvPicPr>
            <a:picLocks noChangeAspect="1"/>
          </p:cNvPicPr>
          <p:nvPr/>
        </p:nvPicPr>
        <p:blipFill>
          <a:blip r:embed="rId2"/>
          <a:stretch>
            <a:fillRect/>
          </a:stretch>
        </p:blipFill>
        <p:spPr>
          <a:xfrm>
            <a:off x="10786462" y="0"/>
            <a:ext cx="1253760" cy="937673"/>
          </a:xfrm>
          <a:prstGeom prst="rect">
            <a:avLst/>
          </a:prstGeom>
        </p:spPr>
      </p:pic>
    </p:spTree>
    <p:extLst>
      <p:ext uri="{BB962C8B-B14F-4D97-AF65-F5344CB8AC3E}">
        <p14:creationId xmlns:p14="http://schemas.microsoft.com/office/powerpoint/2010/main" val="2186949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DB0DD61-9A07-894A-F928-0F1FFE93FFA1}"/>
              </a:ext>
            </a:extLst>
          </p:cNvPr>
          <p:cNvSpPr>
            <a:spLocks noGrp="1"/>
          </p:cNvSpPr>
          <p:nvPr>
            <p:ph type="title"/>
          </p:nvPr>
        </p:nvSpPr>
        <p:spPr/>
        <p:txBody>
          <a:bodyPr>
            <a:normAutofit/>
          </a:bodyPr>
          <a:lstStyle/>
          <a:p>
            <a:r>
              <a:rPr lang="es-MX" b="1" i="0" dirty="0">
                <a:solidFill>
                  <a:srgbClr val="0F0F0F"/>
                </a:solidFill>
                <a:effectLst/>
                <a:latin typeface="Söhne"/>
              </a:rPr>
              <a:t>Identificación de Víctimas:</a:t>
            </a:r>
            <a:endParaRPr lang="es-MX" dirty="0"/>
          </a:p>
        </p:txBody>
      </p:sp>
      <p:sp>
        <p:nvSpPr>
          <p:cNvPr id="3" name="Marcador de contenido 2">
            <a:extLst>
              <a:ext uri="{FF2B5EF4-FFF2-40B4-BE49-F238E27FC236}">
                <a16:creationId xmlns:a16="http://schemas.microsoft.com/office/drawing/2014/main" id="{FED32C78-0998-D2DF-D5A8-42805EF7AFED}"/>
              </a:ext>
            </a:extLst>
          </p:cNvPr>
          <p:cNvSpPr>
            <a:spLocks noGrp="1"/>
          </p:cNvSpPr>
          <p:nvPr>
            <p:ph idx="1"/>
          </p:nvPr>
        </p:nvSpPr>
        <p:spPr/>
        <p:txBody>
          <a:bodyPr/>
          <a:lstStyle/>
          <a:p>
            <a:pPr algn="just">
              <a:buFont typeface="Arial" panose="020B0604020202020204" pitchFamily="34" charset="0"/>
              <a:buChar char="•"/>
            </a:pPr>
            <a:r>
              <a:rPr lang="es-MX" b="0" i="0" dirty="0">
                <a:solidFill>
                  <a:srgbClr val="0F0F0F"/>
                </a:solidFill>
                <a:effectLst/>
                <a:latin typeface="Söhne"/>
              </a:rPr>
              <a:t>En casos de violaciones a los derechos humanos, como conflictos armados o genocidios, la Criminalística puede desempeñar un papel importante en la identificación de víctimas a través de análisis forenses, incluidos análisis de ADN, odontología forense y reconstrucciones faciales.</a:t>
            </a:r>
          </a:p>
          <a:p>
            <a:pPr algn="just"/>
            <a:r>
              <a:rPr lang="es-MX" b="0" i="0" dirty="0">
                <a:solidFill>
                  <a:srgbClr val="0F0F0F"/>
                </a:solidFill>
                <a:effectLst/>
                <a:latin typeface="Söhne"/>
              </a:rPr>
              <a:t>La utilización de tecnologías forenses avanzadas en la Criminalística, como la reconstrucción facial forense basada en inteligencia artificial, puede mejorar la precisión en la identificación de víctimas, especialmente en casos de desapariciones forzadas.</a:t>
            </a:r>
            <a:endParaRPr lang="es-MX" dirty="0"/>
          </a:p>
        </p:txBody>
      </p:sp>
      <p:pic>
        <p:nvPicPr>
          <p:cNvPr id="4" name="Imagen 3">
            <a:extLst>
              <a:ext uri="{FF2B5EF4-FFF2-40B4-BE49-F238E27FC236}">
                <a16:creationId xmlns:a16="http://schemas.microsoft.com/office/drawing/2014/main" id="{13457EBE-CCF5-6E19-E46C-3163928B3BD6}"/>
              </a:ext>
            </a:extLst>
          </p:cNvPr>
          <p:cNvPicPr>
            <a:picLocks noChangeAspect="1"/>
          </p:cNvPicPr>
          <p:nvPr/>
        </p:nvPicPr>
        <p:blipFill>
          <a:blip r:embed="rId2"/>
          <a:stretch>
            <a:fillRect/>
          </a:stretch>
        </p:blipFill>
        <p:spPr>
          <a:xfrm>
            <a:off x="10786462" y="0"/>
            <a:ext cx="1253760" cy="937673"/>
          </a:xfrm>
          <a:prstGeom prst="rect">
            <a:avLst/>
          </a:prstGeom>
        </p:spPr>
      </p:pic>
    </p:spTree>
    <p:extLst>
      <p:ext uri="{BB962C8B-B14F-4D97-AF65-F5344CB8AC3E}">
        <p14:creationId xmlns:p14="http://schemas.microsoft.com/office/powerpoint/2010/main" val="118706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03187D-737D-3A04-8AEE-B349F9AD9D23}"/>
              </a:ext>
            </a:extLst>
          </p:cNvPr>
          <p:cNvSpPr>
            <a:spLocks noGrp="1"/>
          </p:cNvSpPr>
          <p:nvPr>
            <p:ph type="title"/>
          </p:nvPr>
        </p:nvSpPr>
        <p:spPr/>
        <p:txBody>
          <a:bodyPr>
            <a:normAutofit fontScale="90000"/>
          </a:bodyPr>
          <a:lstStyle/>
          <a:p>
            <a:r>
              <a:rPr lang="es-MX" b="1" i="0" dirty="0">
                <a:solidFill>
                  <a:srgbClr val="0F0F0F"/>
                </a:solidFill>
                <a:effectLst/>
                <a:latin typeface="Söhne"/>
              </a:rPr>
              <a:t>Peritajes en Juicios y Tribunales Internacionales</a:t>
            </a:r>
            <a:endParaRPr lang="es-MX" dirty="0"/>
          </a:p>
        </p:txBody>
      </p:sp>
      <p:sp>
        <p:nvSpPr>
          <p:cNvPr id="3" name="Marcador de contenido 2">
            <a:extLst>
              <a:ext uri="{FF2B5EF4-FFF2-40B4-BE49-F238E27FC236}">
                <a16:creationId xmlns:a16="http://schemas.microsoft.com/office/drawing/2014/main" id="{DFF7D1A6-9EBD-BB73-A2B0-862CAD6F8181}"/>
              </a:ext>
            </a:extLst>
          </p:cNvPr>
          <p:cNvSpPr>
            <a:spLocks noGrp="1"/>
          </p:cNvSpPr>
          <p:nvPr>
            <p:ph idx="1"/>
          </p:nvPr>
        </p:nvSpPr>
        <p:spPr/>
        <p:txBody>
          <a:bodyPr/>
          <a:lstStyle/>
          <a:p>
            <a:pPr algn="just">
              <a:buFont typeface="Arial" panose="020B0604020202020204" pitchFamily="34" charset="0"/>
              <a:buChar char="•"/>
            </a:pPr>
            <a:r>
              <a:rPr lang="es-MX" b="0" i="0" dirty="0">
                <a:solidFill>
                  <a:srgbClr val="0F0F0F"/>
                </a:solidFill>
                <a:effectLst/>
                <a:latin typeface="Söhne"/>
              </a:rPr>
              <a:t>Los expertos en Criminalística pueden actuar como peritos en juicios y tribunales internacionales relacionados con violaciones a los derechos humanos. Proporcionan testimonio experto basado en el análisis científico de pruebas físicas.</a:t>
            </a:r>
          </a:p>
          <a:p>
            <a:pPr algn="just"/>
            <a:r>
              <a:rPr lang="es-MX" b="0" i="0" dirty="0">
                <a:solidFill>
                  <a:srgbClr val="0F0F0F"/>
                </a:solidFill>
                <a:effectLst/>
                <a:latin typeface="Söhne"/>
              </a:rPr>
              <a:t>La Criminalística puede desempeñar un papel crucial en casos internacionales, contribuyendo a establecer estándares forenses internacionales y proporcionando peritajes especializados en la resolución de conflictos y crímenes de lesa humanidad.</a:t>
            </a:r>
            <a:endParaRPr lang="es-MX" dirty="0"/>
          </a:p>
        </p:txBody>
      </p:sp>
      <p:pic>
        <p:nvPicPr>
          <p:cNvPr id="4" name="Imagen 3">
            <a:extLst>
              <a:ext uri="{FF2B5EF4-FFF2-40B4-BE49-F238E27FC236}">
                <a16:creationId xmlns:a16="http://schemas.microsoft.com/office/drawing/2014/main" id="{94A2388A-8742-5191-4BEB-03AD45FD542E}"/>
              </a:ext>
            </a:extLst>
          </p:cNvPr>
          <p:cNvPicPr>
            <a:picLocks noChangeAspect="1"/>
          </p:cNvPicPr>
          <p:nvPr/>
        </p:nvPicPr>
        <p:blipFill>
          <a:blip r:embed="rId2"/>
          <a:stretch>
            <a:fillRect/>
          </a:stretch>
        </p:blipFill>
        <p:spPr>
          <a:xfrm>
            <a:off x="10786462" y="0"/>
            <a:ext cx="1253760" cy="937673"/>
          </a:xfrm>
          <a:prstGeom prst="rect">
            <a:avLst/>
          </a:prstGeom>
        </p:spPr>
      </p:pic>
    </p:spTree>
    <p:extLst>
      <p:ext uri="{BB962C8B-B14F-4D97-AF65-F5344CB8AC3E}">
        <p14:creationId xmlns:p14="http://schemas.microsoft.com/office/powerpoint/2010/main" val="1408603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ACA838-589A-D7C0-DC51-8B852F7F81D3}"/>
              </a:ext>
            </a:extLst>
          </p:cNvPr>
          <p:cNvSpPr>
            <a:spLocks noGrp="1"/>
          </p:cNvSpPr>
          <p:nvPr>
            <p:ph type="title"/>
          </p:nvPr>
        </p:nvSpPr>
        <p:spPr/>
        <p:txBody>
          <a:bodyPr>
            <a:normAutofit/>
          </a:bodyPr>
          <a:lstStyle/>
          <a:p>
            <a:r>
              <a:rPr lang="es-MX" b="1" i="0" dirty="0">
                <a:solidFill>
                  <a:srgbClr val="0F0F0F"/>
                </a:solidFill>
                <a:effectLst/>
                <a:latin typeface="Söhne"/>
              </a:rPr>
              <a:t>Protección de la Cadena de Custodia</a:t>
            </a:r>
            <a:endParaRPr lang="es-MX" dirty="0"/>
          </a:p>
        </p:txBody>
      </p:sp>
      <p:sp>
        <p:nvSpPr>
          <p:cNvPr id="3" name="Marcador de contenido 2">
            <a:extLst>
              <a:ext uri="{FF2B5EF4-FFF2-40B4-BE49-F238E27FC236}">
                <a16:creationId xmlns:a16="http://schemas.microsoft.com/office/drawing/2014/main" id="{300EF4FA-733F-5F04-20DD-5AA6E0878AC1}"/>
              </a:ext>
            </a:extLst>
          </p:cNvPr>
          <p:cNvSpPr>
            <a:spLocks noGrp="1"/>
          </p:cNvSpPr>
          <p:nvPr>
            <p:ph idx="1"/>
          </p:nvPr>
        </p:nvSpPr>
        <p:spPr/>
        <p:txBody>
          <a:bodyPr/>
          <a:lstStyle/>
          <a:p>
            <a:pPr algn="just">
              <a:buFont typeface="Arial" panose="020B0604020202020204" pitchFamily="34" charset="0"/>
              <a:buChar char="•"/>
            </a:pPr>
            <a:r>
              <a:rPr lang="es-MX" b="0" i="0" dirty="0">
                <a:solidFill>
                  <a:srgbClr val="0F0F0F"/>
                </a:solidFill>
                <a:effectLst/>
                <a:latin typeface="Söhne"/>
              </a:rPr>
              <a:t>La Criminalística se ocupa de mantener la cadena de custodia, garantizando la integridad de las pruebas físicas. Esto es crucial para garantizar que las pruebas sean admisibles en tribunales y que se respeten los derechos legales de todas las partes involucradas.</a:t>
            </a:r>
          </a:p>
          <a:p>
            <a:pPr algn="just">
              <a:buFont typeface="Arial" panose="020B0604020202020204" pitchFamily="34" charset="0"/>
              <a:buChar char="•"/>
            </a:pPr>
            <a:r>
              <a:rPr lang="es-MX" b="0" i="0" dirty="0">
                <a:solidFill>
                  <a:srgbClr val="0F0F0F"/>
                </a:solidFill>
                <a:effectLst/>
                <a:latin typeface="Söhne"/>
              </a:rPr>
              <a:t>La Criminalística, al implementar sistemas de gestión de evidencias y tecnologías de seguimiento, puede fortalecer la cadena de custodia, asegurando que las pruebas mantengan su integridad y sean rastreables a lo largo del proceso judicial.</a:t>
            </a:r>
          </a:p>
        </p:txBody>
      </p:sp>
      <p:pic>
        <p:nvPicPr>
          <p:cNvPr id="4" name="Imagen 3">
            <a:extLst>
              <a:ext uri="{FF2B5EF4-FFF2-40B4-BE49-F238E27FC236}">
                <a16:creationId xmlns:a16="http://schemas.microsoft.com/office/drawing/2014/main" id="{65858BCE-17EA-0E46-B1E7-C9FB0921507F}"/>
              </a:ext>
            </a:extLst>
          </p:cNvPr>
          <p:cNvPicPr>
            <a:picLocks noChangeAspect="1"/>
          </p:cNvPicPr>
          <p:nvPr/>
        </p:nvPicPr>
        <p:blipFill>
          <a:blip r:embed="rId2"/>
          <a:stretch>
            <a:fillRect/>
          </a:stretch>
        </p:blipFill>
        <p:spPr>
          <a:xfrm>
            <a:off x="10786462" y="0"/>
            <a:ext cx="1253760" cy="937673"/>
          </a:xfrm>
          <a:prstGeom prst="rect">
            <a:avLst/>
          </a:prstGeom>
        </p:spPr>
      </p:pic>
    </p:spTree>
    <p:extLst>
      <p:ext uri="{BB962C8B-B14F-4D97-AF65-F5344CB8AC3E}">
        <p14:creationId xmlns:p14="http://schemas.microsoft.com/office/powerpoint/2010/main" val="3647414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83631C-088F-F101-3216-7D29597700D7}"/>
              </a:ext>
            </a:extLst>
          </p:cNvPr>
          <p:cNvSpPr>
            <a:spLocks noGrp="1"/>
          </p:cNvSpPr>
          <p:nvPr>
            <p:ph type="title"/>
          </p:nvPr>
        </p:nvSpPr>
        <p:spPr/>
        <p:txBody>
          <a:bodyPr>
            <a:normAutofit/>
          </a:bodyPr>
          <a:lstStyle/>
          <a:p>
            <a:r>
              <a:rPr lang="es-MX" b="1" i="0" dirty="0">
                <a:solidFill>
                  <a:srgbClr val="0F0F0F"/>
                </a:solidFill>
                <a:effectLst/>
                <a:latin typeface="Söhne"/>
              </a:rPr>
              <a:t>Prevención de la Impunidad</a:t>
            </a:r>
            <a:endParaRPr lang="es-MX" dirty="0"/>
          </a:p>
        </p:txBody>
      </p:sp>
      <p:sp>
        <p:nvSpPr>
          <p:cNvPr id="3" name="Marcador de contenido 2">
            <a:extLst>
              <a:ext uri="{FF2B5EF4-FFF2-40B4-BE49-F238E27FC236}">
                <a16:creationId xmlns:a16="http://schemas.microsoft.com/office/drawing/2014/main" id="{D3B01237-99A6-C2DD-FE96-6291C911BC09}"/>
              </a:ext>
            </a:extLst>
          </p:cNvPr>
          <p:cNvSpPr>
            <a:spLocks noGrp="1"/>
          </p:cNvSpPr>
          <p:nvPr>
            <p:ph idx="1"/>
          </p:nvPr>
        </p:nvSpPr>
        <p:spPr/>
        <p:txBody>
          <a:bodyPr/>
          <a:lstStyle/>
          <a:p>
            <a:pPr algn="just">
              <a:buFont typeface="Arial" panose="020B0604020202020204" pitchFamily="34" charset="0"/>
              <a:buChar char="•"/>
            </a:pPr>
            <a:r>
              <a:rPr lang="es-MX" b="0" i="0" dirty="0">
                <a:solidFill>
                  <a:srgbClr val="0F0F0F"/>
                </a:solidFill>
                <a:effectLst/>
                <a:latin typeface="Söhne"/>
              </a:rPr>
              <a:t>El trabajo de la Criminalística contribuye a la recolección de pruebas sólidas, lo que puede ayudar a prevenir la impunidad en casos de violaciones a los derechos humanos. La existencia de pruebas forenses sólidas puede aumentar la probabilidad de llevar a los responsables ante la justicia.</a:t>
            </a:r>
          </a:p>
          <a:p>
            <a:pPr algn="just">
              <a:buFont typeface="Arial" panose="020B0604020202020204" pitchFamily="34" charset="0"/>
              <a:buChar char="•"/>
            </a:pPr>
            <a:r>
              <a:rPr lang="es-MX" b="0" i="0" dirty="0">
                <a:solidFill>
                  <a:srgbClr val="0F0F0F"/>
                </a:solidFill>
                <a:effectLst/>
                <a:latin typeface="Söhne"/>
              </a:rPr>
              <a:t>La Criminalística, al enfocarse en la innovación de métodos y tecnologías, puede ayudar a superar obstáculos técnicos en investigaciones complejas, contribuyendo a la prevención de la impunidad en casos de violaciones a los derechos humanos.</a:t>
            </a:r>
          </a:p>
        </p:txBody>
      </p:sp>
      <p:pic>
        <p:nvPicPr>
          <p:cNvPr id="4" name="Imagen 3">
            <a:extLst>
              <a:ext uri="{FF2B5EF4-FFF2-40B4-BE49-F238E27FC236}">
                <a16:creationId xmlns:a16="http://schemas.microsoft.com/office/drawing/2014/main" id="{48822FEE-E2EA-B6FB-30E1-8BA25D351EB8}"/>
              </a:ext>
            </a:extLst>
          </p:cNvPr>
          <p:cNvPicPr>
            <a:picLocks noChangeAspect="1"/>
          </p:cNvPicPr>
          <p:nvPr/>
        </p:nvPicPr>
        <p:blipFill>
          <a:blip r:embed="rId2"/>
          <a:stretch>
            <a:fillRect/>
          </a:stretch>
        </p:blipFill>
        <p:spPr>
          <a:xfrm>
            <a:off x="10786462" y="0"/>
            <a:ext cx="1253760" cy="937673"/>
          </a:xfrm>
          <a:prstGeom prst="rect">
            <a:avLst/>
          </a:prstGeom>
        </p:spPr>
      </p:pic>
    </p:spTree>
    <p:extLst>
      <p:ext uri="{BB962C8B-B14F-4D97-AF65-F5344CB8AC3E}">
        <p14:creationId xmlns:p14="http://schemas.microsoft.com/office/powerpoint/2010/main" val="696865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A2EE1B-E117-5AC5-053B-14463C4FD47B}"/>
              </a:ext>
            </a:extLst>
          </p:cNvPr>
          <p:cNvSpPr>
            <a:spLocks noGrp="1"/>
          </p:cNvSpPr>
          <p:nvPr>
            <p:ph type="title"/>
          </p:nvPr>
        </p:nvSpPr>
        <p:spPr/>
        <p:txBody>
          <a:bodyPr>
            <a:normAutofit/>
          </a:bodyPr>
          <a:lstStyle/>
          <a:p>
            <a:r>
              <a:rPr lang="es-MX" b="1" i="0" dirty="0">
                <a:solidFill>
                  <a:srgbClr val="0F0F0F"/>
                </a:solidFill>
                <a:effectLst/>
                <a:latin typeface="Söhne"/>
              </a:rPr>
              <a:t>Formación y Desarrollo de Capacidades</a:t>
            </a:r>
            <a:endParaRPr lang="es-MX" dirty="0"/>
          </a:p>
        </p:txBody>
      </p:sp>
      <p:sp>
        <p:nvSpPr>
          <p:cNvPr id="3" name="Marcador de contenido 2">
            <a:extLst>
              <a:ext uri="{FF2B5EF4-FFF2-40B4-BE49-F238E27FC236}">
                <a16:creationId xmlns:a16="http://schemas.microsoft.com/office/drawing/2014/main" id="{D766172C-77D1-85D1-68D4-020D03F06231}"/>
              </a:ext>
            </a:extLst>
          </p:cNvPr>
          <p:cNvSpPr>
            <a:spLocks noGrp="1"/>
          </p:cNvSpPr>
          <p:nvPr>
            <p:ph idx="1"/>
          </p:nvPr>
        </p:nvSpPr>
        <p:spPr/>
        <p:txBody>
          <a:bodyPr/>
          <a:lstStyle/>
          <a:p>
            <a:pPr algn="just">
              <a:buFont typeface="Arial" panose="020B0604020202020204" pitchFamily="34" charset="0"/>
              <a:buChar char="•"/>
            </a:pPr>
            <a:r>
              <a:rPr lang="es-MX" b="0" i="0" dirty="0">
                <a:solidFill>
                  <a:srgbClr val="0F0F0F"/>
                </a:solidFill>
                <a:effectLst/>
                <a:latin typeface="Söhne"/>
              </a:rPr>
              <a:t>La Criminalística también puede desempeñar un papel en la formación y el desarrollo de capacidades en el ámbito de los derechos humanos, proporcionando habilidades técnicas y científicas a profesionales que trabajan en la investigación y resolución de casos.</a:t>
            </a:r>
          </a:p>
          <a:p>
            <a:pPr algn="just"/>
            <a:r>
              <a:rPr lang="es-MX" b="0" i="0" dirty="0">
                <a:solidFill>
                  <a:srgbClr val="0F0F0F"/>
                </a:solidFill>
                <a:effectLst/>
                <a:latin typeface="Söhne"/>
              </a:rPr>
              <a:t>La Criminalística, al proporcionar programas educativos y de capacitación especializados, puede empoderar a profesionales locales y mejorar las capacidades forenses en regiones afectadas por violaciones a los derechos humanos.</a:t>
            </a:r>
            <a:endParaRPr lang="es-MX" dirty="0"/>
          </a:p>
        </p:txBody>
      </p:sp>
      <p:pic>
        <p:nvPicPr>
          <p:cNvPr id="4" name="Imagen 3">
            <a:extLst>
              <a:ext uri="{FF2B5EF4-FFF2-40B4-BE49-F238E27FC236}">
                <a16:creationId xmlns:a16="http://schemas.microsoft.com/office/drawing/2014/main" id="{07CE17D6-695F-AEC1-F743-0E220BB24FE6}"/>
              </a:ext>
            </a:extLst>
          </p:cNvPr>
          <p:cNvPicPr>
            <a:picLocks noChangeAspect="1"/>
          </p:cNvPicPr>
          <p:nvPr/>
        </p:nvPicPr>
        <p:blipFill>
          <a:blip r:embed="rId2"/>
          <a:stretch>
            <a:fillRect/>
          </a:stretch>
        </p:blipFill>
        <p:spPr>
          <a:xfrm>
            <a:off x="10786462" y="0"/>
            <a:ext cx="1253760" cy="937673"/>
          </a:xfrm>
          <a:prstGeom prst="rect">
            <a:avLst/>
          </a:prstGeom>
        </p:spPr>
      </p:pic>
    </p:spTree>
    <p:extLst>
      <p:ext uri="{BB962C8B-B14F-4D97-AF65-F5344CB8AC3E}">
        <p14:creationId xmlns:p14="http://schemas.microsoft.com/office/powerpoint/2010/main" val="3454269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CDF6C1-D8E5-8F75-C8A9-0B829260BB28}"/>
              </a:ext>
            </a:extLst>
          </p:cNvPr>
          <p:cNvSpPr>
            <a:spLocks noGrp="1"/>
          </p:cNvSpPr>
          <p:nvPr>
            <p:ph type="title"/>
          </p:nvPr>
        </p:nvSpPr>
        <p:spPr/>
        <p:txBody>
          <a:bodyPr>
            <a:normAutofit/>
          </a:bodyPr>
          <a:lstStyle/>
          <a:p>
            <a:r>
              <a:rPr lang="es-MX" b="1" i="0" dirty="0">
                <a:solidFill>
                  <a:srgbClr val="0F0F0F"/>
                </a:solidFill>
                <a:effectLst/>
                <a:latin typeface="Söhne"/>
              </a:rPr>
              <a:t>Colaboración Interdisciplinaria</a:t>
            </a:r>
            <a:endParaRPr lang="es-MX" dirty="0"/>
          </a:p>
        </p:txBody>
      </p:sp>
      <p:sp>
        <p:nvSpPr>
          <p:cNvPr id="3" name="Marcador de contenido 2">
            <a:extLst>
              <a:ext uri="{FF2B5EF4-FFF2-40B4-BE49-F238E27FC236}">
                <a16:creationId xmlns:a16="http://schemas.microsoft.com/office/drawing/2014/main" id="{9474F63E-8D88-8AE1-360B-636EE6F1461C}"/>
              </a:ext>
            </a:extLst>
          </p:cNvPr>
          <p:cNvSpPr>
            <a:spLocks noGrp="1"/>
          </p:cNvSpPr>
          <p:nvPr>
            <p:ph idx="1"/>
          </p:nvPr>
        </p:nvSpPr>
        <p:spPr/>
        <p:txBody>
          <a:bodyPr/>
          <a:lstStyle/>
          <a:p>
            <a:pPr algn="just">
              <a:buFont typeface="Arial" panose="020B0604020202020204" pitchFamily="34" charset="0"/>
              <a:buChar char="•"/>
            </a:pPr>
            <a:r>
              <a:rPr lang="es-MX" b="0" i="0" dirty="0">
                <a:solidFill>
                  <a:srgbClr val="0F0F0F"/>
                </a:solidFill>
                <a:effectLst/>
                <a:latin typeface="Söhne"/>
              </a:rPr>
              <a:t>La Criminalística a menudo trabaja en colaboración con otras disciplinas forenses, como la antropología forense y la patología forense, para abordar cuestiones complejas relacionadas con los derechos humanos.</a:t>
            </a:r>
          </a:p>
          <a:p>
            <a:pPr algn="just">
              <a:buFont typeface="Arial" panose="020B0604020202020204" pitchFamily="34" charset="0"/>
              <a:buChar char="•"/>
            </a:pPr>
            <a:r>
              <a:rPr lang="es-MX" b="0" i="0" dirty="0">
                <a:solidFill>
                  <a:srgbClr val="0F0F0F"/>
                </a:solidFill>
                <a:effectLst/>
                <a:latin typeface="Söhne"/>
              </a:rPr>
              <a:t>La colaboración entre la Criminalística y otras disciplinas forenses puede abordar desafíos multidisciplinarios en la investigación de violaciones a los derechos humanos, como la combinación de análisis de ADN con técnicas de antropología forense para identificar restos humanos.</a:t>
            </a:r>
            <a:endParaRPr lang="es-MX" dirty="0"/>
          </a:p>
        </p:txBody>
      </p:sp>
      <p:pic>
        <p:nvPicPr>
          <p:cNvPr id="4" name="Imagen 3">
            <a:extLst>
              <a:ext uri="{FF2B5EF4-FFF2-40B4-BE49-F238E27FC236}">
                <a16:creationId xmlns:a16="http://schemas.microsoft.com/office/drawing/2014/main" id="{01E2B233-7857-C216-1663-E399C5F09C42}"/>
              </a:ext>
            </a:extLst>
          </p:cNvPr>
          <p:cNvPicPr>
            <a:picLocks noChangeAspect="1"/>
          </p:cNvPicPr>
          <p:nvPr/>
        </p:nvPicPr>
        <p:blipFill>
          <a:blip r:embed="rId2"/>
          <a:stretch>
            <a:fillRect/>
          </a:stretch>
        </p:blipFill>
        <p:spPr>
          <a:xfrm>
            <a:off x="10786462" y="0"/>
            <a:ext cx="1253760" cy="937673"/>
          </a:xfrm>
          <a:prstGeom prst="rect">
            <a:avLst/>
          </a:prstGeom>
        </p:spPr>
      </p:pic>
    </p:spTree>
    <p:extLst>
      <p:ext uri="{BB962C8B-B14F-4D97-AF65-F5344CB8AC3E}">
        <p14:creationId xmlns:p14="http://schemas.microsoft.com/office/powerpoint/2010/main" val="25716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DFBF05-A055-F2CA-076D-63BC5C376EBC}"/>
              </a:ext>
            </a:extLst>
          </p:cNvPr>
          <p:cNvSpPr>
            <a:spLocks noGrp="1"/>
          </p:cNvSpPr>
          <p:nvPr>
            <p:ph type="title"/>
          </p:nvPr>
        </p:nvSpPr>
        <p:spPr>
          <a:solidFill>
            <a:schemeClr val="bg1">
              <a:lumMod val="75000"/>
            </a:schemeClr>
          </a:solidFill>
        </p:spPr>
        <p:txBody>
          <a:bodyPr/>
          <a:lstStyle/>
          <a:p>
            <a:pPr algn="ctr"/>
            <a:r>
              <a:rPr lang="es-MX" dirty="0"/>
              <a:t>ACTIVIDAD</a:t>
            </a:r>
          </a:p>
        </p:txBody>
      </p:sp>
      <p:sp>
        <p:nvSpPr>
          <p:cNvPr id="3" name="Marcador de contenido 2">
            <a:extLst>
              <a:ext uri="{FF2B5EF4-FFF2-40B4-BE49-F238E27FC236}">
                <a16:creationId xmlns:a16="http://schemas.microsoft.com/office/drawing/2014/main" id="{83BAADCE-D8C9-9A6E-26CE-BDB930CCF8F4}"/>
              </a:ext>
            </a:extLst>
          </p:cNvPr>
          <p:cNvSpPr>
            <a:spLocks noGrp="1"/>
          </p:cNvSpPr>
          <p:nvPr>
            <p:ph idx="1"/>
          </p:nvPr>
        </p:nvSpPr>
        <p:spPr/>
        <p:txBody>
          <a:bodyPr/>
          <a:lstStyle/>
          <a:p>
            <a:pPr algn="just"/>
            <a:r>
              <a:rPr lang="es-MX" sz="1800" dirty="0"/>
              <a:t>INVESTIGA UN CASO EN DONDE SE HAYAN VIOLADO LOS DERECHOS HUMANOS  EN EL PROCESO DE LA INTERVENCIÓN DE PERITOS EN CRIMINALÍSTICA DE CAMPO, INCLUYENDO LA TRAZA EN UNA CADENA DE CUSTODIA. REDACTA EN TU CUADERNO Y SUBE A PLATAFORMA CON LAS ESPECIFICACIONES CORRESPONDIENTES.</a:t>
            </a:r>
          </a:p>
          <a:p>
            <a:pPr algn="just"/>
            <a:r>
              <a:rPr lang="es-MX" sz="1800" dirty="0"/>
              <a:t>REDACTA E ILUSTRA, EL INFORME CORRESPONDIENTE A LA ACTIVIDAD DERECHOS HUMANOS DE LOS PACIENTES Y DE LOS FAMILIARES DE LOS PACIENTES REALIZADA EN EL HOSPITAL GENERAL DE LAS AMÉRICAS.  SUBE A PLATAFORMA</a:t>
            </a:r>
          </a:p>
        </p:txBody>
      </p:sp>
    </p:spTree>
    <p:extLst>
      <p:ext uri="{BB962C8B-B14F-4D97-AF65-F5344CB8AC3E}">
        <p14:creationId xmlns:p14="http://schemas.microsoft.com/office/powerpoint/2010/main" val="1400075807"/>
      </p:ext>
    </p:extLst>
  </p:cSld>
  <p:clrMapOvr>
    <a:masterClrMapping/>
  </p:clrMapOvr>
</p:sld>
</file>

<file path=ppt/theme/theme1.xml><?xml version="1.0" encoding="utf-8"?>
<a:theme xmlns:a="http://schemas.openxmlformats.org/drawingml/2006/main" name="AccentBoxVTI">
  <a:themeElements>
    <a:clrScheme name="AnalogousFromDarkSeedLeftStep">
      <a:dk1>
        <a:srgbClr val="000000"/>
      </a:dk1>
      <a:lt1>
        <a:srgbClr val="FFFFFF"/>
      </a:lt1>
      <a:dk2>
        <a:srgbClr val="31231C"/>
      </a:dk2>
      <a:lt2>
        <a:srgbClr val="F0F3F3"/>
      </a:lt2>
      <a:accent1>
        <a:srgbClr val="C34D58"/>
      </a:accent1>
      <a:accent2>
        <a:srgbClr val="B13B77"/>
      </a:accent2>
      <a:accent3>
        <a:srgbClr val="C34DBB"/>
      </a:accent3>
      <a:accent4>
        <a:srgbClr val="893BB1"/>
      </a:accent4>
      <a:accent5>
        <a:srgbClr val="694DC3"/>
      </a:accent5>
      <a:accent6>
        <a:srgbClr val="3B50B1"/>
      </a:accent6>
      <a:hlink>
        <a:srgbClr val="8659C7"/>
      </a:hlink>
      <a:folHlink>
        <a:srgbClr val="7F7F7F"/>
      </a:folHlink>
    </a:clrScheme>
    <a:fontScheme name="Avenir">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docProps/app.xml><?xml version="1.0" encoding="utf-8"?>
<Properties xmlns="http://schemas.openxmlformats.org/officeDocument/2006/extended-properties" xmlns:vt="http://schemas.openxmlformats.org/officeDocument/2006/docPropsVTypes">
  <TotalTime>1210</TotalTime>
  <Words>807</Words>
  <Application>Microsoft Office PowerPoint</Application>
  <PresentationFormat>Panorámica</PresentationFormat>
  <Paragraphs>42</Paragraphs>
  <Slides>11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11</vt:i4>
      </vt:variant>
    </vt:vector>
  </HeadingPairs>
  <TitlesOfParts>
    <vt:vector size="16" baseType="lpstr">
      <vt:lpstr>Arial</vt:lpstr>
      <vt:lpstr>Calibri</vt:lpstr>
      <vt:lpstr>Neue Haas Grotesk Text Pro</vt:lpstr>
      <vt:lpstr>Söhne</vt:lpstr>
      <vt:lpstr>AccentBoxVTI</vt:lpstr>
      <vt:lpstr>DERECHOS HUMANOS DE LOS GRUPOS VULNERABLES</vt:lpstr>
      <vt:lpstr>Investigación de Violaciones a los Derechos Humanos</vt:lpstr>
      <vt:lpstr>Identificación de Víctimas:</vt:lpstr>
      <vt:lpstr>Peritajes en Juicios y Tribunales Internacionales</vt:lpstr>
      <vt:lpstr>Protección de la Cadena de Custodia</vt:lpstr>
      <vt:lpstr>Prevención de la Impunidad</vt:lpstr>
      <vt:lpstr>Formación y Desarrollo de Capacidades</vt:lpstr>
      <vt:lpstr>Colaboración Interdisciplinaria</vt:lpstr>
      <vt:lpstr>ACTIVIDAD</vt:lpstr>
      <vt:lpstr>ACTIVIDAD DE EVALUACION</vt:lpstr>
      <vt:lpstr>ACERCA DE LAS IMÁGENES PRESENTADAS EN LOS DOCUMENTOS EN PLATAFORMA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Derechos de los grupos vulnerables</dc:title>
  <dc:creator>Angeles Villavicencio</dc:creator>
  <cp:lastModifiedBy>Angeles Villavicencio</cp:lastModifiedBy>
  <cp:revision>2</cp:revision>
  <dcterms:created xsi:type="dcterms:W3CDTF">2023-11-27T04:49:03Z</dcterms:created>
  <dcterms:modified xsi:type="dcterms:W3CDTF">2023-11-28T22:35:16Z</dcterms:modified>
</cp:coreProperties>
</file>