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2E160-9378-B08A-84FE-6E1D2505A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29CCAA-F20C-F0DB-3CEF-BE1C91F83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050710-1482-43DE-3825-C6B1139E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D44DE-5A39-1BD6-0E07-F893D261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0908D-FB16-2098-7B65-2FEDC982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85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F3E37-1E67-6A0E-CD39-2D448DCD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593FF0-5DD7-4FD0-08B3-A418EC1E2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DBF6BD-8564-D7A9-1AE7-5D109A4A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03EF1-175F-1D63-A5B7-40BD0A24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6A37D6-1C37-CEF6-44FC-FB60FCF6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94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DF3757-A029-4114-452A-637C107C1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A0DA9A-E167-1EFE-6986-6B615D4FF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5DDD65-679A-56E0-090D-CFEBC134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69B7D0-8252-D026-5275-378EA620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35C524-DFB1-00A3-EB45-76C0AD07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273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AC30F-E48D-67E7-8572-1F1664D7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CDBDB1-6D68-7F98-2BF5-FA7DE0C3E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B5C593-3507-1B84-9E31-C3AB19D2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9E27A7-0BB7-F4DC-0A42-3A804454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80266-6898-4B9C-8569-AAB64B58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236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CFCB8-0902-ADB1-0A3E-B267E4E7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6FA333-B169-E188-5146-1E62FACA3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857F18-83B3-F41A-3466-8C7427FB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9E1D4-BE85-290D-5FAC-0BAC5BC5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743D6B-F748-34DE-494A-85F0D5DC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00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9ED17-FF08-29DD-FB35-5721BFB4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EEED8-43D9-9197-A720-AE235F832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A06758-1923-61DA-53F1-02BB455AD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386FAB-D5EB-925F-A22E-C122DD84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5DF472-BB1A-8DD1-D3EE-DC78B17B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20EE98-2485-D8B1-69C8-D3ED88CD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51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8E1D-1B0E-187C-D4A8-2FF436BD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6F652D-D521-84A6-B4E4-7B3834014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66D4A7-6405-0645-93B8-4B89ED374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066819-1868-6B8C-A02E-BF1B99D22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8514DB-8CDE-A934-5655-50B6CB5D6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9EC310-75F7-6D00-D2D9-D6D2CE74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D7FFED-5E3A-2A44-0C3F-A2ED1D5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F2F2BE-73FE-C4BF-67F3-7F392AEC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986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DD6A6-FD9F-3E42-15ED-FE07AF7A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6317BB-C7B9-9321-303B-D666C45C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658FF5-04E0-EF58-9224-2635665C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CDE67E-C98E-6951-D5FC-196B926A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57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6DF547-BE5A-F522-1614-5C6D8D0C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0C9841-D722-74DB-05E0-45DA48B6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68E934-2CC2-185F-EBB4-1953AAD3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689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D4E35-8435-6A0A-2F7F-C97DEE19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9EB1B-ABCE-DD07-8F4E-584DF7520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1C4205-FE1E-46D2-9940-F2223D551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48D711-1C84-1DB4-F7CF-17C0C914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1E078E-15EA-7305-8A20-15A2D372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2B29FD-0F1F-E8AF-7B12-F94207EF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34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C914C-2C26-F1EF-7A56-990A62BA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CCEBA3-9567-CE83-5E29-00096C948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0A5123-0221-85EA-5D47-C430F70FD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A37CEB-8BDA-4019-83D8-1848B13B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686376-E732-57A0-BBAA-7CE8ECA6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F2CB4F-6984-9624-1F6B-02A4F31A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91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658891-2803-8E96-9FE0-BB072E55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2C73D0-A120-57BB-FE67-7F18DF00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36AC3-C67F-401B-2E38-A1BF51C73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ED64B-25A2-40CB-9219-8B5FE1FF9502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7CE317-299F-5609-4E49-EF41428E0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43A45-C237-C718-D29E-DC841C30E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32DCD-FBF6-4113-B3CC-97A16D085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3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7945CD-D98B-948F-833D-6C85DF2B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54952"/>
            <a:ext cx="4324642" cy="2939655"/>
          </a:xfrm>
        </p:spPr>
        <p:txBody>
          <a:bodyPr>
            <a:normAutofit/>
          </a:bodyPr>
          <a:lstStyle/>
          <a:p>
            <a:r>
              <a:rPr lang="es-MX" sz="3800">
                <a:solidFill>
                  <a:schemeClr val="bg1"/>
                </a:solidFill>
              </a:rPr>
              <a:t>DOCUMENTOSCOPIA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56F432-FE7F-F857-FEA7-34F729D8B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86683"/>
            <a:ext cx="4324642" cy="1199392"/>
          </a:xfrm>
        </p:spPr>
        <p:txBody>
          <a:bodyPr>
            <a:normAutofit/>
          </a:bodyPr>
          <a:lstStyle/>
          <a:p>
            <a:r>
              <a:rPr lang="es-MX" sz="2000">
                <a:solidFill>
                  <a:schemeClr val="bg1"/>
                </a:solidFill>
              </a:rPr>
              <a:t>PERITAJE DENTRO DE LA DOCUMENTOSCOPIA</a:t>
            </a:r>
          </a:p>
        </p:txBody>
      </p:sp>
      <p:pic>
        <p:nvPicPr>
          <p:cNvPr id="4" name="Picture 2" descr="CACEP México - 1er. Cuatrimestre Licenciatura en Enfermería">
            <a:extLst>
              <a:ext uri="{FF2B5EF4-FFF2-40B4-BE49-F238E27FC236}">
                <a16:creationId xmlns:a16="http://schemas.microsoft.com/office/drawing/2014/main" id="{A5A98A1E-86A9-F0B5-8A28-412E3C15A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429"/>
          <a:stretch/>
        </p:blipFill>
        <p:spPr bwMode="auto">
          <a:xfrm>
            <a:off x="6094114" y="1321031"/>
            <a:ext cx="5428611" cy="421094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Subtítulo 2">
            <a:extLst>
              <a:ext uri="{FF2B5EF4-FFF2-40B4-BE49-F238E27FC236}">
                <a16:creationId xmlns:a16="http://schemas.microsoft.com/office/drawing/2014/main" id="{C1F20D42-EDE6-F3B4-6D46-CD336B77EA48}"/>
              </a:ext>
            </a:extLst>
          </p:cNvPr>
          <p:cNvSpPr txBox="1">
            <a:spLocks/>
          </p:cNvSpPr>
          <p:nvPr/>
        </p:nvSpPr>
        <p:spPr>
          <a:xfrm>
            <a:off x="5252166" y="358687"/>
            <a:ext cx="5406655" cy="12001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PROFRA: MARIA DE LOS ANGELES VILLAVICENCIO PICHARDO</a:t>
            </a:r>
          </a:p>
          <a:p>
            <a:pPr marL="0" indent="0" algn="ctr">
              <a:buNone/>
            </a:pPr>
            <a:r>
              <a:rPr lang="es-MX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  2do Bimestre</a:t>
            </a:r>
          </a:p>
        </p:txBody>
      </p:sp>
    </p:spTree>
    <p:extLst>
      <p:ext uri="{BB962C8B-B14F-4D97-AF65-F5344CB8AC3E}">
        <p14:creationId xmlns:p14="http://schemas.microsoft.com/office/powerpoint/2010/main" val="202782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losario de términos de Medicina Legal y Ciencias Forenses – SNMLCF">
            <a:extLst>
              <a:ext uri="{FF2B5EF4-FFF2-40B4-BE49-F238E27FC236}">
                <a16:creationId xmlns:a16="http://schemas.microsoft.com/office/drawing/2014/main" id="{B54FA06A-1524-67E4-3938-89981A124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27523" b="1"/>
          <a:stretch/>
        </p:blipFill>
        <p:spPr bwMode="auto">
          <a:xfrm>
            <a:off x="22" y="0"/>
            <a:ext cx="12191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A1C4A7-BB61-B557-C485-3CB4A991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2" y="365127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ACTIVIDAD DE EVALUACION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517AB-F361-0AAE-CDA8-C5B2A66D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05" y="2055818"/>
            <a:ext cx="4614758" cy="3674105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s-MX" sz="2727" dirty="0">
              <a:solidFill>
                <a:srgbClr val="FFFFFF"/>
              </a:solidFill>
              <a:latin typeface="Söhne"/>
            </a:endParaRPr>
          </a:p>
          <a:p>
            <a:pPr algn="just"/>
            <a:r>
              <a:rPr lang="es-MX" sz="2727" b="1" dirty="0"/>
              <a:t>ESCALA A EVALUAR:</a:t>
            </a:r>
          </a:p>
          <a:p>
            <a:pPr marL="0" indent="0" algn="just">
              <a:buNone/>
            </a:pPr>
            <a:r>
              <a:rPr lang="es-MX" sz="2727" b="1" dirty="0"/>
              <a:t>Lenguaje técnico y adecuado</a:t>
            </a:r>
          </a:p>
          <a:p>
            <a:pPr marL="0" indent="0" algn="just">
              <a:buNone/>
            </a:pPr>
            <a:r>
              <a:rPr lang="es-MX" sz="2727" b="1" dirty="0"/>
              <a:t>Excelente ortografía </a:t>
            </a:r>
          </a:p>
          <a:p>
            <a:pPr marL="0" indent="0" algn="just">
              <a:buNone/>
            </a:pPr>
            <a:r>
              <a:rPr lang="es-MX" sz="2727" b="1" dirty="0"/>
              <a:t>Redacción correcta, clara y en orden</a:t>
            </a:r>
          </a:p>
          <a:p>
            <a:pPr marL="0" indent="0" algn="just">
              <a:buNone/>
            </a:pPr>
            <a:r>
              <a:rPr lang="es-MX" sz="2727" b="1" dirty="0"/>
              <a:t>Presentación pulcra , clara y legible, y en formato adecuado a la plataforma. </a:t>
            </a:r>
          </a:p>
          <a:p>
            <a:pPr marL="0" indent="0" algn="just">
              <a:buNone/>
            </a:pPr>
            <a:endParaRPr lang="es-MX" sz="2002" b="1" dirty="0"/>
          </a:p>
          <a:p>
            <a:pPr marL="0" indent="0" algn="just">
              <a:buNone/>
            </a:pPr>
            <a:endParaRPr lang="es-MX" sz="2002" dirty="0">
              <a:solidFill>
                <a:srgbClr val="FFFFFF"/>
              </a:solidFill>
            </a:endParaRPr>
          </a:p>
        </p:txBody>
      </p:sp>
      <p:pic>
        <p:nvPicPr>
          <p:cNvPr id="3074" name="Picture 2" descr="Este jueves en Chillán la PDI dará inicio al seminario internacional de  criminalística">
            <a:extLst>
              <a:ext uri="{FF2B5EF4-FFF2-40B4-BE49-F238E27FC236}">
                <a16:creationId xmlns:a16="http://schemas.microsoft.com/office/drawing/2014/main" id="{7DCDCC19-CEB2-F12E-9B9D-6F9D10A19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" b="-1"/>
          <a:stretch/>
        </p:blipFill>
        <p:spPr bwMode="auto">
          <a:xfrm>
            <a:off x="6101343" y="2015171"/>
            <a:ext cx="5283867" cy="4210440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7384BA-B884-EB63-2BF8-B428B9CB6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2" y="3"/>
            <a:ext cx="1253760" cy="9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5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losario de términos de Medicina Legal y Ciencias Forenses – SNMLCF">
            <a:extLst>
              <a:ext uri="{FF2B5EF4-FFF2-40B4-BE49-F238E27FC236}">
                <a16:creationId xmlns:a16="http://schemas.microsoft.com/office/drawing/2014/main" id="{B54FA06A-1524-67E4-3938-89981A124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27523" b="1"/>
          <a:stretch/>
        </p:blipFill>
        <p:spPr bwMode="auto">
          <a:xfrm>
            <a:off x="22" y="0"/>
            <a:ext cx="12191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A1C4A7-BB61-B557-C485-3CB4A991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5" y="365127"/>
            <a:ext cx="9945071" cy="1325564"/>
          </a:xfrm>
        </p:spPr>
        <p:txBody>
          <a:bodyPr>
            <a:noAutofit/>
          </a:bodyPr>
          <a:lstStyle/>
          <a:p>
            <a:pPr algn="ctr"/>
            <a:r>
              <a:rPr lang="es-MX" sz="3273" b="1" dirty="0"/>
              <a:t>ACERCA DE LAS IMÁGENES PRESENTADAS EN LOS DOCUMENTOS EN PLATAFORMA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517AB-F361-0AAE-CDA8-C5B2A66D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67" y="2032637"/>
            <a:ext cx="6981742" cy="4460236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s-MX" sz="2002" b="1" dirty="0">
              <a:latin typeface="Söhne"/>
            </a:endParaRPr>
          </a:p>
          <a:p>
            <a:pPr marL="0" indent="0" algn="just">
              <a:buNone/>
            </a:pPr>
            <a:r>
              <a:rPr lang="es-MX" sz="2727" b="1" dirty="0"/>
              <a:t>SE DEBERÁ DE ENTREGAR EL TRABAJO ILUSTRADO CON TOMAS FOTOGRÁFICAS LAS CUALES DEBERÁN DE TENER LOS SIGUIENTES REQUISITOS.</a:t>
            </a:r>
          </a:p>
          <a:p>
            <a:pPr marL="0" indent="0" algn="just">
              <a:buNone/>
            </a:pPr>
            <a:r>
              <a:rPr lang="es-MX" sz="2727" b="1" dirty="0"/>
              <a:t>- TAMAÑO DE 10X15 CM.</a:t>
            </a:r>
          </a:p>
          <a:p>
            <a:pPr marL="0" indent="0" algn="just">
              <a:buNone/>
            </a:pPr>
            <a:r>
              <a:rPr lang="es-MX" sz="2727" b="1" dirty="0"/>
              <a:t>- BAJADAS DIRECTAMENTE DEL EQUIPO O DISPOSITIVO DEL QUE FUERON TOMADAS.</a:t>
            </a:r>
          </a:p>
          <a:p>
            <a:pPr marL="0" indent="0" algn="just">
              <a:buNone/>
            </a:pPr>
            <a:r>
              <a:rPr lang="es-MX" sz="2727" b="1" dirty="0"/>
              <a:t>- NO IMÁGENES DE WHATSAPP PARA NO RESTAR CALIDAD.</a:t>
            </a:r>
          </a:p>
          <a:p>
            <a:pPr marL="0" indent="0" algn="just">
              <a:buNone/>
            </a:pPr>
            <a:r>
              <a:rPr lang="es-MX" sz="2727" b="1" dirty="0"/>
              <a:t>- ADEMÁS LAS FOTOGRAFÍAS DEBERÁN DE CONTAR  CON LOS REQUISITOS TÉCNICOS DE NITIDEZ, ENCUADRE E ILUMINACIÓN</a:t>
            </a:r>
          </a:p>
          <a:p>
            <a:pPr marL="0" indent="0" algn="just">
              <a:buNone/>
            </a:pPr>
            <a:r>
              <a:rPr lang="es-MX" sz="2727" b="1" dirty="0"/>
              <a:t>. EN CASO DE SER REQUERIDA LA IMAGEN DE LOS TRABAJOS ESCOLARES O EVALIACIONES EN CUARTILLAS, DEBERA DE SER ESCANEADO EL DOCUMENTO Y SUBIDO A PLATAFORMA EN UN SOLO ARCHIVO,</a:t>
            </a:r>
          </a:p>
          <a:p>
            <a:pPr marL="0" indent="0" algn="just">
              <a:buNone/>
            </a:pPr>
            <a:endParaRPr lang="es-MX" sz="2002" dirty="0">
              <a:solidFill>
                <a:srgbClr val="FFFFFF"/>
              </a:solidFill>
            </a:endParaRPr>
          </a:p>
        </p:txBody>
      </p:sp>
      <p:pic>
        <p:nvPicPr>
          <p:cNvPr id="3074" name="Picture 2" descr="Este jueves en Chillán la PDI dará inicio al seminario internacional de  criminalística">
            <a:extLst>
              <a:ext uri="{FF2B5EF4-FFF2-40B4-BE49-F238E27FC236}">
                <a16:creationId xmlns:a16="http://schemas.microsoft.com/office/drawing/2014/main" id="{7DCDCC19-CEB2-F12E-9B9D-6F9D10A19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" b="-1"/>
          <a:stretch/>
        </p:blipFill>
        <p:spPr bwMode="auto">
          <a:xfrm>
            <a:off x="6908136" y="1812098"/>
            <a:ext cx="5283867" cy="4210440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7384BA-B884-EB63-2BF8-B428B9CB6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2" y="3"/>
            <a:ext cx="1253760" cy="937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132938-CFC4-EB0B-7502-1DB7A771962F}"/>
              </a:ext>
            </a:extLst>
          </p:cNvPr>
          <p:cNvSpPr txBox="1"/>
          <p:nvPr/>
        </p:nvSpPr>
        <p:spPr>
          <a:xfrm>
            <a:off x="7688624" y="5874333"/>
            <a:ext cx="4053840" cy="70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998" b="1" dirty="0">
                <a:solidFill>
                  <a:schemeClr val="bg2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74639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74BA7F-EB3C-73B5-7DD7-7455F2CA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s-MX" sz="3700">
                <a:solidFill>
                  <a:schemeClr val="bg1"/>
                </a:solidFill>
              </a:rPr>
              <a:t>¿Qué es el peritaje dentro de la documentoscopia?</a:t>
            </a:r>
          </a:p>
        </p:txBody>
      </p:sp>
      <p:sp>
        <p:nvSpPr>
          <p:cNvPr id="5131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33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7DD30A-3C7D-A61C-E747-73E6A0709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b="0" i="0" dirty="0">
                <a:solidFill>
                  <a:schemeClr val="bg1"/>
                </a:solidFill>
                <a:effectLst/>
                <a:latin typeface="Söhne"/>
              </a:rPr>
              <a:t>La </a:t>
            </a:r>
            <a:r>
              <a:rPr lang="es-MX" sz="2400" b="0" i="0" dirty="0" err="1">
                <a:solidFill>
                  <a:schemeClr val="bg1"/>
                </a:solidFill>
                <a:effectLst/>
                <a:latin typeface="Söhne"/>
              </a:rPr>
              <a:t>documentoscopia</a:t>
            </a:r>
            <a:r>
              <a:rPr lang="es-MX" sz="2400" b="0" i="0" dirty="0">
                <a:solidFill>
                  <a:schemeClr val="bg1"/>
                </a:solidFill>
                <a:effectLst/>
                <a:latin typeface="Söhne"/>
              </a:rPr>
              <a:t> es una rama de la criminalística que se encarga del estudio y análisis de documentos con el objetivo de determinar su autenticidad, origen y veracidad. </a:t>
            </a:r>
          </a:p>
          <a:p>
            <a:pPr algn="just"/>
            <a:r>
              <a:rPr lang="es-MX" sz="2400" b="0" i="0" dirty="0">
                <a:solidFill>
                  <a:schemeClr val="bg1"/>
                </a:solidFill>
                <a:effectLst/>
                <a:latin typeface="Söhne"/>
              </a:rPr>
              <a:t>El peritaje dentro de la </a:t>
            </a:r>
            <a:r>
              <a:rPr lang="es-MX" sz="2400" b="0" i="0" dirty="0" err="1">
                <a:solidFill>
                  <a:schemeClr val="bg1"/>
                </a:solidFill>
                <a:effectLst/>
                <a:latin typeface="Söhne"/>
              </a:rPr>
              <a:t>documentoscopia</a:t>
            </a:r>
            <a:r>
              <a:rPr lang="es-MX" sz="2400" b="0" i="0" dirty="0">
                <a:solidFill>
                  <a:schemeClr val="bg1"/>
                </a:solidFill>
                <a:effectLst/>
                <a:latin typeface="Söhne"/>
              </a:rPr>
              <a:t> implica la realización de análisis forenses sobre documentos para obtener información relevante en casos legales o situaciones en las que se cuestiona la autenticidad de un documento.</a:t>
            </a:r>
            <a:endParaRPr lang="es-MX" sz="2400" dirty="0">
              <a:solidFill>
                <a:schemeClr val="bg1"/>
              </a:solidFill>
            </a:endParaRPr>
          </a:p>
        </p:txBody>
      </p:sp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5136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5140" name="Freeform: Shape 5139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1" name="Freeform: Shape 5140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137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5138" name="Freeform: Shape 5137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9" name="Freeform: Shape 5138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5124" name="Picture 4" descr="Documentoscopia digital en la informática forense - OnRetrieval">
            <a:extLst>
              <a:ext uri="{FF2B5EF4-FFF2-40B4-BE49-F238E27FC236}">
                <a16:creationId xmlns:a16="http://schemas.microsoft.com/office/drawing/2014/main" id="{8B495106-74E4-47DB-5708-E18590B2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659" y="2236346"/>
            <a:ext cx="5594980" cy="292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43" name="Group 5142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5144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5315" name="Freeform: Shape 5314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6" name="Freeform: Shape 5315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7" name="Freeform: Shape 5316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8" name="Freeform: Shape 5317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9" name="Freeform: Shape 5318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0" name="Freeform: Shape 5319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1" name="Freeform: Shape 5320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2" name="Freeform: Shape 5321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3" name="Freeform: Shape 5322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4" name="Freeform: Shape 5323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5" name="Freeform: Shape 5324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6" name="Freeform: Shape 5325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7" name="Freeform: Shape 5326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8" name="Freeform: Shape 5327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9" name="Freeform: Shape 5328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0" name="Freeform: Shape 5329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1" name="Freeform: Shape 5330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2" name="Freeform: Shape 5331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3" name="Freeform: Shape 5332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4" name="Freeform: Shape 5333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5" name="Freeform: Shape 5334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6" name="Freeform: Shape 5335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7" name="Freeform: Shape 5336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8" name="Freeform: Shape 5337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9" name="Freeform: Shape 5338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0" name="Freeform: Shape 5339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1" name="Freeform: Shape 5340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2" name="Freeform: Shape 5341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3" name="Freeform: Shape 5342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4" name="Freeform: Shape 5343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5" name="Freeform: Shape 5344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6" name="Freeform: Shape 5345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7" name="Freeform: Shape 5346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8" name="Freeform: Shape 5347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9" name="Freeform: Shape 5348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0" name="Freeform: Shape 5349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1" name="Freeform: Shape 5350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2" name="Freeform: Shape 5351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3" name="Freeform: Shape 5352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4" name="Freeform: Shape 5353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5" name="Freeform: Shape 5354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6" name="Freeform: Shape 5355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7" name="Freeform: Shape 5356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8" name="Freeform: Shape 5357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9" name="Freeform: Shape 5358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0" name="Freeform: Shape 5359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1" name="Freeform: Shape 5360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2" name="Freeform: Shape 5361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3" name="Freeform: Shape 5362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4" name="Freeform: Shape 5363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5" name="Freeform: Shape 5364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6" name="Freeform: Shape 5365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7" name="Freeform: Shape 5366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8" name="Freeform: Shape 5367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9" name="Freeform: Shape 5368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0" name="Freeform: Shape 5369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1" name="Freeform: Shape 5370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2" name="Freeform: Shape 5371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3" name="Freeform: Shape 5372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4" name="Freeform: Shape 5373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5" name="Freeform: Shape 5374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6" name="Freeform: Shape 5375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7" name="Freeform: Shape 5376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8" name="Freeform: Shape 5377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9" name="Freeform: Shape 5378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0" name="Freeform: Shape 5379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1" name="Freeform: Shape 5380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2" name="Freeform: Shape 5381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3" name="Freeform: Shape 5382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4" name="Freeform: Shape 5383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5" name="Freeform: Shape 5384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6" name="Freeform: Shape 5385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7" name="Freeform: Shape 5386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8" name="Freeform: Shape 5387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9" name="Freeform: Shape 5388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0" name="Freeform: Shape 5389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1" name="Freeform: Shape 5390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2" name="Freeform: Shape 5391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3" name="Freeform: Shape 5392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4" name="Freeform: Shape 5393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5" name="Freeform: Shape 5394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6" name="Freeform: Shape 5395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7" name="Freeform: Shape 5396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8" name="Freeform: Shape 5397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9" name="Freeform: Shape 5398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0" name="Freeform: Shape 5399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1" name="Freeform: Shape 5400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2" name="Freeform: Shape 5401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3" name="Freeform: Shape 5402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4" name="Freeform: Shape 5403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5" name="Freeform: Shape 5404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6" name="Freeform: Shape 5405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7" name="Freeform: Shape 5406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8" name="Freeform: Shape 5407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9" name="Freeform: Shape 5408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0" name="Freeform: Shape 5409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1" name="Freeform: Shape 5410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2" name="Freeform: Shape 5411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3" name="Freeform: Shape 5412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4" name="Freeform: Shape 5413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5" name="Freeform: Shape 5414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6" name="Freeform: Shape 5415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7" name="Freeform: Shape 5416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8" name="Freeform: Shape 5417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9" name="Freeform: Shape 5418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0" name="Freeform: Shape 5419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1" name="Freeform: Shape 5420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2" name="Freeform: Shape 5421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3" name="Freeform: Shape 5422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4" name="Freeform: Shape 5423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5" name="Freeform: Shape 5424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6" name="Freeform: Shape 5425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7" name="Freeform: Shape 5426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8" name="Freeform: Shape 5427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9" name="Freeform: Shape 5428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0" name="Freeform: Shape 5429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1" name="Freeform: Shape 5430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2" name="Freeform: Shape 5431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3" name="Freeform: Shape 5432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4" name="Freeform: Shape 5433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5" name="Freeform: Shape 5434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6" name="Freeform: Shape 5435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7" name="Freeform: Shape 5436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8" name="Freeform: Shape 5437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9" name="Freeform: Shape 5438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0" name="Freeform: Shape 5439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1" name="Freeform: Shape 5440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2" name="Freeform: Shape 5441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3" name="Freeform: Shape 5442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4" name="Freeform: Shape 5443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5" name="Freeform: Shape 5444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6" name="Freeform: Shape 5445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7" name="Freeform: Shape 5446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8" name="Freeform: Shape 5447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9" name="Freeform: Shape 5448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0" name="Freeform: Shape 5449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1" name="Freeform: Shape 5450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2" name="Freeform: Shape 5451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3" name="Freeform: Shape 5452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4" name="Freeform: Shape 5453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5" name="Freeform: Shape 5454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6" name="Freeform: Shape 5455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7" name="Freeform: Shape 5456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8" name="Freeform: Shape 5457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9" name="Freeform: Shape 5458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0" name="Freeform: Shape 5459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1" name="Freeform: Shape 5460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2" name="Freeform: Shape 5461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3" name="Freeform: Shape 5462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4" name="Freeform: Shape 5463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5" name="Freeform: Shape 5464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6" name="Freeform: Shape 5465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7" name="Freeform: Shape 5466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8" name="Freeform: Shape 5467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9" name="Freeform: Shape 5468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0" name="Freeform: Shape 5469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1" name="Freeform: Shape 5470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2" name="Freeform: Shape 5471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3" name="Freeform: Shape 5472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4" name="Freeform: Shape 5473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5" name="Freeform: Shape 5474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6" name="Freeform: Shape 5475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7" name="Freeform: Shape 5476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8" name="Freeform: Shape 5477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9" name="Freeform: Shape 5478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0" name="Freeform: Shape 5479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1" name="Freeform: Shape 5480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2" name="Freeform: Shape 5481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3" name="Freeform: Shape 5482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145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5146" name="Freeform: Shape 5145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7" name="Freeform: Shape 5146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8" name="Freeform: Shape 5147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9" name="Freeform: Shape 5148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0" name="Freeform: Shape 5149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1" name="Freeform: Shape 5150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2" name="Freeform: Shape 5151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3" name="Freeform: Shape 5152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4" name="Freeform: Shape 5153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5" name="Freeform: Shape 5154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6" name="Freeform: Shape 5155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7" name="Freeform: Shape 5156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8" name="Freeform: Shape 5157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9" name="Freeform: Shape 5158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0" name="Freeform: Shape 5159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1" name="Freeform: Shape 5160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2" name="Freeform: Shape 5161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3" name="Freeform: Shape 5162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4" name="Freeform: Shape 5163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5" name="Freeform: Shape 5164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6" name="Freeform: Shape 5165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7" name="Freeform: Shape 5166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8" name="Freeform: Shape 5167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9" name="Freeform: Shape 5168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0" name="Freeform: Shape 5169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1" name="Freeform: Shape 5170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2" name="Freeform: Shape 5171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3" name="Freeform: Shape 5172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4" name="Freeform: Shape 5173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5" name="Freeform: Shape 5174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6" name="Freeform: Shape 5175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7" name="Freeform: Shape 5176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8" name="Freeform: Shape 5177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9" name="Freeform: Shape 5178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0" name="Freeform: Shape 5179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1" name="Freeform: Shape 5180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2" name="Freeform: Shape 5181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3" name="Freeform: Shape 5182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4" name="Freeform: Shape 5183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5" name="Freeform: Shape 5184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6" name="Freeform: Shape 5185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7" name="Freeform: Shape 5186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8" name="Freeform: Shape 5187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9" name="Freeform: Shape 5188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0" name="Freeform: Shape 5189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1" name="Freeform: Shape 5190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2" name="Freeform: Shape 5191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3" name="Freeform: Shape 5192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4" name="Freeform: Shape 5193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5" name="Freeform: Shape 5194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6" name="Freeform: Shape 5195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7" name="Freeform: Shape 5196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8" name="Freeform: Shape 5197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9" name="Freeform: Shape 5198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0" name="Freeform: Shape 5199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1" name="Freeform: Shape 5200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2" name="Freeform: Shape 5201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3" name="Freeform: Shape 5202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4" name="Freeform: Shape 5203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5" name="Freeform: Shape 5204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6" name="Freeform: Shape 5205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7" name="Freeform: Shape 5206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8" name="Freeform: Shape 5207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9" name="Freeform: Shape 5208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0" name="Freeform: Shape 5209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1" name="Freeform: Shape 5210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2" name="Freeform: Shape 5211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3" name="Freeform: Shape 5212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4" name="Freeform: Shape 5213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5" name="Freeform: Shape 5214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6" name="Freeform: Shape 5215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7" name="Freeform: Shape 5216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8" name="Freeform: Shape 5217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9" name="Freeform: Shape 5218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0" name="Freeform: Shape 5219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1" name="Freeform: Shape 5220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2" name="Freeform: Shape 5221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3" name="Freeform: Shape 5222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4" name="Freeform: Shape 5223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5" name="Freeform: Shape 5224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6" name="Freeform: Shape 5225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7" name="Freeform: Shape 5226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8" name="Freeform: Shape 5227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9" name="Freeform: Shape 5228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0" name="Freeform: Shape 5229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1" name="Freeform: Shape 5230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2" name="Freeform: Shape 5231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3" name="Freeform: Shape 5232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4" name="Freeform: Shape 5233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5" name="Freeform: Shape 5234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6" name="Freeform: Shape 5235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7" name="Freeform: Shape 5236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8" name="Freeform: Shape 5237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9" name="Freeform: Shape 5238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0" name="Freeform: Shape 5239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1" name="Freeform: Shape 5240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2" name="Freeform: Shape 5241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3" name="Freeform: Shape 5242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4" name="Freeform: Shape 5243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5" name="Freeform: Shape 5244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6" name="Freeform: Shape 5245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7" name="Freeform: Shape 5246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8" name="Freeform: Shape 5247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9" name="Freeform: Shape 5248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0" name="Freeform: Shape 5249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1" name="Freeform: Shape 5250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2" name="Freeform: Shape 5251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3" name="Freeform: Shape 5252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4" name="Freeform: Shape 5253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5" name="Freeform: Shape 5254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6" name="Freeform: Shape 5255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7" name="Freeform: Shape 5256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8" name="Freeform: Shape 5257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9" name="Freeform: Shape 5258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0" name="Freeform: Shape 5259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1" name="Freeform: Shape 5260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2" name="Freeform: Shape 5261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3" name="Freeform: Shape 5262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4" name="Freeform: Shape 5263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5" name="Freeform: Shape 5264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6" name="Freeform: Shape 5265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7" name="Freeform: Shape 5266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8" name="Freeform: Shape 5267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9" name="Freeform: Shape 5268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0" name="Freeform: Shape 5269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1" name="Freeform: Shape 5270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2" name="Freeform: Shape 5271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3" name="Freeform: Shape 5272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4" name="Freeform: Shape 5273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5" name="Freeform: Shape 5274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6" name="Freeform: Shape 5275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7" name="Freeform: Shape 5276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8" name="Freeform: Shape 5277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9" name="Freeform: Shape 5278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0" name="Freeform: Shape 5279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1" name="Freeform: Shape 5280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2" name="Freeform: Shape 5281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3" name="Freeform: Shape 5282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4" name="Freeform: Shape 5283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5" name="Freeform: Shape 5284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6" name="Freeform: Shape 5285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7" name="Freeform: Shape 5286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8" name="Freeform: Shape 5287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9" name="Freeform: Shape 5288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0" name="Freeform: Shape 5289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1" name="Freeform: Shape 5290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2" name="Freeform: Shape 5291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3" name="Freeform: Shape 5292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4" name="Freeform: Shape 5293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5" name="Freeform: Shape 5294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6" name="Freeform: Shape 5295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7" name="Freeform: Shape 5296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8" name="Freeform: Shape 5297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9" name="Freeform: Shape 5298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0" name="Freeform: Shape 5299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1" name="Freeform: Shape 5300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2" name="Freeform: Shape 5301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3" name="Freeform: Shape 5302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4" name="Freeform: Shape 5303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5" name="Freeform: Shape 5304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6" name="Freeform: Shape 5305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7" name="Freeform: Shape 5306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8" name="Freeform: Shape 5307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9" name="Freeform: Shape 5308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0" name="Freeform: Shape 5309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1" name="Freeform: Shape 5310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2" name="Freeform: Shape 5311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3" name="Freeform: Shape 5312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4" name="Freeform: Shape 5313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F492BCC2-C799-C102-F031-2310FAD73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2" y="0"/>
            <a:ext cx="1253760" cy="9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6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E1CDA5-D001-16EA-4B62-9B932A07A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r="20705" b="280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Rectangle 105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230235-FEE8-0BD2-7352-37592D9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MX" sz="2800" b="1" i="0">
                <a:solidFill>
                  <a:schemeClr val="bg1"/>
                </a:solidFill>
                <a:effectLst/>
                <a:latin typeface="Söhne"/>
              </a:rPr>
              <a:t>Firmas y rúbricas</a:t>
            </a:r>
            <a:endParaRPr lang="es-MX" sz="2800">
              <a:solidFill>
                <a:schemeClr val="bg1"/>
              </a:solidFill>
            </a:endParaRP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A340E0-F5B2-4458-C713-8B11A1F28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526026" cy="3207258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Los peritos </a:t>
            </a:r>
            <a:r>
              <a:rPr lang="es-MX" sz="2000" b="0" i="0" dirty="0" err="1">
                <a:solidFill>
                  <a:schemeClr val="bg1"/>
                </a:solidFill>
                <a:effectLst/>
                <a:latin typeface="Söhne"/>
              </a:rPr>
              <a:t>documentoscópicos</a:t>
            </a: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 examinan las firmas y rúbricas en documentos para identificar características únicas y compararlas con muestras conocidas. Se centran en aspectos como la fluidez, presión, velocidad y gestos característicos para determinar la autenticidad. </a:t>
            </a:r>
          </a:p>
          <a:p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También pueden analizar la coherencia en múltiples firmas de una persona a lo largo del tiempo.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BBBBD1-7C76-1E07-9F99-15AF422A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6" y="-94139"/>
            <a:ext cx="1253760" cy="9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0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áster en Investigación Caligráfica y Documentoscopia |">
            <a:extLst>
              <a:ext uri="{FF2B5EF4-FFF2-40B4-BE49-F238E27FC236}">
                <a16:creationId xmlns:a16="http://schemas.microsoft.com/office/drawing/2014/main" id="{15191993-E5F9-B749-2B93-AE54D18AE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308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883B2E-2182-204E-0BCC-6B523407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MX" sz="2800" b="1" i="0">
                <a:solidFill>
                  <a:schemeClr val="bg1"/>
                </a:solidFill>
                <a:effectLst/>
                <a:latin typeface="Söhne"/>
              </a:rPr>
              <a:t>Tintas y escrituras</a:t>
            </a:r>
            <a:endParaRPr lang="es-MX" sz="2800">
              <a:solidFill>
                <a:schemeClr val="bg1"/>
              </a:solidFill>
            </a:endParaRPr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52C54A-E914-3813-2968-900FF7DD2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El análisis de tintas implica examinar la composición química de la tinta utilizada, la distribución de la misma en el papel y posibles alteraciones. Además, se estudian las características de la escritura, como la inclinación, el espaciado entre letras y palabras, para detectar posibles irregularidades que puedan indicar una falsificación.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EC3B07-7D55-6E20-5755-DE912D0F9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6" y="-94139"/>
            <a:ext cx="1253760" cy="9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oy Criminalista : DOCUMENTOSCOPIA">
            <a:extLst>
              <a:ext uri="{FF2B5EF4-FFF2-40B4-BE49-F238E27FC236}">
                <a16:creationId xmlns:a16="http://schemas.microsoft.com/office/drawing/2014/main" id="{EFB8E488-F981-BF99-965E-A96DED416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2405" b="6685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4113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18944B-3228-3DFA-5F50-1577FD76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MX" sz="2800" b="1" i="0">
                <a:solidFill>
                  <a:schemeClr val="bg1"/>
                </a:solidFill>
                <a:effectLst/>
                <a:latin typeface="Söhne"/>
              </a:rPr>
              <a:t>Documentos cuestionados</a:t>
            </a:r>
            <a:endParaRPr lang="es-MX" sz="2800">
              <a:solidFill>
                <a:schemeClr val="bg1"/>
              </a:solidFill>
            </a:endParaRPr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D9436-726C-A86F-5610-E308D38A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360" y="2718054"/>
            <a:ext cx="4255414" cy="3207258"/>
          </a:xfrm>
        </p:spPr>
        <p:txBody>
          <a:bodyPr anchor="t">
            <a:normAutofit fontScale="92500" lnSpcReduction="20000"/>
          </a:bodyPr>
          <a:lstStyle/>
          <a:p>
            <a:pPr algn="just"/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Los peritos </a:t>
            </a:r>
            <a:r>
              <a:rPr lang="es-MX" sz="2000" b="0" i="0" dirty="0" err="1">
                <a:solidFill>
                  <a:schemeClr val="bg1"/>
                </a:solidFill>
                <a:effectLst/>
                <a:latin typeface="Söhne"/>
              </a:rPr>
              <a:t>documentoscópicos</a:t>
            </a: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 se centran en la autenticidad de documentos específicos, como contratos, cheques, testamentos u otros documentos legales. Examinan la coherencia en el formato, la consistencia en la redacción y la presencia de marcas de seguridad. Además, investigan cualquier irregularidad que pueda sugerir alteraciones o falsificaciones. El análisis detallado de estos documentos puede revelar pistas cruciales sobre su origen y validez legal.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3D1E98-BD72-95F9-BB66-91F93C92C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2" y="0"/>
            <a:ext cx="1253760" cy="9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7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ervicio Grafoscopía, Dactiloscopía y Documentoscopía en Puebla">
            <a:extLst>
              <a:ext uri="{FF2B5EF4-FFF2-40B4-BE49-F238E27FC236}">
                <a16:creationId xmlns:a16="http://schemas.microsoft.com/office/drawing/2014/main" id="{62ADCBC2-8E1E-AAC7-2EF5-30E7714C7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9091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1E8476-696B-20EE-BFB8-57F9E1DD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MX" sz="2800" b="1" i="0">
                <a:solidFill>
                  <a:schemeClr val="bg1"/>
                </a:solidFill>
                <a:effectLst/>
                <a:latin typeface="Söhne"/>
              </a:rPr>
              <a:t>Impresiones digitales</a:t>
            </a:r>
            <a:endParaRPr lang="es-MX" sz="2800">
              <a:solidFill>
                <a:schemeClr val="bg1"/>
              </a:solidFill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D6A222-CB60-D51D-E501-C5AA79F0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2441" y="2718054"/>
            <a:ext cx="4782333" cy="3207258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En la era digital, los peritos </a:t>
            </a:r>
            <a:r>
              <a:rPr lang="es-MX" sz="2000" b="0" i="0" dirty="0" err="1">
                <a:solidFill>
                  <a:schemeClr val="bg1"/>
                </a:solidFill>
                <a:effectLst/>
                <a:latin typeface="Söhne"/>
              </a:rPr>
              <a:t>documentoscópicos</a:t>
            </a: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 también se enfrentan al desafío de examinar documentos electrónicos. Analizan la calidad de la impresión digital, buscan posibles manipulaciones en la composición del documento y estudian los metadatos para establecer la autenticidad. La detección de manipulaciones en imágenes digitales y documentos electrónicos es esencial para garantizar la integridad de la información en contextos legales y forenses.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AD802E-48AC-67BE-EC11-2EA11434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2" y="0"/>
            <a:ext cx="1253760" cy="9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2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quipamiento documentoscopia y pericia caligráfica - Guía">
            <a:extLst>
              <a:ext uri="{FF2B5EF4-FFF2-40B4-BE49-F238E27FC236}">
                <a16:creationId xmlns:a16="http://schemas.microsoft.com/office/drawing/2014/main" id="{F7C50328-7A66-7DD2-A938-4DDDF88ED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9091" r="777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F47504-6C8A-2DA0-23AB-610661D6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MX" sz="2800" b="1" i="0">
                <a:solidFill>
                  <a:schemeClr val="bg1"/>
                </a:solidFill>
                <a:effectLst/>
                <a:latin typeface="Söhne"/>
              </a:rPr>
              <a:t>Papel y soportes</a:t>
            </a:r>
            <a:endParaRPr lang="es-MX" sz="2800">
              <a:solidFill>
                <a:schemeClr val="bg1"/>
              </a:solidFill>
            </a:endParaRP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779014-A41A-7C3A-D9C4-A542E7148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193" y="2718054"/>
            <a:ext cx="5034581" cy="3207258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El análisis del papel y otros soportes es crucial para determinar la autenticidad y la fecha de creación de un documento. Los peritos examinan las marcas de agua en el papel, las filigranas y otras características específicas del soporte. Además, se busca evidencia de envejecimiento natural o manipulación física del documento. El conocimiento de las propiedades físicas de los distintos tipos de papel y soportes es esencial para discernir entre documentos auténticos y falsificados.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B64A7E-3C3C-FAF7-4108-AB16F3CCD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2" y="0"/>
            <a:ext cx="1253760" cy="9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6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44B53-D607-82DF-EA9B-31CCBED5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s-MX">
                <a:solidFill>
                  <a:schemeClr val="bg1"/>
                </a:solidFill>
              </a:rPr>
              <a:t>Conclusion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76257A-FDCC-9C34-5408-C1354936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algn="just"/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Los peritos </a:t>
            </a:r>
            <a:r>
              <a:rPr lang="es-MX" sz="2000" b="0" i="0" dirty="0" err="1">
                <a:solidFill>
                  <a:schemeClr val="bg1"/>
                </a:solidFill>
                <a:effectLst/>
                <a:latin typeface="Söhne"/>
              </a:rPr>
              <a:t>documentoscópicos</a:t>
            </a: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 utilizan una variedad de técnicas y herramientas, como microscopios, espectroscopios, cámaras especializadas y software de análisis forense. Además, deben tener un conocimiento profundo de las características específicas de los documentos y estar al tanto de las últimas tecnologías y métodos en el campo de la </a:t>
            </a:r>
            <a:r>
              <a:rPr lang="es-MX" sz="2000" b="0" i="0" dirty="0" err="1">
                <a:solidFill>
                  <a:schemeClr val="bg1"/>
                </a:solidFill>
                <a:effectLst/>
                <a:latin typeface="Söhne"/>
              </a:rPr>
              <a:t>documentoscopia</a:t>
            </a: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.</a:t>
            </a:r>
          </a:p>
          <a:p>
            <a:pPr algn="just"/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Es importante destacar que el peritaje </a:t>
            </a:r>
            <a:r>
              <a:rPr lang="es-MX" sz="2000" b="0" i="0" dirty="0" err="1">
                <a:solidFill>
                  <a:schemeClr val="bg1"/>
                </a:solidFill>
                <a:effectLst/>
                <a:latin typeface="Söhne"/>
              </a:rPr>
              <a:t>documentoscópico</a:t>
            </a: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 es una disciplina altamente especializada y su objetivo es proporcionar pruebas objetivas y científicas en el ámbito legal. Los resultados de un peritaje </a:t>
            </a:r>
            <a:r>
              <a:rPr lang="es-MX" sz="2000" b="0" i="0" dirty="0" err="1">
                <a:solidFill>
                  <a:schemeClr val="bg1"/>
                </a:solidFill>
                <a:effectLst/>
                <a:latin typeface="Söhne"/>
              </a:rPr>
              <a:t>documentoscópico</a:t>
            </a:r>
            <a:r>
              <a:rPr lang="es-MX" sz="2000" b="0" i="0" dirty="0">
                <a:solidFill>
                  <a:schemeClr val="bg1"/>
                </a:solidFill>
                <a:effectLst/>
                <a:latin typeface="Söhne"/>
              </a:rPr>
              <a:t> pueden ser utilizados como evidencia en juicios y otros procesos legales.</a:t>
            </a:r>
          </a:p>
          <a:p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59D6EB-F793-7221-65B6-1828C629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462" y="0"/>
            <a:ext cx="1253760" cy="9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44B53-D607-82DF-EA9B-31CCBED5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s-MX" dirty="0">
                <a:solidFill>
                  <a:schemeClr val="bg1"/>
                </a:solidFill>
              </a:rPr>
              <a:t>Actividad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76257A-FDCC-9C34-5408-C1354936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Del dictamen subido a plataforma correspondiente a esta clase obtén la metodología y explica en qué consiste cada una de ellas. realiza esta actividad en tu cuaderno, fija fotográficamente y sube a plataforma hoy con los requisitos establecidos. </a:t>
            </a:r>
            <a:r>
              <a:rPr lang="es-MX" sz="2000">
                <a:solidFill>
                  <a:schemeClr val="bg1"/>
                </a:solidFill>
              </a:rPr>
              <a:t>Establece cuál de la metodología aplicada sería compatible en un dictamen de grafos copia y de documentos copia y por qué sería compatible esta metodología.</a:t>
            </a:r>
            <a:endParaRPr lang="es-MX" sz="2000" dirty="0">
              <a:solidFill>
                <a:schemeClr val="bg1"/>
              </a:solidFill>
            </a:endParaRPr>
          </a:p>
          <a:p>
            <a:r>
              <a:rPr lang="es-MX" sz="2000" dirty="0">
                <a:solidFill>
                  <a:schemeClr val="bg1"/>
                </a:solidFill>
              </a:rPr>
              <a:t>GRACIAS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59D6EB-F793-7221-65B6-1828C629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462" y="0"/>
            <a:ext cx="1253760" cy="9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8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747</Words>
  <Application>Microsoft Office PowerPoint</Application>
  <PresentationFormat>Panorámica</PresentationFormat>
  <Paragraphs>40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Amasis MT Pro</vt:lpstr>
      <vt:lpstr>Arial</vt:lpstr>
      <vt:lpstr>Calibri</vt:lpstr>
      <vt:lpstr>Calibri Light</vt:lpstr>
      <vt:lpstr>Söhne</vt:lpstr>
      <vt:lpstr>Tema de Office</vt:lpstr>
      <vt:lpstr>DOCUMENTOSCOPIA</vt:lpstr>
      <vt:lpstr>¿Qué es el peritaje dentro de la documentoscopia?</vt:lpstr>
      <vt:lpstr>Firmas y rúbricas</vt:lpstr>
      <vt:lpstr>Tintas y escrituras</vt:lpstr>
      <vt:lpstr>Documentos cuestionados</vt:lpstr>
      <vt:lpstr>Impresiones digitales</vt:lpstr>
      <vt:lpstr>Papel y soportes</vt:lpstr>
      <vt:lpstr>Conclusion</vt:lpstr>
      <vt:lpstr>Actividad</vt:lpstr>
      <vt:lpstr>ACTIVIDAD DE EVALUACION</vt:lpstr>
      <vt:lpstr>ACERCA DE LAS IMÁGENES PRESENTADAS EN LOS DOCUMENTOS EN PLATAFORMA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DOCUMENTOSCOPIA</dc:title>
  <dc:creator>Angeles Villavicencio</dc:creator>
  <cp:lastModifiedBy>Angeles Villavicencio</cp:lastModifiedBy>
  <cp:revision>4</cp:revision>
  <dcterms:created xsi:type="dcterms:W3CDTF">2023-11-27T05:21:27Z</dcterms:created>
  <dcterms:modified xsi:type="dcterms:W3CDTF">2023-11-29T05:58:47Z</dcterms:modified>
</cp:coreProperties>
</file>