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5C5FF-F390-095C-7AA2-58256760A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266AAB-56C3-BFD1-8F26-F8BA9795C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39949E-A1BC-2896-9F9B-EA026C5E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828D07-B9D2-3066-C6AB-0F133FDA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96A19D-CF9B-2361-8860-6F4B9B3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5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2A33-5125-C59A-45ED-2F542079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189D64-CA87-06CD-A737-BA9FC938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62F9E-75CA-F8B8-E121-9CCD2852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89C71-9F75-C95A-E5C4-DA581227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5DBAC-44E6-D5E8-0A07-5755E290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75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7AD16-EFC5-7A51-F556-93432A16F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93C34-E7EB-0F71-6F9F-9CC0D2B1B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BAE89-4902-B23B-3AC9-78F7D4CB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3EADE-517F-C0E0-DD54-9A7659C7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F62BA9-7DC2-A4CB-48E0-25616F51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71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53502-C514-C413-1713-281B6B6E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C8C172-B524-EF0D-3880-0866ABD2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8DA7F-C843-7530-1E6D-5DC82440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F14DB-880B-B72C-2C30-8D544BFE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94942-E216-E989-171E-400DE8B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5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9DC9F-01F3-93E4-5302-5731EB34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08B45D-96DE-33C2-C6A8-59095953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1FAE4-6EEC-936D-14BD-3346FFB9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6F25C-36B0-7861-1267-18992119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B36E6-23F6-5596-365A-687C8DDF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12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86B27-8400-25D6-D2B9-519628DB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A9C77-508E-28E5-4BEC-C59FD16DC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7F5CDC-6A56-3EF7-18EB-1408D8E7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8EC5F1-5A12-0A12-57BA-3830DD49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E3F873-51D6-54D1-11D3-4ECCA079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28841-E1BF-F587-7509-8560CD99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1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176BD-9E3A-D306-5D72-66154A99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21735B-109F-1052-AB56-BA4C57FC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AFED2-EA6F-7F7C-986B-5E976B092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9677BE-E359-0EF0-9396-B1E12AF0A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CEB409-5EB0-AEB9-CCB1-278E0D8BD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1CC390-5F55-9690-A212-554FA34B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3AFC2-3776-AB9C-6AE5-CC2032AA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447FA7-E1D2-72E3-B94E-C1DCC489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CA654-3856-1709-165F-DD4DDD34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4C38DE-381D-5CD9-FA02-89A82358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37C5BC-CBD2-AB32-4217-A46EFFBD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CE44D3-4D6D-914B-B4FC-F6AF3CC2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2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9110B6-CE93-BDD7-365F-7B308980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E1802C-A670-6F1A-DE97-C2FBF8B5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123346-DE6E-3DA6-970F-0C236D5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45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62A61-9BE8-730F-067C-6400B27A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387F4-D75C-72F7-0C64-E17539D5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26B12D-00E0-A4F5-1B9F-60DE3A85C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432356-0EC6-734B-6922-45DB44CB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9ADE4C-E749-1885-20A4-14244540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4301E6-059A-EEE7-4CC4-0A89CF0B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7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2928C-9D84-29C2-DDF2-C6A7C7A4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23306C-4D07-455F-17AA-D48B4E4AE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9D5B2B-F177-A775-5F32-953B64739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D2B262-CC09-DECD-0A8A-483D9B0B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DB3DFF-E445-1A5A-115A-60871579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90FBE-5CE6-6503-2950-6019530D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43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B029F-65B4-A10E-AC4D-DB0EFFD4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3129CD-F2DD-099F-A7F6-F222C11E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82187-B481-2EBC-D460-B457A255A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E2FE-883D-4CDD-8F4F-7693A07A1C83}" type="datetimeFigureOut">
              <a:rPr lang="es-MX" smtClean="0"/>
              <a:t>27/11/2023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8B57B-9856-81AD-E67A-9702A1535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C5D70-1A4D-D6DD-CFDA-A9C2524CE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10B-CC1C-4D84-B70C-31C6D5C85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3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A7697C-6E48-6A2A-428B-E9A3014F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>
            <a:normAutofit fontScale="90000"/>
          </a:bodyPr>
          <a:lstStyle/>
          <a:p>
            <a:r>
              <a:rPr lang="es-MX" sz="5000" dirty="0">
                <a:solidFill>
                  <a:schemeClr val="bg1"/>
                </a:solidFill>
              </a:rPr>
              <a:t>Derechos humanos en Grupos Vulnerables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AF3DD5-B24F-959A-65B7-C9AA7DB3F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s-MX" sz="2000">
                <a:solidFill>
                  <a:schemeClr val="bg1"/>
                </a:solidFill>
              </a:rPr>
              <a:t>COMUNIDAD LGBTQ+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A0BFE9-333E-334D-479D-32F3DF73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424" r="3324" b="-2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71DFE0-DD4F-9FE3-5412-A6C67C6583B0}"/>
              </a:ext>
            </a:extLst>
          </p:cNvPr>
          <p:cNvSpPr txBox="1">
            <a:spLocks/>
          </p:cNvSpPr>
          <p:nvPr/>
        </p:nvSpPr>
        <p:spPr>
          <a:xfrm>
            <a:off x="5504264" y="4471603"/>
            <a:ext cx="5406655" cy="12001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chemeClr val="bg2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chemeClr val="bg2"/>
                </a:solidFill>
                <a:latin typeface="Amasis MT Pro" panose="02040504050005020304" pitchFamily="18" charset="0"/>
              </a:rPr>
              <a:t>  2do Bimestre</a:t>
            </a:r>
          </a:p>
        </p:txBody>
      </p:sp>
    </p:spTree>
    <p:extLst>
      <p:ext uri="{BB962C8B-B14F-4D97-AF65-F5344CB8AC3E}">
        <p14:creationId xmlns:p14="http://schemas.microsoft.com/office/powerpoint/2010/main" val="162195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22" y="0"/>
            <a:ext cx="1219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2" y="36512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ACTIVIDAD DE EVALUACION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5" y="2055818"/>
            <a:ext cx="4614758" cy="367410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MX" sz="2727" dirty="0">
              <a:solidFill>
                <a:srgbClr val="FFFFFF"/>
              </a:solidFill>
              <a:latin typeface="Söhne"/>
            </a:endParaRPr>
          </a:p>
          <a:p>
            <a:pPr algn="just"/>
            <a:r>
              <a:rPr lang="es-MX" sz="2727" b="1" dirty="0"/>
              <a:t>ESCALA A EVALUAR:</a:t>
            </a:r>
          </a:p>
          <a:p>
            <a:pPr marL="0" indent="0" algn="just">
              <a:buNone/>
            </a:pPr>
            <a:r>
              <a:rPr lang="es-MX" sz="2727" b="1" dirty="0"/>
              <a:t>Lenguaje técnico y adecuado</a:t>
            </a:r>
          </a:p>
          <a:p>
            <a:pPr marL="0" indent="0" algn="just">
              <a:buNone/>
            </a:pPr>
            <a:r>
              <a:rPr lang="es-MX" sz="2727" b="1" dirty="0"/>
              <a:t>Excelente ortografía </a:t>
            </a:r>
          </a:p>
          <a:p>
            <a:pPr marL="0" indent="0" algn="just">
              <a:buNone/>
            </a:pPr>
            <a:r>
              <a:rPr lang="es-MX" sz="2727" b="1" dirty="0"/>
              <a:t>Redacción correcta, clara y en orden</a:t>
            </a:r>
          </a:p>
          <a:p>
            <a:pPr marL="0" indent="0" algn="just">
              <a:buNone/>
            </a:pPr>
            <a:r>
              <a:rPr lang="es-MX" sz="2727" b="1" dirty="0"/>
              <a:t>Presentación pulcra , clara y legible, y en formato adecuado a la plataforma. </a:t>
            </a:r>
          </a:p>
          <a:p>
            <a:pPr marL="0" indent="0" algn="just">
              <a:buNone/>
            </a:pPr>
            <a:endParaRPr lang="es-MX" sz="2002" b="1" dirty="0"/>
          </a:p>
          <a:p>
            <a:pPr marL="0" indent="0" algn="just"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6101343" y="2015171"/>
            <a:ext cx="5283867" cy="421044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2" y="3"/>
            <a:ext cx="1253760" cy="9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22" y="0"/>
            <a:ext cx="1219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5" y="365127"/>
            <a:ext cx="9945071" cy="1325564"/>
          </a:xfrm>
        </p:spPr>
        <p:txBody>
          <a:bodyPr>
            <a:noAutofit/>
          </a:bodyPr>
          <a:lstStyle/>
          <a:p>
            <a:pPr algn="ctr"/>
            <a:r>
              <a:rPr lang="es-MX" sz="3273" b="1" dirty="0"/>
              <a:t>ACERCA DE LAS IMÁGENES PRESENTADAS EN LOS DOCUMENTOS EN PLATAFORMA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67" y="2032637"/>
            <a:ext cx="6981742" cy="4460236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002" b="1" dirty="0">
              <a:latin typeface="Söhne"/>
            </a:endParaRPr>
          </a:p>
          <a:p>
            <a:pPr marL="0" indent="0" algn="just">
              <a:buNone/>
            </a:pPr>
            <a:r>
              <a:rPr lang="es-MX" sz="2727" b="1" dirty="0"/>
              <a:t>SE DEBERÁ DE ENTREGAR EL TRABAJO ILUSTRADO CON TOMAS FOTOGRÁFICAS LAS CUALES DEBERÁN DE TENER LOS SIGUIENTES REQUISITOS.</a:t>
            </a:r>
          </a:p>
          <a:p>
            <a:pPr marL="0" indent="0" algn="just">
              <a:buNone/>
            </a:pPr>
            <a:r>
              <a:rPr lang="es-MX" sz="2727" b="1" dirty="0"/>
              <a:t>- TAMAÑO DE 10X15 CM.</a:t>
            </a:r>
          </a:p>
          <a:p>
            <a:pPr marL="0" indent="0" algn="just">
              <a:buNone/>
            </a:pPr>
            <a:r>
              <a:rPr lang="es-MX" sz="2727" b="1" dirty="0"/>
              <a:t>- BAJADAS DIRECTAMENTE DEL EQUIPO O DISPOSITIVO DEL QUE FUERON TOMADAS.</a:t>
            </a:r>
          </a:p>
          <a:p>
            <a:pPr marL="0" indent="0" algn="just">
              <a:buNone/>
            </a:pPr>
            <a:r>
              <a:rPr lang="es-MX" sz="2727" b="1" dirty="0"/>
              <a:t>- NO IMÁGENES DE WHATSAPP PARA NO RESTAR CALIDAD.</a:t>
            </a:r>
          </a:p>
          <a:p>
            <a:pPr marL="0" indent="0" algn="just">
              <a:buNone/>
            </a:pPr>
            <a:r>
              <a:rPr lang="es-MX" sz="2727" b="1" dirty="0"/>
              <a:t>- ADEMÁS LAS FOTOGRAFÍAS DEBERÁN DE CONTAR  CON LOS REQUISITOS TÉCNICOS DE NITIDEZ, ENCUADRE E ILUMINACIÓN</a:t>
            </a:r>
          </a:p>
          <a:p>
            <a:pPr marL="0" indent="0" algn="just">
              <a:buNone/>
            </a:pPr>
            <a:r>
              <a:rPr lang="es-MX" sz="2727" b="1" dirty="0"/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6908136" y="1812098"/>
            <a:ext cx="5283867" cy="421044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2" y="3"/>
            <a:ext cx="1253760" cy="937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132938-CFC4-EB0B-7502-1DB7A771962F}"/>
              </a:ext>
            </a:extLst>
          </p:cNvPr>
          <p:cNvSpPr txBox="1"/>
          <p:nvPr/>
        </p:nvSpPr>
        <p:spPr>
          <a:xfrm>
            <a:off x="7688624" y="5874333"/>
            <a:ext cx="4053840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998" b="1" dirty="0">
                <a:solidFill>
                  <a:schemeClr val="bg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463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GTBIfobia: discriminación por orientación sexual e identidad de género">
            <a:extLst>
              <a:ext uri="{FF2B5EF4-FFF2-40B4-BE49-F238E27FC236}">
                <a16:creationId xmlns:a16="http://schemas.microsoft.com/office/drawing/2014/main" id="{8AB05A35-BD38-DB64-19C5-43699F5C4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 b="886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791744-5ACE-0DA1-92F0-E35F5451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1" i="0">
                <a:solidFill>
                  <a:schemeClr val="bg1"/>
                </a:solidFill>
                <a:effectLst/>
                <a:latin typeface="Söhne"/>
              </a:rPr>
              <a:t>Derecho a la no discriminación</a:t>
            </a:r>
            <a:br>
              <a:rPr lang="es-MX" sz="5000" b="0" i="0">
                <a:solidFill>
                  <a:schemeClr val="bg1"/>
                </a:solidFill>
                <a:effectLst/>
                <a:latin typeface="Söhne"/>
              </a:rPr>
            </a:br>
            <a:endParaRPr lang="es-MX" sz="5000">
              <a:solidFill>
                <a:schemeClr val="bg1"/>
              </a:solidFill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96A33-9561-48C6-A279-9CE8D485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tienen el derecho fundamental a no ser discriminadas debido a su orientación sexual, identidad de género u expresión de género. Esto incluye el acceso a la educación, el empleo, la vivienda y otros servicios públicos.</a:t>
            </a:r>
            <a:endParaRPr lang="es-MX" sz="2000" b="1" dirty="0">
              <a:solidFill>
                <a:schemeClr val="bg1"/>
              </a:solidFill>
              <a:latin typeface="Söhne"/>
            </a:endParaRPr>
          </a:p>
          <a:p>
            <a:endParaRPr lang="es-MX" sz="2000" b="1" i="0" dirty="0">
              <a:solidFill>
                <a:schemeClr val="bg1"/>
              </a:solidFill>
              <a:effectLst/>
              <a:latin typeface="Söhne"/>
            </a:endParaRPr>
          </a:p>
          <a:p>
            <a:r>
              <a:rPr lang="es-MX" sz="2000" b="1" i="0" dirty="0">
                <a:solidFill>
                  <a:schemeClr val="bg1"/>
                </a:solidFill>
                <a:effectLst/>
                <a:latin typeface="Söhne"/>
              </a:rPr>
              <a:t>Discriminación y Estigma:</a:t>
            </a: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a menudo enfrentan discriminación en ámbitos como el empleo, la educación y la vivienda. Además, el estigma social puede contribuir a un ambiente hostil que afecta negativamente su bienestar emocional y mental.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81C66-48F8-6407-F180-D0A92AA7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munidad LGBT sufre agresiones durante confinamiento por Covid-19 - El Sol  de México | Noticias, Deportes, Gossip, Columnas">
            <a:extLst>
              <a:ext uri="{FF2B5EF4-FFF2-40B4-BE49-F238E27FC236}">
                <a16:creationId xmlns:a16="http://schemas.microsoft.com/office/drawing/2014/main" id="{76AA0AB0-5A21-A993-821F-8EF8F1B66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 b="825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B9C8D4-A173-2BF8-7BD0-97B2CF19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1" i="0">
                <a:solidFill>
                  <a:schemeClr val="bg1"/>
                </a:solidFill>
                <a:effectLst/>
                <a:latin typeface="Söhne"/>
              </a:rPr>
              <a:t>Derecho a la igualdad ante la ley</a:t>
            </a:r>
            <a:endParaRPr lang="es-MX" sz="5000">
              <a:solidFill>
                <a:schemeClr val="bg1"/>
              </a:solidFill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1FFDF-B2AA-1496-9197-6127EEF0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000" b="0" i="0">
                <a:solidFill>
                  <a:schemeClr val="bg1"/>
                </a:solidFill>
                <a:effectLst/>
                <a:latin typeface="Söhne"/>
              </a:rPr>
              <a:t>Las leyes deben garantizar que las personas LGBTQ+ tengan los mismos derechos y protecciones que las demás. Esto incluye el derecho al matrimonio, la adopción y la participación en todas las instituciones sociales y políticas.</a:t>
            </a:r>
            <a:endParaRPr lang="es-MX" sz="2000" b="1" i="0">
              <a:solidFill>
                <a:schemeClr val="bg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s-MX" sz="2000" b="1" i="0">
              <a:solidFill>
                <a:schemeClr val="bg1"/>
              </a:solidFill>
              <a:effectLst/>
              <a:latin typeface="Söhne"/>
            </a:endParaRPr>
          </a:p>
          <a:p>
            <a:r>
              <a:rPr lang="es-MX" sz="2000" b="1" i="0">
                <a:solidFill>
                  <a:schemeClr val="bg1"/>
                </a:solidFill>
                <a:effectLst/>
                <a:latin typeface="Söhne"/>
              </a:rPr>
              <a:t>Violencia y Acoso:</a:t>
            </a:r>
            <a:endParaRPr lang="es-MX" sz="2000" b="0" i="0">
              <a:solidFill>
                <a:schemeClr val="bg1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0" i="0">
                <a:solidFill>
                  <a:schemeClr val="bg1"/>
                </a:solidFill>
                <a:effectLst/>
                <a:latin typeface="Söhne"/>
              </a:rPr>
              <a:t>La violencia física y verbal dirigida a personas LGBTQ+ es un problema grave en muchas sociedades. Esto puede incluir agresiones físicas, intimidación, amenazas y violencia sexual. La impunidad en estos casos a menudo dificulta la denuncia y persecución de los responsables.</a:t>
            </a:r>
          </a:p>
          <a:p>
            <a:endParaRPr lang="es-MX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F5EEF8-D937-C29D-E1AA-B35CEB39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Veinte consejos para luchar contra la discriminación de trabajadores LGBT |  ComunicarSe">
            <a:extLst>
              <a:ext uri="{FF2B5EF4-FFF2-40B4-BE49-F238E27FC236}">
                <a16:creationId xmlns:a16="http://schemas.microsoft.com/office/drawing/2014/main" id="{3B0AC817-659B-F138-ECE3-96096857F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728E21-69F8-E8B6-ED98-D87DAE4F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1" i="0">
                <a:solidFill>
                  <a:schemeClr val="bg1"/>
                </a:solidFill>
                <a:effectLst/>
                <a:latin typeface="Söhne"/>
              </a:rPr>
              <a:t>Derecho a la identidad de género</a:t>
            </a:r>
            <a:endParaRPr lang="es-MX" sz="5000">
              <a:solidFill>
                <a:schemeClr val="bg1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B0FE6-AE4F-D563-DECA-DD1A98C0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transgénero tienen el derecho a vivir de acuerdo con su identidad de género y a recibir reconocimiento legal de esa identidad. Esto implica el acceso a documentos de identificación que reflejen su género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autopercibido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endParaRPr lang="es-MX" sz="2000" b="1" i="0" dirty="0">
              <a:solidFill>
                <a:schemeClr val="bg1"/>
              </a:solidFill>
              <a:effectLst/>
              <a:latin typeface="Söhne"/>
            </a:endParaRPr>
          </a:p>
          <a:p>
            <a:r>
              <a:rPr lang="es-MX" sz="2000" b="1" i="0" dirty="0">
                <a:solidFill>
                  <a:schemeClr val="bg1"/>
                </a:solidFill>
                <a:effectLst/>
                <a:latin typeface="Söhne"/>
              </a:rPr>
              <a:t>Falta de Reconocimiento Legal:</a:t>
            </a: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En algunos lugares, las parejas del mismo sexo pueden enfrentar la falta de reconocimiento legal de sus relaciones, lo que afecta su capacidad para casarse, adoptar hijos y acceder a beneficios legales y de seguridad social.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FD1458-1321-496C-B5E8-F822B1BA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iesgos de la comunidad LGBT - Wikipedia, la enciclopedia libre">
            <a:extLst>
              <a:ext uri="{FF2B5EF4-FFF2-40B4-BE49-F238E27FC236}">
                <a16:creationId xmlns:a16="http://schemas.microsoft.com/office/drawing/2014/main" id="{6B6D2CD2-C720-C8F9-5B39-23127AE22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71F1DF-B4BA-659B-D6B6-0C574E0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4600" b="1" i="0">
                <a:solidFill>
                  <a:schemeClr val="bg1"/>
                </a:solidFill>
                <a:effectLst/>
                <a:latin typeface="Söhne"/>
              </a:rPr>
              <a:t>Derechos de las parejas del mismo sexo:</a:t>
            </a:r>
            <a:br>
              <a:rPr lang="es-MX" sz="4600" b="0" i="0">
                <a:solidFill>
                  <a:schemeClr val="bg1"/>
                </a:solidFill>
                <a:effectLst/>
                <a:latin typeface="Söhne"/>
              </a:rPr>
            </a:br>
            <a:endParaRPr lang="es-MX" sz="4600">
              <a:solidFill>
                <a:schemeClr val="bg1"/>
              </a:solidFill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FE6FFA-7621-A90F-BD04-DE46990F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parejas del mismo sexo tienen el derecho al matrimonio y a los mismos beneficios legales que las parejas heterosexuales. Esto incluye aspectos como la adopción y el acceso a servicios de salud y seguridad social.</a:t>
            </a:r>
          </a:p>
          <a:p>
            <a:pPr marL="0" indent="0">
              <a:buNone/>
            </a:pPr>
            <a:endParaRPr lang="es-MX" sz="2000" b="1" i="0" dirty="0">
              <a:solidFill>
                <a:schemeClr val="bg1"/>
              </a:solidFill>
              <a:effectLst/>
              <a:latin typeface="Söhne"/>
            </a:endParaRPr>
          </a:p>
          <a:p>
            <a:r>
              <a:rPr lang="es-MX" sz="2000" b="1" i="0" dirty="0">
                <a:solidFill>
                  <a:schemeClr val="bg1"/>
                </a:solidFill>
                <a:effectLst/>
                <a:latin typeface="Söhne"/>
              </a:rPr>
              <a:t>Restricciones a la Identidad de Género:</a:t>
            </a: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transgénero pueden enfrentar obstáculos legales y sociales para la transición de género, incluyendo la falta de reconocimiento de su identidad de género y la dificultad para cambiar documentos legales.</a:t>
            </a:r>
          </a:p>
          <a:p>
            <a:endParaRPr lang="es-MX" sz="17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F41E7A-B844-3B10-999F-4DEB95AB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ómo hacer servicios de salud amables con los LGBT+ - Homosensual">
            <a:extLst>
              <a:ext uri="{FF2B5EF4-FFF2-40B4-BE49-F238E27FC236}">
                <a16:creationId xmlns:a16="http://schemas.microsoft.com/office/drawing/2014/main" id="{A9B81444-3295-5526-CD5C-A71DC642B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8576DC-F943-7974-CEEB-A52DDD0F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1" i="0">
                <a:solidFill>
                  <a:schemeClr val="bg1"/>
                </a:solidFill>
                <a:effectLst/>
                <a:latin typeface="Söhne"/>
              </a:rPr>
              <a:t>Derecho a la salud</a:t>
            </a:r>
            <a:br>
              <a:rPr lang="es-MX" sz="5000" b="0" i="0">
                <a:solidFill>
                  <a:schemeClr val="bg1"/>
                </a:solidFill>
                <a:effectLst/>
                <a:latin typeface="Söhne"/>
              </a:rPr>
            </a:br>
            <a:endParaRPr lang="es-MX" sz="5000">
              <a:solidFill>
                <a:schemeClr val="bg1"/>
              </a:solidFill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6B522-90B7-FE0D-B6DE-66E7B4A0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tienen el derecho a recibir atención médica sin ser objeto de discriminación. Esto incluye el acceso a servicios específicos de salud, como la atención médica relacionada con la orientación sexual o la identidad de género.</a:t>
            </a:r>
            <a:endParaRPr lang="es-MX" sz="2000" b="1" i="0" dirty="0">
              <a:solidFill>
                <a:schemeClr val="bg1"/>
              </a:solidFill>
              <a:effectLst/>
              <a:latin typeface="Söhne"/>
            </a:endParaRPr>
          </a:p>
          <a:p>
            <a:endParaRPr lang="es-MX" sz="2000" b="1" dirty="0">
              <a:solidFill>
                <a:schemeClr val="bg1"/>
              </a:solidFill>
              <a:latin typeface="Söhne"/>
            </a:endParaRPr>
          </a:p>
          <a:p>
            <a:r>
              <a:rPr lang="es-MX" sz="2000" b="1" i="0" dirty="0">
                <a:solidFill>
                  <a:schemeClr val="bg1"/>
                </a:solidFill>
                <a:effectLst/>
                <a:latin typeface="Söhne"/>
              </a:rPr>
              <a:t>Acceso Limitado a Servicios de Salud:</a:t>
            </a: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pueden enfrentar barreras para acceder a servicios de salud culturalmente competentes y no discriminatorios, especialmente en relación con la salud sexual y reproductiva.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DDB267-95F2-7FF6-5B81-A3AAFB61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9F802A-2FB6-5796-B0AE-D2A3F29A0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12" y="2510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0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Maestros y las nuevas protecciones federales antidiscriminación LGBTQ -  Observatorio / Instituto para el Futuro de la Educación">
            <a:extLst>
              <a:ext uri="{FF2B5EF4-FFF2-40B4-BE49-F238E27FC236}">
                <a16:creationId xmlns:a16="http://schemas.microsoft.com/office/drawing/2014/main" id="{5AD7D06C-6811-E065-423C-6F60A95E6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 b="19297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1FE73A-B2BA-88CE-3AF5-CF063066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s-MX" sz="6000" b="1" i="0">
                <a:solidFill>
                  <a:srgbClr val="FFFFFF"/>
                </a:solidFill>
                <a:effectLst/>
                <a:latin typeface="Söhne"/>
              </a:rPr>
              <a:t>Derecho a la seguridad personal</a:t>
            </a:r>
            <a:br>
              <a:rPr lang="es-MX" sz="6000" b="0" i="0">
                <a:solidFill>
                  <a:srgbClr val="FFFFFF"/>
                </a:solidFill>
                <a:effectLst/>
                <a:latin typeface="Söhne"/>
              </a:rPr>
            </a:br>
            <a:endParaRPr lang="es-MX" sz="6000">
              <a:solidFill>
                <a:srgbClr val="FFFFFF"/>
              </a:solidFill>
            </a:endParaRPr>
          </a:p>
        </p:txBody>
      </p:sp>
      <p:sp>
        <p:nvSpPr>
          <p:cNvPr id="6160" name="Rectangle 615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C414D-7822-F36C-25DD-3E0DF475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endParaRPr lang="es-MX" sz="2000" b="1" i="0" dirty="0">
              <a:solidFill>
                <a:srgbClr val="FFFFFF"/>
              </a:solidFill>
              <a:effectLst/>
              <a:latin typeface="Söh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FFFFFF"/>
                </a:solidFill>
                <a:effectLst/>
                <a:latin typeface="Söhne"/>
              </a:rPr>
              <a:t>Las personas LGBTQ+ tienen el derecho a vivir libres de violencia y acoso basado en su orientación sexual o identidad de género. Esto implica la implementación efectiva de leyes y políticas que protejan contra la violencia y la discriminación.</a:t>
            </a:r>
            <a:endParaRPr lang="es-MX" sz="2000" b="1" i="0" dirty="0">
              <a:solidFill>
                <a:srgbClr val="FFFFFF"/>
              </a:solidFill>
              <a:effectLst/>
              <a:latin typeface="Söhne"/>
            </a:endParaRPr>
          </a:p>
          <a:p>
            <a:endParaRPr lang="es-MX" sz="2000" b="1" dirty="0">
              <a:solidFill>
                <a:srgbClr val="FFFFFF"/>
              </a:solidFill>
              <a:latin typeface="Söhne"/>
            </a:endParaRPr>
          </a:p>
          <a:p>
            <a:r>
              <a:rPr lang="es-MX" sz="2000" b="1" i="0" dirty="0">
                <a:solidFill>
                  <a:srgbClr val="FFFFFF"/>
                </a:solidFill>
                <a:effectLst/>
                <a:latin typeface="Söhne"/>
              </a:rPr>
              <a:t>Criminalización de la Homosexualidad:</a:t>
            </a:r>
            <a:endParaRPr lang="es-MX" sz="2000" b="0" i="0" dirty="0">
              <a:solidFill>
                <a:srgbClr val="FFFFFF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FFFFFF"/>
                </a:solidFill>
                <a:effectLst/>
                <a:latin typeface="Söhne"/>
              </a:rPr>
              <a:t>En algunos países, la homosexualidad sigue siendo criminalizada, lo que puede llevar a arrestos, encarcelamientos y persecuciones basadas en la orientación sexual.</a:t>
            </a:r>
          </a:p>
          <a:p>
            <a:endParaRPr lang="es-MX" sz="15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36693D-8EB9-06AF-BDE9-457E35A6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427" y="1439524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grupo de figuras de palos de madera multicolores">
            <a:extLst>
              <a:ext uri="{FF2B5EF4-FFF2-40B4-BE49-F238E27FC236}">
                <a16:creationId xmlns:a16="http://schemas.microsoft.com/office/drawing/2014/main" id="{ABD823F8-E593-0212-9587-353CCFB6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32" b="654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A0703B-11EB-C798-8E72-500857D7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1" i="0">
                <a:solidFill>
                  <a:schemeClr val="bg1"/>
                </a:solidFill>
                <a:effectLst/>
                <a:latin typeface="Söhne"/>
              </a:rPr>
              <a:t>Derecho a la participación política</a:t>
            </a:r>
            <a:br>
              <a:rPr lang="es-MX" sz="5000" b="0" i="0">
                <a:solidFill>
                  <a:schemeClr val="bg1"/>
                </a:solidFill>
                <a:effectLst/>
                <a:latin typeface="Söhne"/>
              </a:rPr>
            </a:br>
            <a:endParaRPr lang="es-MX" sz="5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88215-B4A4-C54A-9329-030EF4BF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tienen el derecho de participar en procesos políticos y sociales en pie de igualdad con los demás ciudadanos, sin enfrentar discriminación por su orientación sexual o identidad de género.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Söhne"/>
            </a:endParaRPr>
          </a:p>
          <a:p>
            <a:r>
              <a:rPr lang="es-MX" sz="2000" b="1" i="0" dirty="0">
                <a:solidFill>
                  <a:schemeClr val="bg1"/>
                </a:solidFill>
                <a:effectLst/>
                <a:latin typeface="Söhne"/>
              </a:rPr>
              <a:t>Limitaciones en la Participación Política:</a:t>
            </a: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Las personas LGBTQ+ a veces enfrentan barreras para participar plenamente en la vida política y social debido a la discriminación y la estigmatización.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3D46B2-356B-37E0-9AE2-F174C3661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1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grupo de figuras de palos de madera multicolores">
            <a:extLst>
              <a:ext uri="{FF2B5EF4-FFF2-40B4-BE49-F238E27FC236}">
                <a16:creationId xmlns:a16="http://schemas.microsoft.com/office/drawing/2014/main" id="{ABD823F8-E593-0212-9587-353CCFB6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32" b="654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A0703B-11EB-C798-8E72-500857D7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MX" sz="5000" b="0" i="0" dirty="0">
                <a:solidFill>
                  <a:schemeClr val="bg1"/>
                </a:solidFill>
                <a:effectLst/>
                <a:latin typeface="Söhne"/>
              </a:rPr>
              <a:t>Actividad a evaluar</a:t>
            </a:r>
            <a:br>
              <a:rPr lang="es-MX" sz="5000" b="0" i="0" dirty="0">
                <a:solidFill>
                  <a:schemeClr val="bg1"/>
                </a:solidFill>
                <a:effectLst/>
                <a:latin typeface="Söhne"/>
              </a:rPr>
            </a:br>
            <a:endParaRPr lang="es-MX" sz="5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88215-B4A4-C54A-9329-030EF4BF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000" dirty="0">
                <a:solidFill>
                  <a:schemeClr val="bg1"/>
                </a:solidFill>
              </a:rPr>
              <a:t>Sube evidencia fotográfica de tu participación describe en que consistió, y realiza una redacción de 2 cuartillas con el tema correspondiente al proyecto de esta clase. Designado “ Derecho a la identidad de los hijos de un matrimonio </a:t>
            </a:r>
            <a:r>
              <a:rPr lang="es-MX" sz="2000" dirty="0" err="1">
                <a:solidFill>
                  <a:schemeClr val="bg1"/>
                </a:solidFill>
              </a:rPr>
              <a:t>lgbtiq</a:t>
            </a:r>
            <a:r>
              <a:rPr lang="es-MX" sz="2000" dirty="0">
                <a:solidFill>
                  <a:schemeClr val="bg1"/>
                </a:solidFill>
              </a:rPr>
              <a:t>+, la redacción es propia, personal y basándote también en el tema de jurisprudencia redactado en la revista de apoyo subida a plataforma en la clase anterior.</a:t>
            </a:r>
          </a:p>
          <a:p>
            <a:pPr algn="just"/>
            <a:r>
              <a:rPr lang="es-MX" sz="2000" dirty="0">
                <a:solidFill>
                  <a:schemeClr val="bg1"/>
                </a:solidFill>
              </a:rPr>
              <a:t>Es importante para esta evaluación que describas el lugar en donde se encuentra la </a:t>
            </a:r>
            <a:r>
              <a:rPr lang="es-MX" sz="2000" dirty="0" err="1">
                <a:solidFill>
                  <a:schemeClr val="bg1"/>
                </a:solidFill>
              </a:rPr>
              <a:t>visitaduria</a:t>
            </a:r>
            <a:r>
              <a:rPr lang="es-MX" sz="2000" dirty="0">
                <a:solidFill>
                  <a:schemeClr val="bg1"/>
                </a:solidFill>
              </a:rPr>
              <a:t> nombre de las personas que atendieron la solicitud, Continuidad ofrecida a la queja, todo debe de estar  en orden cronológico  y describiendo la metodología que se eligió para llevarlo a cabo desde la primera visita.</a:t>
            </a:r>
          </a:p>
          <a:p>
            <a:r>
              <a:rPr lang="es-MX" sz="2000" dirty="0">
                <a:solidFill>
                  <a:schemeClr val="bg1"/>
                </a:solidFill>
              </a:rPr>
              <a:t>Sigue los requerimientos para la entrega de tu trabajo de investigación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3D46B2-356B-37E0-9AE2-F174C3661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12" y="98647"/>
            <a:ext cx="1782425" cy="1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900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Amasis MT Pro</vt:lpstr>
      <vt:lpstr>Arial</vt:lpstr>
      <vt:lpstr>Calibri</vt:lpstr>
      <vt:lpstr>Calibri Light</vt:lpstr>
      <vt:lpstr>Söhne</vt:lpstr>
      <vt:lpstr>Tema de Office</vt:lpstr>
      <vt:lpstr>Derechos humanos en Grupos Vulnerables</vt:lpstr>
      <vt:lpstr>Derecho a la no discriminación </vt:lpstr>
      <vt:lpstr>Derecho a la igualdad ante la ley</vt:lpstr>
      <vt:lpstr>Derecho a la identidad de género</vt:lpstr>
      <vt:lpstr>Derechos de las parejas del mismo sexo: </vt:lpstr>
      <vt:lpstr>Derecho a la salud </vt:lpstr>
      <vt:lpstr>Derecho a la seguridad personal </vt:lpstr>
      <vt:lpstr>Derecho a la participación política </vt:lpstr>
      <vt:lpstr>Actividad a evaluar </vt:lpstr>
      <vt:lpstr>ACTIVIDAD DE EVALUACION</vt:lpstr>
      <vt:lpstr>ACERCA DE LAS IMÁGENES PRESENTADAS EN LOS DOCUMENTOS EN PLATAFORMA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en Grupos Vulnerables</dc:title>
  <dc:creator>Angeles Villavicencio</dc:creator>
  <cp:lastModifiedBy>Angeles Villavicencio</cp:lastModifiedBy>
  <cp:revision>2</cp:revision>
  <dcterms:created xsi:type="dcterms:W3CDTF">2023-11-27T02:36:05Z</dcterms:created>
  <dcterms:modified xsi:type="dcterms:W3CDTF">2023-11-29T04:19:26Z</dcterms:modified>
</cp:coreProperties>
</file>