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71" r:id="rId12"/>
    <p:sldId id="272" r:id="rId1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73D689-73DC-4CC0-A4E0-77C86027E727}" type="doc">
      <dgm:prSet loTypeId="urn:microsoft.com/office/officeart/2008/layout/LinedList" loCatId="list" qsTypeId="urn:microsoft.com/office/officeart/2005/8/quickstyle/simple2" qsCatId="simple" csTypeId="urn:microsoft.com/office/officeart/2005/8/colors/accent6_2" csCatId="accent6" phldr="1"/>
      <dgm:spPr/>
      <dgm:t>
        <a:bodyPr/>
        <a:lstStyle/>
        <a:p>
          <a:endParaRPr lang="en-US"/>
        </a:p>
      </dgm:t>
    </dgm:pt>
    <dgm:pt modelId="{B61FD701-A282-4165-B42F-42C51554E33F}">
      <dgm:prSet/>
      <dgm:spPr/>
      <dgm:t>
        <a:bodyPr/>
        <a:lstStyle/>
        <a:p>
          <a:pPr algn="just"/>
          <a:r>
            <a:rPr lang="es-MX" b="0" i="0" dirty="0"/>
            <a:t>La </a:t>
          </a:r>
          <a:r>
            <a:rPr lang="es-MX" b="0" i="0" dirty="0" err="1"/>
            <a:t>documentoscopía</a:t>
          </a:r>
          <a:r>
            <a:rPr lang="es-MX" b="0" i="0" dirty="0"/>
            <a:t> se especializa en el análisis detallado de documentos variados, como cheques, contratos, y certificados. Examinar la tinta, el papel, las marcas de seguridad y las características de impresión son aspectos esenciales. Este análisis puede determinar la autenticidad o la falsificación de documentos importantes en contextos legales y financieros.</a:t>
          </a:r>
          <a:endParaRPr lang="en-US" dirty="0"/>
        </a:p>
      </dgm:t>
    </dgm:pt>
    <dgm:pt modelId="{2B768C90-689A-48A6-98CA-82B9C46447B9}" type="parTrans" cxnId="{B77E770A-0A66-4B4B-A40E-5E24196E4A2F}">
      <dgm:prSet/>
      <dgm:spPr/>
      <dgm:t>
        <a:bodyPr/>
        <a:lstStyle/>
        <a:p>
          <a:endParaRPr lang="en-US"/>
        </a:p>
      </dgm:t>
    </dgm:pt>
    <dgm:pt modelId="{D68B400A-90EE-47F6-8BD3-16C826436A41}" type="sibTrans" cxnId="{B77E770A-0A66-4B4B-A40E-5E24196E4A2F}">
      <dgm:prSet/>
      <dgm:spPr/>
      <dgm:t>
        <a:bodyPr/>
        <a:lstStyle/>
        <a:p>
          <a:endParaRPr lang="en-US"/>
        </a:p>
      </dgm:t>
    </dgm:pt>
    <dgm:pt modelId="{8D7BF71C-A4BE-440B-AB8B-E5D273B6B2B0}">
      <dgm:prSet/>
      <dgm:spPr/>
      <dgm:t>
        <a:bodyPr/>
        <a:lstStyle/>
        <a:p>
          <a:pPr algn="just"/>
          <a:r>
            <a:rPr lang="es-MX" b="0" i="0" dirty="0"/>
            <a:t>En contraste, la grafoscopía se adentra en la individualidad de la escritura. Cada trazo, la inclinación de las letras y la presión aplicada durante la escritura son elementos cruciales. El objetivo es identificar patrones únicos asociados con la persona que escribió un documento, proporcionando información sobre la autoría.</a:t>
          </a:r>
          <a:endParaRPr lang="en-US" dirty="0"/>
        </a:p>
      </dgm:t>
    </dgm:pt>
    <dgm:pt modelId="{3F98164D-28B7-447D-B0F3-2D4D14C83948}" type="parTrans" cxnId="{4FBB721E-E7E7-45BA-8F57-0DA15BA27563}">
      <dgm:prSet/>
      <dgm:spPr/>
      <dgm:t>
        <a:bodyPr/>
        <a:lstStyle/>
        <a:p>
          <a:endParaRPr lang="en-US"/>
        </a:p>
      </dgm:t>
    </dgm:pt>
    <dgm:pt modelId="{7EDE33F9-830E-446E-99F4-9BFC18B02B1C}" type="sibTrans" cxnId="{4FBB721E-E7E7-45BA-8F57-0DA15BA27563}">
      <dgm:prSet/>
      <dgm:spPr/>
      <dgm:t>
        <a:bodyPr/>
        <a:lstStyle/>
        <a:p>
          <a:endParaRPr lang="en-US"/>
        </a:p>
      </dgm:t>
    </dgm:pt>
    <dgm:pt modelId="{9E54CE7A-4C96-4186-886D-50B5D0568066}" type="pres">
      <dgm:prSet presAssocID="{E373D689-73DC-4CC0-A4E0-77C86027E727}" presName="vert0" presStyleCnt="0">
        <dgm:presLayoutVars>
          <dgm:dir/>
          <dgm:animOne val="branch"/>
          <dgm:animLvl val="lvl"/>
        </dgm:presLayoutVars>
      </dgm:prSet>
      <dgm:spPr/>
    </dgm:pt>
    <dgm:pt modelId="{123FB28F-16E0-4A33-8B04-42C25CE93D30}" type="pres">
      <dgm:prSet presAssocID="{B61FD701-A282-4165-B42F-42C51554E33F}" presName="thickLine" presStyleLbl="alignNode1" presStyleIdx="0" presStyleCnt="2"/>
      <dgm:spPr/>
    </dgm:pt>
    <dgm:pt modelId="{68AA85DE-49ED-4FF0-8CC0-1AC6368785C7}" type="pres">
      <dgm:prSet presAssocID="{B61FD701-A282-4165-B42F-42C51554E33F}" presName="horz1" presStyleCnt="0"/>
      <dgm:spPr/>
    </dgm:pt>
    <dgm:pt modelId="{5B7F1E19-3635-43EB-AE89-228050E9D5CF}" type="pres">
      <dgm:prSet presAssocID="{B61FD701-A282-4165-B42F-42C51554E33F}" presName="tx1" presStyleLbl="revTx" presStyleIdx="0" presStyleCnt="2"/>
      <dgm:spPr/>
    </dgm:pt>
    <dgm:pt modelId="{B446C10E-C21B-42BB-9FEA-A6F94403D9D1}" type="pres">
      <dgm:prSet presAssocID="{B61FD701-A282-4165-B42F-42C51554E33F}" presName="vert1" presStyleCnt="0"/>
      <dgm:spPr/>
    </dgm:pt>
    <dgm:pt modelId="{3482D11E-9364-4A33-8436-BAAE41ADFF3D}" type="pres">
      <dgm:prSet presAssocID="{8D7BF71C-A4BE-440B-AB8B-E5D273B6B2B0}" presName="thickLine" presStyleLbl="alignNode1" presStyleIdx="1" presStyleCnt="2"/>
      <dgm:spPr/>
    </dgm:pt>
    <dgm:pt modelId="{A7EC3453-1426-4DEC-B8B9-398DE54F536D}" type="pres">
      <dgm:prSet presAssocID="{8D7BF71C-A4BE-440B-AB8B-E5D273B6B2B0}" presName="horz1" presStyleCnt="0"/>
      <dgm:spPr/>
    </dgm:pt>
    <dgm:pt modelId="{0DE3298C-EBE4-4757-BB4D-D04E6A08D280}" type="pres">
      <dgm:prSet presAssocID="{8D7BF71C-A4BE-440B-AB8B-E5D273B6B2B0}" presName="tx1" presStyleLbl="revTx" presStyleIdx="1" presStyleCnt="2"/>
      <dgm:spPr/>
    </dgm:pt>
    <dgm:pt modelId="{5BC0A88F-BAE1-4FA8-A47A-B775C8920D2C}" type="pres">
      <dgm:prSet presAssocID="{8D7BF71C-A4BE-440B-AB8B-E5D273B6B2B0}" presName="vert1" presStyleCnt="0"/>
      <dgm:spPr/>
    </dgm:pt>
  </dgm:ptLst>
  <dgm:cxnLst>
    <dgm:cxn modelId="{563D2103-FE5A-4743-B268-04DC1634B582}" type="presOf" srcId="{8D7BF71C-A4BE-440B-AB8B-E5D273B6B2B0}" destId="{0DE3298C-EBE4-4757-BB4D-D04E6A08D280}" srcOrd="0" destOrd="0" presId="urn:microsoft.com/office/officeart/2008/layout/LinedList"/>
    <dgm:cxn modelId="{B77E770A-0A66-4B4B-A40E-5E24196E4A2F}" srcId="{E373D689-73DC-4CC0-A4E0-77C86027E727}" destId="{B61FD701-A282-4165-B42F-42C51554E33F}" srcOrd="0" destOrd="0" parTransId="{2B768C90-689A-48A6-98CA-82B9C46447B9}" sibTransId="{D68B400A-90EE-47F6-8BD3-16C826436A41}"/>
    <dgm:cxn modelId="{4FBB721E-E7E7-45BA-8F57-0DA15BA27563}" srcId="{E373D689-73DC-4CC0-A4E0-77C86027E727}" destId="{8D7BF71C-A4BE-440B-AB8B-E5D273B6B2B0}" srcOrd="1" destOrd="0" parTransId="{3F98164D-28B7-447D-B0F3-2D4D14C83948}" sibTransId="{7EDE33F9-830E-446E-99F4-9BFC18B02B1C}"/>
    <dgm:cxn modelId="{270BA630-030B-4108-A288-1AC2760099AF}" type="presOf" srcId="{B61FD701-A282-4165-B42F-42C51554E33F}" destId="{5B7F1E19-3635-43EB-AE89-228050E9D5CF}" srcOrd="0" destOrd="0" presId="urn:microsoft.com/office/officeart/2008/layout/LinedList"/>
    <dgm:cxn modelId="{C1AD0FEA-9AC2-44C2-B14D-6AB01132645C}" type="presOf" srcId="{E373D689-73DC-4CC0-A4E0-77C86027E727}" destId="{9E54CE7A-4C96-4186-886D-50B5D0568066}" srcOrd="0" destOrd="0" presId="urn:microsoft.com/office/officeart/2008/layout/LinedList"/>
    <dgm:cxn modelId="{0DA7C4AB-2D5E-4A56-BE21-72CFD6F87825}" type="presParOf" srcId="{9E54CE7A-4C96-4186-886D-50B5D0568066}" destId="{123FB28F-16E0-4A33-8B04-42C25CE93D30}" srcOrd="0" destOrd="0" presId="urn:microsoft.com/office/officeart/2008/layout/LinedList"/>
    <dgm:cxn modelId="{D6820D34-FD93-4595-8856-D3A22404314D}" type="presParOf" srcId="{9E54CE7A-4C96-4186-886D-50B5D0568066}" destId="{68AA85DE-49ED-4FF0-8CC0-1AC6368785C7}" srcOrd="1" destOrd="0" presId="urn:microsoft.com/office/officeart/2008/layout/LinedList"/>
    <dgm:cxn modelId="{1547F483-C2EC-4471-9C68-CC8E6C3C4509}" type="presParOf" srcId="{68AA85DE-49ED-4FF0-8CC0-1AC6368785C7}" destId="{5B7F1E19-3635-43EB-AE89-228050E9D5CF}" srcOrd="0" destOrd="0" presId="urn:microsoft.com/office/officeart/2008/layout/LinedList"/>
    <dgm:cxn modelId="{E1737627-771F-4128-BF15-C023F158C17A}" type="presParOf" srcId="{68AA85DE-49ED-4FF0-8CC0-1AC6368785C7}" destId="{B446C10E-C21B-42BB-9FEA-A6F94403D9D1}" srcOrd="1" destOrd="0" presId="urn:microsoft.com/office/officeart/2008/layout/LinedList"/>
    <dgm:cxn modelId="{F8A13BBF-468A-470F-B798-3536001D0103}" type="presParOf" srcId="{9E54CE7A-4C96-4186-886D-50B5D0568066}" destId="{3482D11E-9364-4A33-8436-BAAE41ADFF3D}" srcOrd="2" destOrd="0" presId="urn:microsoft.com/office/officeart/2008/layout/LinedList"/>
    <dgm:cxn modelId="{65748CD8-C70D-4FAF-8C1F-EF8430A2B748}" type="presParOf" srcId="{9E54CE7A-4C96-4186-886D-50B5D0568066}" destId="{A7EC3453-1426-4DEC-B8B9-398DE54F536D}" srcOrd="3" destOrd="0" presId="urn:microsoft.com/office/officeart/2008/layout/LinedList"/>
    <dgm:cxn modelId="{59076364-5310-44FC-881E-CD7B62DD1BBE}" type="presParOf" srcId="{A7EC3453-1426-4DEC-B8B9-398DE54F536D}" destId="{0DE3298C-EBE4-4757-BB4D-D04E6A08D280}" srcOrd="0" destOrd="0" presId="urn:microsoft.com/office/officeart/2008/layout/LinedList"/>
    <dgm:cxn modelId="{6B1424EC-C401-42BC-9F98-BEAB404E8E3E}" type="presParOf" srcId="{A7EC3453-1426-4DEC-B8B9-398DE54F536D}" destId="{5BC0A88F-BAE1-4FA8-A47A-B775C8920D2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FB28F-16E0-4A33-8B04-42C25CE93D30}">
      <dsp:nvSpPr>
        <dsp:cNvPr id="0" name=""/>
        <dsp:cNvSpPr/>
      </dsp:nvSpPr>
      <dsp:spPr>
        <a:xfrm>
          <a:off x="0" y="0"/>
          <a:ext cx="10515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5B7F1E19-3635-43EB-AE89-228050E9D5CF}">
      <dsp:nvSpPr>
        <dsp:cNvPr id="0" name=""/>
        <dsp:cNvSpPr/>
      </dsp:nvSpPr>
      <dsp:spPr>
        <a:xfrm>
          <a:off x="0" y="0"/>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just" defTabSz="1155700">
            <a:lnSpc>
              <a:spcPct val="90000"/>
            </a:lnSpc>
            <a:spcBef>
              <a:spcPct val="0"/>
            </a:spcBef>
            <a:spcAft>
              <a:spcPct val="35000"/>
            </a:spcAft>
            <a:buNone/>
          </a:pPr>
          <a:r>
            <a:rPr lang="es-MX" sz="2600" b="0" i="0" kern="1200" dirty="0"/>
            <a:t>La </a:t>
          </a:r>
          <a:r>
            <a:rPr lang="es-MX" sz="2600" b="0" i="0" kern="1200" dirty="0" err="1"/>
            <a:t>documentoscopía</a:t>
          </a:r>
          <a:r>
            <a:rPr lang="es-MX" sz="2600" b="0" i="0" kern="1200" dirty="0"/>
            <a:t> se especializa en el análisis detallado de documentos variados, como cheques, contratos, y certificados. Examinar la tinta, el papel, las marcas de seguridad y las características de impresión son aspectos esenciales. Este análisis puede determinar la autenticidad o la falsificación de documentos importantes en contextos legales y financieros.</a:t>
          </a:r>
          <a:endParaRPr lang="en-US" sz="2600" kern="1200" dirty="0"/>
        </a:p>
      </dsp:txBody>
      <dsp:txXfrm>
        <a:off x="0" y="0"/>
        <a:ext cx="10515600" cy="2175669"/>
      </dsp:txXfrm>
    </dsp:sp>
    <dsp:sp modelId="{3482D11E-9364-4A33-8436-BAAE41ADFF3D}">
      <dsp:nvSpPr>
        <dsp:cNvPr id="0" name=""/>
        <dsp:cNvSpPr/>
      </dsp:nvSpPr>
      <dsp:spPr>
        <a:xfrm>
          <a:off x="0" y="2175669"/>
          <a:ext cx="10515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0DE3298C-EBE4-4757-BB4D-D04E6A08D280}">
      <dsp:nvSpPr>
        <dsp:cNvPr id="0" name=""/>
        <dsp:cNvSpPr/>
      </dsp:nvSpPr>
      <dsp:spPr>
        <a:xfrm>
          <a:off x="0" y="2175669"/>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just" defTabSz="1155700">
            <a:lnSpc>
              <a:spcPct val="90000"/>
            </a:lnSpc>
            <a:spcBef>
              <a:spcPct val="0"/>
            </a:spcBef>
            <a:spcAft>
              <a:spcPct val="35000"/>
            </a:spcAft>
            <a:buNone/>
          </a:pPr>
          <a:r>
            <a:rPr lang="es-MX" sz="2600" b="0" i="0" kern="1200" dirty="0"/>
            <a:t>En contraste, la grafoscopía se adentra en la individualidad de la escritura. Cada trazo, la inclinación de las letras y la presión aplicada durante la escritura son elementos cruciales. El objetivo es identificar patrones únicos asociados con la persona que escribió un documento, proporcionando información sobre la autoría.</a:t>
          </a:r>
          <a:endParaRPr lang="en-US" sz="2600" kern="1200" dirty="0"/>
        </a:p>
      </dsp:txBody>
      <dsp:txXfrm>
        <a:off x="0" y="2175669"/>
        <a:ext cx="10515600" cy="217566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594389-998C-145C-5CF5-A0BCF0F39F1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2B4829D3-4F61-C0C7-74F1-60DE25042F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21E56C10-88A9-9C9B-02A8-EF41D6991805}"/>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5" name="Marcador de pie de página 4">
            <a:extLst>
              <a:ext uri="{FF2B5EF4-FFF2-40B4-BE49-F238E27FC236}">
                <a16:creationId xmlns:a16="http://schemas.microsoft.com/office/drawing/2014/main" id="{65D3A597-DE76-059D-87A2-03DA036F67D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B2A4B72E-DF8A-2617-93AD-280D009927E3}"/>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349295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052889-9342-4D75-0C3A-9000DF90ADA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6423FCD3-D0E7-136E-34CD-3E0D4A5E2E5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C6537692-2EE4-09F2-0EC6-295DCC2DAB26}"/>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5" name="Marcador de pie de página 4">
            <a:extLst>
              <a:ext uri="{FF2B5EF4-FFF2-40B4-BE49-F238E27FC236}">
                <a16:creationId xmlns:a16="http://schemas.microsoft.com/office/drawing/2014/main" id="{D7DBB76D-FF6D-B318-0B7B-75166EE7FAA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4AC1445-5A12-7409-DEE8-41D5EF45FDC3}"/>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2643323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03077E9-C6AE-54C5-B13E-40BFB8C1EC0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E89F1A42-BFAB-3497-63DB-BB45FCF8FC7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6C8EC106-6C87-21C0-4AEF-60A38E38B724}"/>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5" name="Marcador de pie de página 4">
            <a:extLst>
              <a:ext uri="{FF2B5EF4-FFF2-40B4-BE49-F238E27FC236}">
                <a16:creationId xmlns:a16="http://schemas.microsoft.com/office/drawing/2014/main" id="{DDA39476-A30B-9397-CEFE-09381ABEA85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6F089A3-7586-DD17-D6AB-786982901DB2}"/>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1763246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083EFD-639C-A820-6FE3-A3C718E8062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31FA2BC-96F1-08DA-6662-12351ABD2A5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91627AE6-84DA-717A-5AD5-3A70900F4A6E}"/>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5" name="Marcador de pie de página 4">
            <a:extLst>
              <a:ext uri="{FF2B5EF4-FFF2-40B4-BE49-F238E27FC236}">
                <a16:creationId xmlns:a16="http://schemas.microsoft.com/office/drawing/2014/main" id="{7BBC8FCE-551E-F4A4-4DCB-F121818347D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5AF8072-FAA0-A677-D1EF-6EFB5E4BD6EB}"/>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4277178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DD809E-FB60-778B-FDCA-E512D91BFB6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632F4BCA-CA94-9980-ED75-23332566EF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06CB1C6-B102-A996-8CF8-4D4AF4B22AA9}"/>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5" name="Marcador de pie de página 4">
            <a:extLst>
              <a:ext uri="{FF2B5EF4-FFF2-40B4-BE49-F238E27FC236}">
                <a16:creationId xmlns:a16="http://schemas.microsoft.com/office/drawing/2014/main" id="{9218F40E-EE4D-15CC-E24C-6D9C2413274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9C2A31A-5A61-09DA-DE19-397014EC5C99}"/>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3290634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515949-B2CB-3E35-C855-76F8DDD5358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CAC3145-4CA9-B238-4344-B79CA1F9260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78855C84-B351-0AA2-2225-28014991FFF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49B955D4-5ACA-E773-D99D-0D1DD093A3D3}"/>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6" name="Marcador de pie de página 5">
            <a:extLst>
              <a:ext uri="{FF2B5EF4-FFF2-40B4-BE49-F238E27FC236}">
                <a16:creationId xmlns:a16="http://schemas.microsoft.com/office/drawing/2014/main" id="{B2AB866E-F03B-7318-7F78-ECA69373083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D07EC4F-AC80-7933-B3DC-03604032EEF1}"/>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1298385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EA002-7B45-9560-9953-6C66436DB23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63BB7F1-754F-9BF6-74CA-0FC87E2522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BA084A4-3AEF-319E-1C5F-271540F384A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326162BD-4843-1C59-6D39-45FA3CECA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18238C9-DF55-074A-50D0-A9F069235F6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5266606B-7DEC-68D3-AF29-DB4D2565B63E}"/>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8" name="Marcador de pie de página 7">
            <a:extLst>
              <a:ext uri="{FF2B5EF4-FFF2-40B4-BE49-F238E27FC236}">
                <a16:creationId xmlns:a16="http://schemas.microsoft.com/office/drawing/2014/main" id="{9E870650-EF06-4393-EA76-61764261724D}"/>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232DF750-E25A-C402-5D43-4E65F5FF0E2D}"/>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343227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621622-DCBD-0AA4-1668-FBC104B0FFC9}"/>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B745B148-263D-5F14-99E1-BAA57EDC12FF}"/>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4" name="Marcador de pie de página 3">
            <a:extLst>
              <a:ext uri="{FF2B5EF4-FFF2-40B4-BE49-F238E27FC236}">
                <a16:creationId xmlns:a16="http://schemas.microsoft.com/office/drawing/2014/main" id="{85C537F5-FF85-6AF5-3EBC-9CB83475793A}"/>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7E5653F4-CE23-473E-05FD-942B526C0D1B}"/>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727610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44E9839-75A0-7460-45FD-73B5851AE4CE}"/>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3" name="Marcador de pie de página 2">
            <a:extLst>
              <a:ext uri="{FF2B5EF4-FFF2-40B4-BE49-F238E27FC236}">
                <a16:creationId xmlns:a16="http://schemas.microsoft.com/office/drawing/2014/main" id="{2164E325-FBA3-2F67-A20D-6A2D14C0BF9E}"/>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681FB7DB-71F1-A736-B619-DC4BE4165C82}"/>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221774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F312A5-402F-3A5A-8F3E-96E4E353488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03BECECB-966C-C5A1-A4E8-A622A42E3A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CC5CDC15-BA8C-6500-52EA-7A623706FD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6428D95-C259-E24A-D4DC-23F918B45489}"/>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6" name="Marcador de pie de página 5">
            <a:extLst>
              <a:ext uri="{FF2B5EF4-FFF2-40B4-BE49-F238E27FC236}">
                <a16:creationId xmlns:a16="http://schemas.microsoft.com/office/drawing/2014/main" id="{DCAECB99-C3A1-D4DB-109C-FF7B7EC1F8C8}"/>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A72A2E4B-2AC6-0D8A-B162-23E112FA23DC}"/>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3949207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B40B6E-B7F3-5471-2B93-8B2A4769AD5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631292DD-B5B1-F2D8-A6AB-1118555100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C6696866-4DD9-E37A-EF93-07239991E7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D0F4740-73FA-3EFC-A7B9-8FD8EC51DFA5}"/>
              </a:ext>
            </a:extLst>
          </p:cNvPr>
          <p:cNvSpPr>
            <a:spLocks noGrp="1"/>
          </p:cNvSpPr>
          <p:nvPr>
            <p:ph type="dt" sz="half" idx="10"/>
          </p:nvPr>
        </p:nvSpPr>
        <p:spPr/>
        <p:txBody>
          <a:bodyPr/>
          <a:lstStyle/>
          <a:p>
            <a:fld id="{1C19B837-B974-4AEB-BB93-70F7514B6F1C}" type="datetimeFigureOut">
              <a:rPr lang="es-MX" smtClean="0"/>
              <a:t>28/11/2023</a:t>
            </a:fld>
            <a:endParaRPr lang="es-MX"/>
          </a:p>
        </p:txBody>
      </p:sp>
      <p:sp>
        <p:nvSpPr>
          <p:cNvPr id="6" name="Marcador de pie de página 5">
            <a:extLst>
              <a:ext uri="{FF2B5EF4-FFF2-40B4-BE49-F238E27FC236}">
                <a16:creationId xmlns:a16="http://schemas.microsoft.com/office/drawing/2014/main" id="{709BD7C3-4DF5-49FF-D2E8-FDDED38BA04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F798EE40-98DE-BC4C-D794-162B2FA04776}"/>
              </a:ext>
            </a:extLst>
          </p:cNvPr>
          <p:cNvSpPr>
            <a:spLocks noGrp="1"/>
          </p:cNvSpPr>
          <p:nvPr>
            <p:ph type="sldNum" sz="quarter" idx="12"/>
          </p:nvPr>
        </p:nvSpPr>
        <p:spPr/>
        <p:txBody>
          <a:bodyPr/>
          <a:lstStyle/>
          <a:p>
            <a:fld id="{1AA6BF6B-E346-4BA5-821F-21D1F9DA91DC}" type="slidenum">
              <a:rPr lang="es-MX" smtClean="0"/>
              <a:t>‹Nº›</a:t>
            </a:fld>
            <a:endParaRPr lang="es-MX"/>
          </a:p>
        </p:txBody>
      </p:sp>
    </p:spTree>
    <p:extLst>
      <p:ext uri="{BB962C8B-B14F-4D97-AF65-F5344CB8AC3E}">
        <p14:creationId xmlns:p14="http://schemas.microsoft.com/office/powerpoint/2010/main" val="3665142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65032AF-49B3-1822-C365-24681AB96A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F52E45DB-FF8C-C9F9-E873-0418CBC9BF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8A7640A-271F-F4D2-C0AB-1233FA58A6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9B837-B974-4AEB-BB93-70F7514B6F1C}" type="datetimeFigureOut">
              <a:rPr lang="es-MX" smtClean="0"/>
              <a:t>28/11/2023</a:t>
            </a:fld>
            <a:endParaRPr lang="es-MX"/>
          </a:p>
        </p:txBody>
      </p:sp>
      <p:sp>
        <p:nvSpPr>
          <p:cNvPr id="5" name="Marcador de pie de página 4">
            <a:extLst>
              <a:ext uri="{FF2B5EF4-FFF2-40B4-BE49-F238E27FC236}">
                <a16:creationId xmlns:a16="http://schemas.microsoft.com/office/drawing/2014/main" id="{434E9F47-C76E-7CE7-B6F9-4E39F32930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23D30591-7A73-A367-5325-339EDBEFA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6BF6B-E346-4BA5-821F-21D1F9DA91DC}" type="slidenum">
              <a:rPr lang="es-MX" smtClean="0"/>
              <a:t>‹Nº›</a:t>
            </a:fld>
            <a:endParaRPr lang="es-MX"/>
          </a:p>
        </p:txBody>
      </p:sp>
    </p:spTree>
    <p:extLst>
      <p:ext uri="{BB962C8B-B14F-4D97-AF65-F5344CB8AC3E}">
        <p14:creationId xmlns:p14="http://schemas.microsoft.com/office/powerpoint/2010/main" val="151307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2A397E7-BF60-45B2-84C7-B074B76C3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2" descr="CACEP México - 1er. Cuatrimestre Licenciatura en Enfermería">
            <a:extLst>
              <a:ext uri="{FF2B5EF4-FFF2-40B4-BE49-F238E27FC236}">
                <a16:creationId xmlns:a16="http://schemas.microsoft.com/office/drawing/2014/main" id="{FE5B7912-52F6-354E-493E-252991FAEC3D}"/>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r="-1" b="13278"/>
          <a:stretch/>
        </p:blipFill>
        <p:spPr bwMode="auto">
          <a:xfrm>
            <a:off x="4283902" y="10"/>
            <a:ext cx="7908098" cy="685799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890DEF05-784E-4B61-89E4-04C4ECF4E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780D5B0-3ED0-C4D6-9636-D22293DC6E63}"/>
              </a:ext>
            </a:extLst>
          </p:cNvPr>
          <p:cNvSpPr>
            <a:spLocks noGrp="1"/>
          </p:cNvSpPr>
          <p:nvPr>
            <p:ph type="ctrTitle"/>
          </p:nvPr>
        </p:nvSpPr>
        <p:spPr>
          <a:xfrm>
            <a:off x="728663" y="1115219"/>
            <a:ext cx="5505449" cy="2387600"/>
          </a:xfrm>
        </p:spPr>
        <p:txBody>
          <a:bodyPr>
            <a:normAutofit/>
          </a:bodyPr>
          <a:lstStyle/>
          <a:p>
            <a:pPr algn="l"/>
            <a:r>
              <a:rPr lang="es-MX" sz="5000" dirty="0" err="1">
                <a:solidFill>
                  <a:schemeClr val="bg1"/>
                </a:solidFill>
              </a:rPr>
              <a:t>Documentoscopia</a:t>
            </a:r>
            <a:endParaRPr lang="es-MX" sz="5000" dirty="0">
              <a:solidFill>
                <a:schemeClr val="bg1"/>
              </a:solidFill>
            </a:endParaRPr>
          </a:p>
        </p:txBody>
      </p:sp>
      <p:sp>
        <p:nvSpPr>
          <p:cNvPr id="3" name="Subtítulo 2">
            <a:extLst>
              <a:ext uri="{FF2B5EF4-FFF2-40B4-BE49-F238E27FC236}">
                <a16:creationId xmlns:a16="http://schemas.microsoft.com/office/drawing/2014/main" id="{ECD8852C-8191-8BD5-18CE-D8C637D08E7C}"/>
              </a:ext>
            </a:extLst>
          </p:cNvPr>
          <p:cNvSpPr>
            <a:spLocks noGrp="1"/>
          </p:cNvSpPr>
          <p:nvPr>
            <p:ph type="subTitle" idx="1"/>
          </p:nvPr>
        </p:nvSpPr>
        <p:spPr>
          <a:xfrm>
            <a:off x="728663" y="3902075"/>
            <a:ext cx="5505449" cy="1655762"/>
          </a:xfrm>
        </p:spPr>
        <p:txBody>
          <a:bodyPr>
            <a:normAutofit/>
          </a:bodyPr>
          <a:lstStyle/>
          <a:p>
            <a:pPr algn="l"/>
            <a:r>
              <a:rPr lang="es-MX" sz="2000" b="0" i="0" dirty="0">
                <a:solidFill>
                  <a:schemeClr val="bg1"/>
                </a:solidFill>
                <a:effectLst/>
                <a:latin typeface="Söhne"/>
              </a:rPr>
              <a:t>TEMA: GRAFOSFOPIA, DOCUMENTOSCOPIA</a:t>
            </a:r>
            <a:r>
              <a:rPr lang="es-MX" sz="2000" dirty="0">
                <a:solidFill>
                  <a:schemeClr val="bg1"/>
                </a:solidFill>
                <a:latin typeface="Söhne"/>
              </a:rPr>
              <a:t>, GRAFOLOGIA</a:t>
            </a:r>
            <a:r>
              <a:rPr lang="es-MX" sz="2000" b="0" i="0" dirty="0">
                <a:solidFill>
                  <a:schemeClr val="bg1"/>
                </a:solidFill>
                <a:effectLst/>
                <a:latin typeface="Söhne"/>
              </a:rPr>
              <a:t> TECNICAS DIFERENTES</a:t>
            </a:r>
            <a:endParaRPr lang="es-MX" sz="2000" dirty="0">
              <a:solidFill>
                <a:schemeClr val="bg1"/>
              </a:solidFill>
            </a:endParaRPr>
          </a:p>
        </p:txBody>
      </p:sp>
      <p:cxnSp>
        <p:nvCxnSpPr>
          <p:cNvPr id="13" name="Straight Connector 12">
            <a:extLst>
              <a:ext uri="{FF2B5EF4-FFF2-40B4-BE49-F238E27FC236}">
                <a16:creationId xmlns:a16="http://schemas.microsoft.com/office/drawing/2014/main" id="{C41BAEC7-F7B0-4224-8B18-8F74B7D87F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ubtítulo 2">
            <a:extLst>
              <a:ext uri="{FF2B5EF4-FFF2-40B4-BE49-F238E27FC236}">
                <a16:creationId xmlns:a16="http://schemas.microsoft.com/office/drawing/2014/main" id="{37F6A198-C396-6658-016D-31BD8FBA92F8}"/>
              </a:ext>
            </a:extLst>
          </p:cNvPr>
          <p:cNvSpPr txBox="1">
            <a:spLocks/>
          </p:cNvSpPr>
          <p:nvPr/>
        </p:nvSpPr>
        <p:spPr>
          <a:xfrm>
            <a:off x="689340" y="5147131"/>
            <a:ext cx="5406655" cy="1200109"/>
          </a:xfrm>
          <a:prstGeom prst="rect">
            <a:avLst/>
          </a:prstGeom>
          <a:noFill/>
        </p:spPr>
        <p:txBody>
          <a:bodyPr vert="horz" lIns="91440" tIns="45720" rIns="91440" bIns="45720" rtlCol="0" anchor="t">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indent="0" algn="ctr">
              <a:buNone/>
            </a:pPr>
            <a:r>
              <a:rPr lang="es-MX" sz="2400" b="1" dirty="0">
                <a:solidFill>
                  <a:schemeClr val="bg2"/>
                </a:solidFill>
                <a:latin typeface="Amasis MT Pro" panose="02040504050005020304" pitchFamily="18" charset="0"/>
              </a:rPr>
              <a:t>PROFRA: MARIA DE LOS ANGELES VILLAVICENCIO PICHARDO</a:t>
            </a:r>
          </a:p>
          <a:p>
            <a:pPr marL="0" indent="0" algn="ctr">
              <a:buNone/>
            </a:pPr>
            <a:r>
              <a:rPr lang="es-MX" sz="2400" b="1" dirty="0">
                <a:solidFill>
                  <a:schemeClr val="bg2"/>
                </a:solidFill>
                <a:latin typeface="Amasis MT Pro" panose="02040504050005020304" pitchFamily="18" charset="0"/>
              </a:rPr>
              <a:t>  2do Bimestre</a:t>
            </a:r>
          </a:p>
        </p:txBody>
      </p:sp>
    </p:spTree>
    <p:extLst>
      <p:ext uri="{BB962C8B-B14F-4D97-AF65-F5344CB8AC3E}">
        <p14:creationId xmlns:p14="http://schemas.microsoft.com/office/powerpoint/2010/main" val="1866805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ítulo 1">
            <a:extLst>
              <a:ext uri="{FF2B5EF4-FFF2-40B4-BE49-F238E27FC236}">
                <a16:creationId xmlns:a16="http://schemas.microsoft.com/office/drawing/2014/main" id="{612A9CA0-F7C3-CAF3-17D6-1546F1570D06}"/>
              </a:ext>
            </a:extLst>
          </p:cNvPr>
          <p:cNvSpPr>
            <a:spLocks noGrp="1"/>
          </p:cNvSpPr>
          <p:nvPr>
            <p:ph type="title"/>
          </p:nvPr>
        </p:nvSpPr>
        <p:spPr>
          <a:xfrm>
            <a:off x="1014141" y="1450655"/>
            <a:ext cx="3932030" cy="3956690"/>
          </a:xfrm>
        </p:spPr>
        <p:txBody>
          <a:bodyPr anchor="ctr">
            <a:normAutofit/>
          </a:bodyPr>
          <a:lstStyle/>
          <a:p>
            <a:pPr algn="ctr"/>
            <a:r>
              <a:rPr lang="es-MX" sz="6200" dirty="0">
                <a:solidFill>
                  <a:schemeClr val="bg1"/>
                </a:solidFill>
              </a:rPr>
              <a:t>Actividad a realizar:</a:t>
            </a:r>
          </a:p>
        </p:txBody>
      </p:sp>
      <p:cxnSp>
        <p:nvCxnSpPr>
          <p:cNvPr id="10" name="Straight Connector 9">
            <a:extLst>
              <a:ext uri="{FF2B5EF4-FFF2-40B4-BE49-F238E27FC236}">
                <a16:creationId xmlns:a16="http://schemas.microsoft.com/office/drawing/2014/main" id="{067633D1-6EE6-4118-B9F0-B363477BEE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1450655"/>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AD7FFC6-42A9-49CB-B5E9-B3F6B03833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5408571"/>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4F1A7134-9D7B-ECC7-B273-5360FE4CB1FD}"/>
              </a:ext>
            </a:extLst>
          </p:cNvPr>
          <p:cNvSpPr>
            <a:spLocks noGrp="1"/>
          </p:cNvSpPr>
          <p:nvPr>
            <p:ph idx="1"/>
          </p:nvPr>
        </p:nvSpPr>
        <p:spPr>
          <a:xfrm>
            <a:off x="6096000" y="1108061"/>
            <a:ext cx="5008901" cy="4571972"/>
          </a:xfrm>
        </p:spPr>
        <p:txBody>
          <a:bodyPr anchor="ctr">
            <a:normAutofit/>
          </a:bodyPr>
          <a:lstStyle/>
          <a:p>
            <a:pPr algn="just"/>
            <a:r>
              <a:rPr lang="es-MX" sz="2000" dirty="0">
                <a:solidFill>
                  <a:schemeClr val="bg1"/>
                </a:solidFill>
              </a:rPr>
              <a:t>Ejemplifica en qué caso específico se puede realizar un informe y en qué caso específico se puede realizar un dictamen en cada una de las disciplinas tocadas en el tema de esta clase. </a:t>
            </a:r>
            <a:r>
              <a:rPr lang="es-MX" sz="2000" dirty="0" err="1">
                <a:solidFill>
                  <a:schemeClr val="bg1"/>
                </a:solidFill>
              </a:rPr>
              <a:t>Realizalo</a:t>
            </a:r>
            <a:r>
              <a:rPr lang="es-MX" sz="2000" dirty="0">
                <a:solidFill>
                  <a:schemeClr val="bg1"/>
                </a:solidFill>
              </a:rPr>
              <a:t> en tu cuaderno con las especificaciones correspondientes, toma fijación fotográfica de ello y subió a plataforma en el formato especificado. GRACIAS</a:t>
            </a:r>
          </a:p>
        </p:txBody>
      </p:sp>
      <p:pic>
        <p:nvPicPr>
          <p:cNvPr id="9" name="Imagen 8">
            <a:extLst>
              <a:ext uri="{FF2B5EF4-FFF2-40B4-BE49-F238E27FC236}">
                <a16:creationId xmlns:a16="http://schemas.microsoft.com/office/drawing/2014/main" id="{8BE190F6-CBC6-D3AB-7BDA-8F720C92A3B9}"/>
              </a:ext>
            </a:extLst>
          </p:cNvPr>
          <p:cNvPicPr>
            <a:picLocks noChangeAspect="1"/>
          </p:cNvPicPr>
          <p:nvPr/>
        </p:nvPicPr>
        <p:blipFill>
          <a:blip r:embed="rId2"/>
          <a:stretch>
            <a:fillRect/>
          </a:stretch>
        </p:blipFill>
        <p:spPr>
          <a:xfrm>
            <a:off x="10786462" y="0"/>
            <a:ext cx="1253760" cy="937673"/>
          </a:xfrm>
          <a:prstGeom prst="rect">
            <a:avLst/>
          </a:prstGeom>
        </p:spPr>
      </p:pic>
    </p:spTree>
    <p:extLst>
      <p:ext uri="{BB962C8B-B14F-4D97-AF65-F5344CB8AC3E}">
        <p14:creationId xmlns:p14="http://schemas.microsoft.com/office/powerpoint/2010/main" val="3579883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losario de términos de Medicina Legal y Ciencias Forenses – SNMLCF">
            <a:extLst>
              <a:ext uri="{FF2B5EF4-FFF2-40B4-BE49-F238E27FC236}">
                <a16:creationId xmlns:a16="http://schemas.microsoft.com/office/drawing/2014/main" id="{B54FA06A-1524-67E4-3938-89981A1247CE}"/>
              </a:ext>
            </a:extLst>
          </p:cNvPr>
          <p:cNvPicPr>
            <a:picLocks noChangeAspect="1" noChangeArrowheads="1"/>
          </p:cNvPicPr>
          <p:nvPr/>
        </p:nvPicPr>
        <p:blipFill rotWithShape="1">
          <a:blip r:embed="rId2" cstate="print">
            <a:alphaModFix amt="40000"/>
            <a:extLst>
              <a:ext uri="{28A0092B-C50C-407E-A947-70E740481C1C}">
                <a14:useLocalDpi xmlns:a14="http://schemas.microsoft.com/office/drawing/2010/main" val="0"/>
              </a:ext>
            </a:extLst>
          </a:blip>
          <a:srcRect l="11144" r="27523" b="1"/>
          <a:stretch/>
        </p:blipFill>
        <p:spPr bwMode="auto">
          <a:xfrm>
            <a:off x="22" y="0"/>
            <a:ext cx="1219197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08A1C4A7-BB61-B557-C485-3CB4A9911D61}"/>
              </a:ext>
            </a:extLst>
          </p:cNvPr>
          <p:cNvSpPr>
            <a:spLocks noGrp="1"/>
          </p:cNvSpPr>
          <p:nvPr>
            <p:ph type="title"/>
          </p:nvPr>
        </p:nvSpPr>
        <p:spPr>
          <a:xfrm>
            <a:off x="838342" y="365127"/>
            <a:ext cx="10515600" cy="1325564"/>
          </a:xfrm>
        </p:spPr>
        <p:txBody>
          <a:bodyPr>
            <a:normAutofit/>
          </a:bodyPr>
          <a:lstStyle/>
          <a:p>
            <a:pPr algn="ctr"/>
            <a:r>
              <a:rPr lang="es-MX" b="1" dirty="0"/>
              <a:t>ACTIVIDAD DE EVALUACION</a:t>
            </a:r>
          </a:p>
        </p:txBody>
      </p:sp>
      <p:sp>
        <p:nvSpPr>
          <p:cNvPr id="3" name="Marcador de contenido 2">
            <a:extLst>
              <a:ext uri="{FF2B5EF4-FFF2-40B4-BE49-F238E27FC236}">
                <a16:creationId xmlns:a16="http://schemas.microsoft.com/office/drawing/2014/main" id="{212517AB-F361-0AAE-CDA8-C5B2A66DFC76}"/>
              </a:ext>
            </a:extLst>
          </p:cNvPr>
          <p:cNvSpPr>
            <a:spLocks noGrp="1"/>
          </p:cNvSpPr>
          <p:nvPr>
            <p:ph idx="1"/>
          </p:nvPr>
        </p:nvSpPr>
        <p:spPr>
          <a:xfrm>
            <a:off x="743305" y="2055818"/>
            <a:ext cx="4614758" cy="3674105"/>
          </a:xfrm>
        </p:spPr>
        <p:txBody>
          <a:bodyPr>
            <a:normAutofit fontScale="92500" lnSpcReduction="10000"/>
          </a:bodyPr>
          <a:lstStyle/>
          <a:p>
            <a:pPr algn="just"/>
            <a:endParaRPr lang="es-MX" sz="2727" dirty="0">
              <a:solidFill>
                <a:srgbClr val="FFFFFF"/>
              </a:solidFill>
              <a:latin typeface="Söhne"/>
            </a:endParaRPr>
          </a:p>
          <a:p>
            <a:pPr algn="just"/>
            <a:r>
              <a:rPr lang="es-MX" sz="2727" b="1" dirty="0"/>
              <a:t>ESCALA A EVALUAR:</a:t>
            </a:r>
          </a:p>
          <a:p>
            <a:pPr marL="0" indent="0" algn="just">
              <a:buNone/>
            </a:pPr>
            <a:r>
              <a:rPr lang="es-MX" sz="2727" b="1" dirty="0"/>
              <a:t>Lenguaje técnico y adecuado</a:t>
            </a:r>
          </a:p>
          <a:p>
            <a:pPr marL="0" indent="0" algn="just">
              <a:buNone/>
            </a:pPr>
            <a:r>
              <a:rPr lang="es-MX" sz="2727" b="1" dirty="0"/>
              <a:t>Excelente ortografía </a:t>
            </a:r>
          </a:p>
          <a:p>
            <a:pPr marL="0" indent="0" algn="just">
              <a:buNone/>
            </a:pPr>
            <a:r>
              <a:rPr lang="es-MX" sz="2727" b="1" dirty="0"/>
              <a:t>Redacción correcta, clara y en orden</a:t>
            </a:r>
          </a:p>
          <a:p>
            <a:pPr marL="0" indent="0" algn="just">
              <a:buNone/>
            </a:pPr>
            <a:r>
              <a:rPr lang="es-MX" sz="2727" b="1" dirty="0"/>
              <a:t>Presentación pulcra , clara y legible, y en formato adecuado a la plataforma. </a:t>
            </a:r>
          </a:p>
          <a:p>
            <a:pPr marL="0" indent="0" algn="just">
              <a:buNone/>
            </a:pPr>
            <a:endParaRPr lang="es-MX" sz="2002" b="1" dirty="0"/>
          </a:p>
          <a:p>
            <a:pPr marL="0" indent="0" algn="just">
              <a:buNone/>
            </a:pPr>
            <a:endParaRPr lang="es-MX" sz="2002" dirty="0">
              <a:solidFill>
                <a:srgbClr val="FFFFFF"/>
              </a:solidFill>
            </a:endParaRPr>
          </a:p>
        </p:txBody>
      </p:sp>
      <p:pic>
        <p:nvPicPr>
          <p:cNvPr id="3074" name="Picture 2" descr="Este jueves en Chillán la PDI dará inicio al seminario internacional de  criminalística">
            <a:extLst>
              <a:ext uri="{FF2B5EF4-FFF2-40B4-BE49-F238E27FC236}">
                <a16:creationId xmlns:a16="http://schemas.microsoft.com/office/drawing/2014/main" id="{7DCDCC19-CEB2-F12E-9B9D-6F9D10A1915B}"/>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8861" b="-1"/>
          <a:stretch/>
        </p:blipFill>
        <p:spPr bwMode="auto">
          <a:xfrm>
            <a:off x="6101343" y="2015171"/>
            <a:ext cx="5283867" cy="4210440"/>
          </a:xfrm>
          <a:custGeom>
            <a:avLst/>
            <a:gdLst/>
            <a:ahLst/>
            <a:cxnLst/>
            <a:rect l="l" t="t" r="r" b="b"/>
            <a:pathLst>
              <a:path w="5283866" h="4210442">
                <a:moveTo>
                  <a:pt x="839883" y="18"/>
                </a:moveTo>
                <a:cubicBezTo>
                  <a:pt x="851945" y="328"/>
                  <a:pt x="864423" y="4671"/>
                  <a:pt x="875727" y="6050"/>
                </a:cubicBezTo>
                <a:cubicBezTo>
                  <a:pt x="1125267" y="36932"/>
                  <a:pt x="1374804" y="70296"/>
                  <a:pt x="1624617" y="99799"/>
                </a:cubicBezTo>
                <a:cubicBezTo>
                  <a:pt x="1858164" y="127373"/>
                  <a:pt x="2093363" y="133714"/>
                  <a:pt x="2328012" y="148051"/>
                </a:cubicBezTo>
                <a:cubicBezTo>
                  <a:pt x="2612016" y="165424"/>
                  <a:pt x="2895470" y="189965"/>
                  <a:pt x="3177820" y="228566"/>
                </a:cubicBezTo>
                <a:cubicBezTo>
                  <a:pt x="3373866" y="255590"/>
                  <a:pt x="3571843" y="274338"/>
                  <a:pt x="3770646" y="252831"/>
                </a:cubicBezTo>
                <a:cubicBezTo>
                  <a:pt x="3780572" y="251727"/>
                  <a:pt x="3791878" y="248144"/>
                  <a:pt x="3800149" y="251727"/>
                </a:cubicBezTo>
                <a:cubicBezTo>
                  <a:pt x="3896658" y="291986"/>
                  <a:pt x="4001986" y="263033"/>
                  <a:pt x="4102076" y="288400"/>
                </a:cubicBezTo>
                <a:cubicBezTo>
                  <a:pt x="4076434" y="386286"/>
                  <a:pt x="3966416" y="378289"/>
                  <a:pt x="3904377" y="446120"/>
                </a:cubicBezTo>
                <a:cubicBezTo>
                  <a:pt x="4005570" y="473141"/>
                  <a:pt x="4096562" y="500439"/>
                  <a:pt x="4188933" y="520843"/>
                </a:cubicBezTo>
                <a:cubicBezTo>
                  <a:pt x="4286818" y="542350"/>
                  <a:pt x="4369813" y="600531"/>
                  <a:pt x="4465492" y="626449"/>
                </a:cubicBezTo>
                <a:cubicBezTo>
                  <a:pt x="4485897" y="631964"/>
                  <a:pt x="4510437" y="651264"/>
                  <a:pt x="4517606" y="670015"/>
                </a:cubicBezTo>
                <a:cubicBezTo>
                  <a:pt x="4540768" y="730677"/>
                  <a:pt x="5003171" y="900804"/>
                  <a:pt x="4948576" y="954847"/>
                </a:cubicBezTo>
                <a:cubicBezTo>
                  <a:pt x="4925966" y="977182"/>
                  <a:pt x="4896738" y="993174"/>
                  <a:pt x="4866132" y="1015233"/>
                </a:cubicBezTo>
                <a:cubicBezTo>
                  <a:pt x="4912180" y="1056869"/>
                  <a:pt x="4964017" y="1075067"/>
                  <a:pt x="5019164" y="1087474"/>
                </a:cubicBezTo>
                <a:cubicBezTo>
                  <a:pt x="5035708" y="1091335"/>
                  <a:pt x="5051977" y="1099055"/>
                  <a:pt x="5053630" y="1117806"/>
                </a:cubicBezTo>
                <a:cubicBezTo>
                  <a:pt x="5055284" y="1137382"/>
                  <a:pt x="5038464" y="1145101"/>
                  <a:pt x="5024404" y="1154202"/>
                </a:cubicBezTo>
                <a:cubicBezTo>
                  <a:pt x="5004826" y="1166885"/>
                  <a:pt x="4985800" y="1177916"/>
                  <a:pt x="4960984" y="1179569"/>
                </a:cubicBezTo>
                <a:cubicBezTo>
                  <a:pt x="4920176" y="1182051"/>
                  <a:pt x="4900600" y="1217344"/>
                  <a:pt x="4876887" y="1243814"/>
                </a:cubicBezTo>
                <a:cubicBezTo>
                  <a:pt x="4863652" y="1258705"/>
                  <a:pt x="4857034" y="1288759"/>
                  <a:pt x="4880195" y="1293998"/>
                </a:cubicBezTo>
                <a:cubicBezTo>
                  <a:pt x="4935892" y="1306682"/>
                  <a:pt x="4931480" y="1343355"/>
                  <a:pt x="4930104" y="1384991"/>
                </a:cubicBezTo>
                <a:cubicBezTo>
                  <a:pt x="4928173" y="1436553"/>
                  <a:pt x="4895360" y="1460265"/>
                  <a:pt x="4855103" y="1480119"/>
                </a:cubicBezTo>
                <a:cubicBezTo>
                  <a:pt x="4841316" y="1487011"/>
                  <a:pt x="4821740" y="1486735"/>
                  <a:pt x="4816500" y="1508242"/>
                </a:cubicBezTo>
                <a:cubicBezTo>
                  <a:pt x="4839110" y="1528648"/>
                  <a:pt x="4866684" y="1512103"/>
                  <a:pt x="4890949" y="1517893"/>
                </a:cubicBezTo>
                <a:cubicBezTo>
                  <a:pt x="4911077" y="1522581"/>
                  <a:pt x="4944441" y="1520100"/>
                  <a:pt x="4916868" y="1557599"/>
                </a:cubicBezTo>
                <a:cubicBezTo>
                  <a:pt x="4908870" y="1568352"/>
                  <a:pt x="4918245" y="1576625"/>
                  <a:pt x="4928448" y="1577453"/>
                </a:cubicBezTo>
                <a:cubicBezTo>
                  <a:pt x="5010066" y="1586000"/>
                  <a:pt x="4972566" y="1661827"/>
                  <a:pt x="4998760" y="1701809"/>
                </a:cubicBezTo>
                <a:cubicBezTo>
                  <a:pt x="5005928" y="1712836"/>
                  <a:pt x="4998208" y="1731862"/>
                  <a:pt x="4986903" y="1736550"/>
                </a:cubicBezTo>
                <a:cubicBezTo>
                  <a:pt x="4914660" y="1767432"/>
                  <a:pt x="4904735" y="1841053"/>
                  <a:pt x="4869716" y="1904472"/>
                </a:cubicBezTo>
                <a:cubicBezTo>
                  <a:pt x="4907768" y="1929562"/>
                  <a:pt x="4953264" y="1935077"/>
                  <a:pt x="4994348" y="1951346"/>
                </a:cubicBezTo>
                <a:cubicBezTo>
                  <a:pt x="5037087" y="1968441"/>
                  <a:pt x="5037087" y="1981125"/>
                  <a:pt x="5001792" y="2030756"/>
                </a:cubicBezTo>
                <a:cubicBezTo>
                  <a:pt x="5093611" y="2041511"/>
                  <a:pt x="5093611" y="2041511"/>
                  <a:pt x="5065212" y="2119543"/>
                </a:cubicBezTo>
                <a:cubicBezTo>
                  <a:pt x="5142142" y="2126712"/>
                  <a:pt x="5192876" y="2163660"/>
                  <a:pt x="5204732" y="2244450"/>
                </a:cubicBezTo>
                <a:cubicBezTo>
                  <a:pt x="5210523" y="2283604"/>
                  <a:pt x="5245265" y="2302077"/>
                  <a:pt x="5283866" y="2328272"/>
                </a:cubicBezTo>
                <a:cubicBezTo>
                  <a:pt x="5235890" y="2353641"/>
                  <a:pt x="5203354" y="2406580"/>
                  <a:pt x="5147380" y="2350606"/>
                </a:cubicBezTo>
                <a:cubicBezTo>
                  <a:pt x="5126976" y="2330203"/>
                  <a:pt x="5128904" y="2356121"/>
                  <a:pt x="5126148" y="2363566"/>
                </a:cubicBezTo>
                <a:cubicBezTo>
                  <a:pt x="5119532" y="2381764"/>
                  <a:pt x="5133316" y="2393897"/>
                  <a:pt x="5142417" y="2407682"/>
                </a:cubicBezTo>
                <a:cubicBezTo>
                  <a:pt x="5151240" y="2421470"/>
                  <a:pt x="5161718" y="2436083"/>
                  <a:pt x="5164200" y="2451526"/>
                </a:cubicBezTo>
                <a:cubicBezTo>
                  <a:pt x="5165852" y="2462279"/>
                  <a:pt x="5157858" y="2477994"/>
                  <a:pt x="5149034" y="2485992"/>
                </a:cubicBezTo>
                <a:cubicBezTo>
                  <a:pt x="5102710" y="2528178"/>
                  <a:pt x="5130284" y="2623031"/>
                  <a:pt x="5042601" y="2635164"/>
                </a:cubicBezTo>
                <a:cubicBezTo>
                  <a:pt x="5003171" y="2640677"/>
                  <a:pt x="4984146" y="2675420"/>
                  <a:pt x="4955194" y="2694445"/>
                </a:cubicBezTo>
                <a:cubicBezTo>
                  <a:pt x="4854552" y="2760897"/>
                  <a:pt x="4787272" y="2846375"/>
                  <a:pt x="4756116" y="2963836"/>
                </a:cubicBezTo>
                <a:cubicBezTo>
                  <a:pt x="4747568" y="2996372"/>
                  <a:pt x="4714754" y="3022569"/>
                  <a:pt x="4693523" y="3051244"/>
                </a:cubicBezTo>
                <a:cubicBezTo>
                  <a:pt x="4703726" y="3072199"/>
                  <a:pt x="4759424" y="3026979"/>
                  <a:pt x="4739848" y="3082125"/>
                </a:cubicBezTo>
                <a:cubicBezTo>
                  <a:pt x="4724958" y="3123486"/>
                  <a:pt x="4686906" y="3149129"/>
                  <a:pt x="4651060" y="3173670"/>
                </a:cubicBezTo>
                <a:cubicBezTo>
                  <a:pt x="4610252" y="3201518"/>
                  <a:pt x="4565032" y="3223852"/>
                  <a:pt x="4546556" y="3275413"/>
                </a:cubicBezTo>
                <a:cubicBezTo>
                  <a:pt x="4542697" y="3286444"/>
                  <a:pt x="4530288" y="3298024"/>
                  <a:pt x="4519261" y="3302437"/>
                </a:cubicBezTo>
                <a:cubicBezTo>
                  <a:pt x="3944081" y="4209875"/>
                  <a:pt x="2528194" y="4215939"/>
                  <a:pt x="2364961" y="4209597"/>
                </a:cubicBezTo>
                <a:cubicBezTo>
                  <a:pt x="2167260" y="4201602"/>
                  <a:pt x="1980313" y="4145627"/>
                  <a:pt x="1796951" y="4075867"/>
                </a:cubicBezTo>
                <a:cubicBezTo>
                  <a:pt x="1719469" y="4046365"/>
                  <a:pt x="1647505" y="4004453"/>
                  <a:pt x="1572227" y="3971917"/>
                </a:cubicBezTo>
                <a:cubicBezTo>
                  <a:pt x="1468277" y="3926971"/>
                  <a:pt x="1388040" y="3841219"/>
                  <a:pt x="1284364" y="3805097"/>
                </a:cubicBezTo>
                <a:cubicBezTo>
                  <a:pt x="1177655" y="3767873"/>
                  <a:pt x="1086388" y="3699767"/>
                  <a:pt x="976645" y="3670815"/>
                </a:cubicBezTo>
                <a:cubicBezTo>
                  <a:pt x="918742" y="3655375"/>
                  <a:pt x="862768" y="3627527"/>
                  <a:pt x="871866" y="3547839"/>
                </a:cubicBezTo>
                <a:cubicBezTo>
                  <a:pt x="874349" y="3525228"/>
                  <a:pt x="859184" y="3506755"/>
                  <a:pt x="835195" y="3513373"/>
                </a:cubicBezTo>
                <a:cubicBezTo>
                  <a:pt x="789424" y="3525780"/>
                  <a:pt x="768744" y="3492967"/>
                  <a:pt x="743375" y="3468427"/>
                </a:cubicBezTo>
                <a:cubicBezTo>
                  <a:pt x="698156" y="3424863"/>
                  <a:pt x="655142" y="3378540"/>
                  <a:pt x="583175" y="3371370"/>
                </a:cubicBezTo>
                <a:cubicBezTo>
                  <a:pt x="596961" y="3337178"/>
                  <a:pt x="620399" y="3342142"/>
                  <a:pt x="641906" y="3349311"/>
                </a:cubicBezTo>
                <a:cubicBezTo>
                  <a:pt x="698432" y="3368062"/>
                  <a:pt x="754405" y="3389293"/>
                  <a:pt x="810930" y="3408042"/>
                </a:cubicBezTo>
                <a:cubicBezTo>
                  <a:pt x="847878" y="3420175"/>
                  <a:pt x="884551" y="3437271"/>
                  <a:pt x="933908" y="3423758"/>
                </a:cubicBezTo>
                <a:cubicBezTo>
                  <a:pt x="891445" y="3354826"/>
                  <a:pt x="819202" y="3342418"/>
                  <a:pt x="760747" y="3321187"/>
                </a:cubicBezTo>
                <a:cubicBezTo>
                  <a:pt x="687678" y="3294441"/>
                  <a:pt x="644664" y="3243980"/>
                  <a:pt x="593101" y="3187731"/>
                </a:cubicBezTo>
                <a:cubicBezTo>
                  <a:pt x="646869" y="3174220"/>
                  <a:pt x="680233" y="3215581"/>
                  <a:pt x="722419" y="3213374"/>
                </a:cubicBezTo>
                <a:cubicBezTo>
                  <a:pt x="724627" y="3206207"/>
                  <a:pt x="728486" y="3195729"/>
                  <a:pt x="727934" y="3195451"/>
                </a:cubicBezTo>
                <a:cubicBezTo>
                  <a:pt x="659002" y="3164570"/>
                  <a:pt x="626741" y="3106666"/>
                  <a:pt x="615987" y="3036630"/>
                </a:cubicBezTo>
                <a:cubicBezTo>
                  <a:pt x="610473" y="3000510"/>
                  <a:pt x="585381" y="2989205"/>
                  <a:pt x="560564" y="2972660"/>
                </a:cubicBezTo>
                <a:cubicBezTo>
                  <a:pt x="473984" y="2913930"/>
                  <a:pt x="382441" y="2860713"/>
                  <a:pt x="311302" y="2779924"/>
                </a:cubicBezTo>
                <a:cubicBezTo>
                  <a:pt x="393471" y="2790677"/>
                  <a:pt x="459371" y="2843341"/>
                  <a:pt x="547882" y="2865952"/>
                </a:cubicBezTo>
                <a:cubicBezTo>
                  <a:pt x="477570" y="2777166"/>
                  <a:pt x="386577" y="2732222"/>
                  <a:pt x="303582" y="2678453"/>
                </a:cubicBezTo>
                <a:cubicBezTo>
                  <a:pt x="265806" y="2653913"/>
                  <a:pt x="230790" y="2622479"/>
                  <a:pt x="185016" y="2609244"/>
                </a:cubicBezTo>
                <a:cubicBezTo>
                  <a:pt x="168748" y="2604556"/>
                  <a:pt x="142002" y="2594630"/>
                  <a:pt x="154963" y="2568435"/>
                </a:cubicBezTo>
                <a:cubicBezTo>
                  <a:pt x="165990" y="2546654"/>
                  <a:pt x="187773" y="2553269"/>
                  <a:pt x="207627" y="2559612"/>
                </a:cubicBezTo>
                <a:cubicBezTo>
                  <a:pt x="255328" y="2575330"/>
                  <a:pt x="304685" y="2575604"/>
                  <a:pt x="369207" y="2575330"/>
                </a:cubicBezTo>
                <a:cubicBezTo>
                  <a:pt x="315163" y="2503363"/>
                  <a:pt x="216174" y="2524871"/>
                  <a:pt x="169852" y="2449319"/>
                </a:cubicBezTo>
                <a:cubicBezTo>
                  <a:pt x="227755" y="2436083"/>
                  <a:pt x="272424" y="2463381"/>
                  <a:pt x="319299" y="2468619"/>
                </a:cubicBezTo>
                <a:cubicBezTo>
                  <a:pt x="361761" y="2473307"/>
                  <a:pt x="372239" y="2460624"/>
                  <a:pt x="362313" y="2418988"/>
                </a:cubicBezTo>
                <a:cubicBezTo>
                  <a:pt x="346873" y="2354190"/>
                  <a:pt x="370034" y="2321102"/>
                  <a:pt x="431798" y="2338750"/>
                </a:cubicBezTo>
                <a:cubicBezTo>
                  <a:pt x="489149" y="2355293"/>
                  <a:pt x="495215" y="2331030"/>
                  <a:pt x="479775" y="2294082"/>
                </a:cubicBezTo>
                <a:cubicBezTo>
                  <a:pt x="457716" y="2240315"/>
                  <a:pt x="482807" y="2198678"/>
                  <a:pt x="499903" y="2153458"/>
                </a:cubicBezTo>
                <a:cubicBezTo>
                  <a:pt x="526099" y="2084525"/>
                  <a:pt x="515069" y="2050885"/>
                  <a:pt x="458544" y="1999599"/>
                </a:cubicBezTo>
                <a:cubicBezTo>
                  <a:pt x="426835" y="1970921"/>
                  <a:pt x="392645" y="1946658"/>
                  <a:pt x="346596" y="1921843"/>
                </a:cubicBezTo>
                <a:cubicBezTo>
                  <a:pt x="452753" y="1908331"/>
                  <a:pt x="341358" y="1862836"/>
                  <a:pt x="378857" y="1834435"/>
                </a:cubicBezTo>
                <a:cubicBezTo>
                  <a:pt x="453856" y="1822854"/>
                  <a:pt x="515069" y="1913294"/>
                  <a:pt x="617091" y="1887376"/>
                </a:cubicBezTo>
                <a:cubicBezTo>
                  <a:pt x="491080" y="1809066"/>
                  <a:pt x="351835" y="1783423"/>
                  <a:pt x="260568" y="1679198"/>
                </a:cubicBezTo>
                <a:cubicBezTo>
                  <a:pt x="281523" y="1655484"/>
                  <a:pt x="302479" y="1677543"/>
                  <a:pt x="320402" y="1668720"/>
                </a:cubicBezTo>
                <a:cubicBezTo>
                  <a:pt x="319850" y="1663205"/>
                  <a:pt x="321230" y="1654932"/>
                  <a:pt x="317920" y="1652452"/>
                </a:cubicBezTo>
                <a:cubicBezTo>
                  <a:pt x="249815" y="1595650"/>
                  <a:pt x="248711" y="1594273"/>
                  <a:pt x="321779" y="1552359"/>
                </a:cubicBezTo>
                <a:cubicBezTo>
                  <a:pt x="347424" y="1537746"/>
                  <a:pt x="345218" y="1524786"/>
                  <a:pt x="331707" y="1506313"/>
                </a:cubicBezTo>
                <a:cubicBezTo>
                  <a:pt x="322055" y="1493353"/>
                  <a:pt x="310475" y="1481772"/>
                  <a:pt x="315990" y="1453371"/>
                </a:cubicBezTo>
                <a:cubicBezTo>
                  <a:pt x="355971" y="1489769"/>
                  <a:pt x="549259" y="1477912"/>
                  <a:pt x="583450" y="1474052"/>
                </a:cubicBezTo>
                <a:cubicBezTo>
                  <a:pt x="621777" y="1469917"/>
                  <a:pt x="659553" y="1452269"/>
                  <a:pt x="699809" y="1461919"/>
                </a:cubicBezTo>
                <a:cubicBezTo>
                  <a:pt x="732070" y="1469641"/>
                  <a:pt x="881516" y="1544364"/>
                  <a:pt x="902750" y="1458612"/>
                </a:cubicBezTo>
                <a:cubicBezTo>
                  <a:pt x="903853" y="1454475"/>
                  <a:pt x="964237" y="1464127"/>
                  <a:pt x="996774" y="1468814"/>
                </a:cubicBezTo>
                <a:cubicBezTo>
                  <a:pt x="1025451" y="1472674"/>
                  <a:pt x="1057712" y="1489769"/>
                  <a:pt x="1077012" y="1455578"/>
                </a:cubicBezTo>
                <a:cubicBezTo>
                  <a:pt x="1088317" y="1435450"/>
                  <a:pt x="1041719" y="1396571"/>
                  <a:pt x="1000083" y="1393262"/>
                </a:cubicBezTo>
                <a:cubicBezTo>
                  <a:pt x="963961" y="1390229"/>
                  <a:pt x="926186" y="1385817"/>
                  <a:pt x="891720" y="1394089"/>
                </a:cubicBezTo>
                <a:cubicBezTo>
                  <a:pt x="849258" y="1404017"/>
                  <a:pt x="826372" y="1388024"/>
                  <a:pt x="814515" y="1353557"/>
                </a:cubicBezTo>
                <a:cubicBezTo>
                  <a:pt x="801280" y="1315506"/>
                  <a:pt x="775911" y="1297858"/>
                  <a:pt x="740895" y="1280211"/>
                </a:cubicBezTo>
                <a:cubicBezTo>
                  <a:pt x="655967" y="1237474"/>
                  <a:pt x="574352" y="1188118"/>
                  <a:pt x="481154" y="1163301"/>
                </a:cubicBezTo>
                <a:cubicBezTo>
                  <a:pt x="462679" y="1158337"/>
                  <a:pt x="442276" y="1151719"/>
                  <a:pt x="433728" y="1118909"/>
                </a:cubicBezTo>
                <a:cubicBezTo>
                  <a:pt x="686023" y="1167987"/>
                  <a:pt x="915984" y="1295929"/>
                  <a:pt x="1176276" y="1288484"/>
                </a:cubicBezTo>
                <a:cubicBezTo>
                  <a:pt x="1105137" y="1247950"/>
                  <a:pt x="1022694" y="1245745"/>
                  <a:pt x="946867" y="1217344"/>
                </a:cubicBezTo>
                <a:cubicBezTo>
                  <a:pt x="1000635" y="1196113"/>
                  <a:pt x="1051094" y="1218172"/>
                  <a:pt x="1102104" y="1230304"/>
                </a:cubicBezTo>
                <a:cubicBezTo>
                  <a:pt x="1144843" y="1240230"/>
                  <a:pt x="1183446" y="1241885"/>
                  <a:pt x="1188133" y="1182603"/>
                </a:cubicBezTo>
                <a:cubicBezTo>
                  <a:pt x="1186478" y="1178742"/>
                  <a:pt x="1186754" y="1173780"/>
                  <a:pt x="1187030" y="1169092"/>
                </a:cubicBezTo>
                <a:cubicBezTo>
                  <a:pt x="1172690" y="1144552"/>
                  <a:pt x="1150358" y="1131868"/>
                  <a:pt x="1123887" y="1124698"/>
                </a:cubicBezTo>
                <a:cubicBezTo>
                  <a:pt x="1107894" y="1120286"/>
                  <a:pt x="1086663" y="1113668"/>
                  <a:pt x="1086938" y="1096023"/>
                </a:cubicBezTo>
                <a:cubicBezTo>
                  <a:pt x="1087765" y="1030674"/>
                  <a:pt x="1036756" y="1011647"/>
                  <a:pt x="985744" y="992622"/>
                </a:cubicBezTo>
                <a:cubicBezTo>
                  <a:pt x="1014145" y="960086"/>
                  <a:pt x="1036479" y="984074"/>
                  <a:pt x="1057987" y="981594"/>
                </a:cubicBezTo>
                <a:cubicBezTo>
                  <a:pt x="1072049" y="979939"/>
                  <a:pt x="1084733" y="976906"/>
                  <a:pt x="1084733" y="960086"/>
                </a:cubicBezTo>
                <a:cubicBezTo>
                  <a:pt x="1085008" y="946023"/>
                  <a:pt x="1078390" y="930030"/>
                  <a:pt x="1064605" y="929756"/>
                </a:cubicBezTo>
                <a:cubicBezTo>
                  <a:pt x="978300" y="927273"/>
                  <a:pt x="930599" y="836833"/>
                  <a:pt x="840985" y="836558"/>
                </a:cubicBezTo>
                <a:cubicBezTo>
                  <a:pt x="787493" y="836558"/>
                  <a:pt x="868834" y="785547"/>
                  <a:pt x="823615" y="764315"/>
                </a:cubicBezTo>
                <a:cubicBezTo>
                  <a:pt x="813687" y="759628"/>
                  <a:pt x="849533" y="752460"/>
                  <a:pt x="865526" y="753562"/>
                </a:cubicBezTo>
                <a:cubicBezTo>
                  <a:pt x="881242" y="754665"/>
                  <a:pt x="895304" y="768175"/>
                  <a:pt x="914331" y="758525"/>
                </a:cubicBezTo>
                <a:cubicBezTo>
                  <a:pt x="924808" y="724059"/>
                  <a:pt x="897787" y="711375"/>
                  <a:pt x="875452" y="701724"/>
                </a:cubicBezTo>
                <a:cubicBezTo>
                  <a:pt x="823889" y="679390"/>
                  <a:pt x="773706" y="652369"/>
                  <a:pt x="717181" y="644371"/>
                </a:cubicBezTo>
                <a:cubicBezTo>
                  <a:pt x="697053" y="641614"/>
                  <a:pt x="746133" y="604666"/>
                  <a:pt x="755783" y="591707"/>
                </a:cubicBezTo>
                <a:cubicBezTo>
                  <a:pt x="528304" y="455496"/>
                  <a:pt x="254778" y="462388"/>
                  <a:pt x="0" y="352370"/>
                </a:cubicBezTo>
                <a:cubicBezTo>
                  <a:pt x="56250" y="330864"/>
                  <a:pt x="97610" y="346580"/>
                  <a:pt x="135937" y="349889"/>
                </a:cubicBezTo>
                <a:cubicBezTo>
                  <a:pt x="231615" y="358160"/>
                  <a:pt x="326193" y="375256"/>
                  <a:pt x="421595" y="385458"/>
                </a:cubicBezTo>
                <a:cubicBezTo>
                  <a:pt x="468469" y="390421"/>
                  <a:pt x="512035" y="409172"/>
                  <a:pt x="564424" y="379393"/>
                </a:cubicBezTo>
                <a:cubicBezTo>
                  <a:pt x="599443" y="359540"/>
                  <a:pt x="655418" y="381046"/>
                  <a:pt x="698432" y="398694"/>
                </a:cubicBezTo>
                <a:cubicBezTo>
                  <a:pt x="734000" y="413307"/>
                  <a:pt x="767916" y="417167"/>
                  <a:pt x="815067" y="398694"/>
                </a:cubicBezTo>
                <a:cubicBezTo>
                  <a:pt x="772328" y="387389"/>
                  <a:pt x="739515" y="377463"/>
                  <a:pt x="705876" y="370568"/>
                </a:cubicBezTo>
                <a:cubicBezTo>
                  <a:pt x="679130" y="365055"/>
                  <a:pt x="742825" y="342719"/>
                  <a:pt x="775360" y="345477"/>
                </a:cubicBezTo>
                <a:cubicBezTo>
                  <a:pt x="820857" y="349337"/>
                  <a:pt x="795214" y="335000"/>
                  <a:pt x="787493" y="315146"/>
                </a:cubicBezTo>
                <a:cubicBezTo>
                  <a:pt x="779221" y="293915"/>
                  <a:pt x="803761" y="287298"/>
                  <a:pt x="819202" y="291709"/>
                </a:cubicBezTo>
                <a:cubicBezTo>
                  <a:pt x="878484" y="309081"/>
                  <a:pt x="937491" y="278474"/>
                  <a:pt x="998705" y="303291"/>
                </a:cubicBezTo>
                <a:cubicBezTo>
                  <a:pt x="983263" y="242077"/>
                  <a:pt x="949899" y="215331"/>
                  <a:pt x="880139" y="206783"/>
                </a:cubicBezTo>
                <a:cubicBezTo>
                  <a:pt x="853944" y="203475"/>
                  <a:pt x="826647" y="208438"/>
                  <a:pt x="804037" y="190790"/>
                </a:cubicBezTo>
                <a:cubicBezTo>
                  <a:pt x="791076" y="180590"/>
                  <a:pt x="776463" y="168457"/>
                  <a:pt x="786666" y="149707"/>
                </a:cubicBezTo>
                <a:cubicBezTo>
                  <a:pt x="793834" y="136471"/>
                  <a:pt x="809276" y="136471"/>
                  <a:pt x="821960" y="140884"/>
                </a:cubicBezTo>
                <a:cubicBezTo>
                  <a:pt x="878761" y="160461"/>
                  <a:pt x="938043" y="167630"/>
                  <a:pt x="997325" y="174800"/>
                </a:cubicBezTo>
                <a:cubicBezTo>
                  <a:pt x="1006426" y="175902"/>
                  <a:pt x="1016626" y="179487"/>
                  <a:pt x="1026829" y="161287"/>
                </a:cubicBezTo>
                <a:cubicBezTo>
                  <a:pt x="915984" y="131783"/>
                  <a:pt x="810655" y="89872"/>
                  <a:pt x="696777" y="73604"/>
                </a:cubicBezTo>
                <a:cubicBezTo>
                  <a:pt x="698432" y="65884"/>
                  <a:pt x="700086" y="58164"/>
                  <a:pt x="701741" y="50444"/>
                </a:cubicBezTo>
                <a:cubicBezTo>
                  <a:pt x="790801" y="61471"/>
                  <a:pt x="879864" y="72501"/>
                  <a:pt x="992362" y="86289"/>
                </a:cubicBezTo>
                <a:cubicBezTo>
                  <a:pt x="923153" y="42446"/>
                  <a:pt x="857805" y="57060"/>
                  <a:pt x="806519" y="18183"/>
                </a:cubicBezTo>
                <a:cubicBezTo>
                  <a:pt x="816170" y="3431"/>
                  <a:pt x="827820" y="-292"/>
                  <a:pt x="839883" y="18"/>
                </a:cubicBezTo>
                <a:close/>
              </a:path>
            </a:pathLst>
          </a:custGeom>
          <a:noFill/>
          <a:extLst>
            <a:ext uri="{909E8E84-426E-40DD-AFC4-6F175D3DCCD1}">
              <a14:hiddenFill xmlns:a14="http://schemas.microsoft.com/office/drawing/2010/main">
                <a:solidFill>
                  <a:srgbClr val="FFFFFF"/>
                </a:solidFill>
              </a14:hiddenFill>
            </a:ext>
          </a:extLst>
        </p:spPr>
      </p:pic>
      <p:pic>
        <p:nvPicPr>
          <p:cNvPr id="5" name="Imagen 4">
            <a:extLst>
              <a:ext uri="{FF2B5EF4-FFF2-40B4-BE49-F238E27FC236}">
                <a16:creationId xmlns:a16="http://schemas.microsoft.com/office/drawing/2014/main" id="{807384BA-B884-EB63-2BF8-B428B9CB6C35}"/>
              </a:ext>
            </a:extLst>
          </p:cNvPr>
          <p:cNvPicPr>
            <a:picLocks noChangeAspect="1"/>
          </p:cNvPicPr>
          <p:nvPr/>
        </p:nvPicPr>
        <p:blipFill>
          <a:blip r:embed="rId4"/>
          <a:stretch>
            <a:fillRect/>
          </a:stretch>
        </p:blipFill>
        <p:spPr>
          <a:xfrm>
            <a:off x="10786462" y="3"/>
            <a:ext cx="1253760" cy="937675"/>
          </a:xfrm>
          <a:prstGeom prst="rect">
            <a:avLst/>
          </a:prstGeom>
        </p:spPr>
      </p:pic>
    </p:spTree>
    <p:extLst>
      <p:ext uri="{BB962C8B-B14F-4D97-AF65-F5344CB8AC3E}">
        <p14:creationId xmlns:p14="http://schemas.microsoft.com/office/powerpoint/2010/main" val="3228951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losario de términos de Medicina Legal y Ciencias Forenses – SNMLCF">
            <a:extLst>
              <a:ext uri="{FF2B5EF4-FFF2-40B4-BE49-F238E27FC236}">
                <a16:creationId xmlns:a16="http://schemas.microsoft.com/office/drawing/2014/main" id="{B54FA06A-1524-67E4-3938-89981A1247CE}"/>
              </a:ext>
            </a:extLst>
          </p:cNvPr>
          <p:cNvPicPr>
            <a:picLocks noChangeAspect="1" noChangeArrowheads="1"/>
          </p:cNvPicPr>
          <p:nvPr/>
        </p:nvPicPr>
        <p:blipFill rotWithShape="1">
          <a:blip r:embed="rId2" cstate="print">
            <a:alphaModFix amt="40000"/>
            <a:extLst>
              <a:ext uri="{28A0092B-C50C-407E-A947-70E740481C1C}">
                <a14:useLocalDpi xmlns:a14="http://schemas.microsoft.com/office/drawing/2010/main" val="0"/>
              </a:ext>
            </a:extLst>
          </a:blip>
          <a:srcRect l="11144" r="27523" b="1"/>
          <a:stretch/>
        </p:blipFill>
        <p:spPr bwMode="auto">
          <a:xfrm>
            <a:off x="22" y="0"/>
            <a:ext cx="1219197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08A1C4A7-BB61-B557-C485-3CB4A9911D61}"/>
              </a:ext>
            </a:extLst>
          </p:cNvPr>
          <p:cNvSpPr>
            <a:spLocks noGrp="1"/>
          </p:cNvSpPr>
          <p:nvPr>
            <p:ph type="title"/>
          </p:nvPr>
        </p:nvSpPr>
        <p:spPr>
          <a:xfrm>
            <a:off x="838345" y="365127"/>
            <a:ext cx="9945071" cy="1325564"/>
          </a:xfrm>
        </p:spPr>
        <p:txBody>
          <a:bodyPr>
            <a:noAutofit/>
          </a:bodyPr>
          <a:lstStyle/>
          <a:p>
            <a:pPr algn="ctr"/>
            <a:r>
              <a:rPr lang="es-MX" sz="3273" b="1" dirty="0"/>
              <a:t>ACERCA DE LAS IMÁGENES PRESENTADAS EN LOS DOCUMENTOS EN PLATAFORMA</a:t>
            </a:r>
          </a:p>
        </p:txBody>
      </p:sp>
      <p:sp>
        <p:nvSpPr>
          <p:cNvPr id="3" name="Marcador de contenido 2">
            <a:extLst>
              <a:ext uri="{FF2B5EF4-FFF2-40B4-BE49-F238E27FC236}">
                <a16:creationId xmlns:a16="http://schemas.microsoft.com/office/drawing/2014/main" id="{212517AB-F361-0AAE-CDA8-C5B2A66DFC76}"/>
              </a:ext>
            </a:extLst>
          </p:cNvPr>
          <p:cNvSpPr>
            <a:spLocks noGrp="1"/>
          </p:cNvSpPr>
          <p:nvPr>
            <p:ph idx="1"/>
          </p:nvPr>
        </p:nvSpPr>
        <p:spPr>
          <a:xfrm>
            <a:off x="361167" y="2032637"/>
            <a:ext cx="6981742" cy="4460236"/>
          </a:xfrm>
        </p:spPr>
        <p:txBody>
          <a:bodyPr>
            <a:normAutofit fontScale="77500" lnSpcReduction="20000"/>
          </a:bodyPr>
          <a:lstStyle/>
          <a:p>
            <a:pPr algn="just"/>
            <a:endParaRPr lang="es-MX" sz="2002" b="1" dirty="0">
              <a:latin typeface="Söhne"/>
            </a:endParaRPr>
          </a:p>
          <a:p>
            <a:pPr marL="0" indent="0" algn="just">
              <a:buNone/>
            </a:pPr>
            <a:r>
              <a:rPr lang="es-MX" sz="2727" b="1" dirty="0"/>
              <a:t>SE DEBERÁ DE ENTREGAR EL TRABAJO ILUSTRADO CON TOMAS FOTOGRÁFICAS LAS CUALES DEBERÁN DE TENER LOS SIGUIENTES REQUISITOS.</a:t>
            </a:r>
          </a:p>
          <a:p>
            <a:pPr marL="0" indent="0" algn="just">
              <a:buNone/>
            </a:pPr>
            <a:r>
              <a:rPr lang="es-MX" sz="2727" b="1" dirty="0"/>
              <a:t>- TAMAÑO DE 10X15 CM.</a:t>
            </a:r>
          </a:p>
          <a:p>
            <a:pPr marL="0" indent="0" algn="just">
              <a:buNone/>
            </a:pPr>
            <a:r>
              <a:rPr lang="es-MX" sz="2727" b="1" dirty="0"/>
              <a:t>- BAJADAS DIRECTAMENTE DEL EQUIPO O DISPOSITIVO DEL QUE FUERON TOMADAS.</a:t>
            </a:r>
          </a:p>
          <a:p>
            <a:pPr marL="0" indent="0" algn="just">
              <a:buNone/>
            </a:pPr>
            <a:r>
              <a:rPr lang="es-MX" sz="2727" b="1" dirty="0"/>
              <a:t>- NO IMÁGENES DE WHATSAPP PARA NO RESTAR CALIDAD.</a:t>
            </a:r>
          </a:p>
          <a:p>
            <a:pPr marL="0" indent="0" algn="just">
              <a:buNone/>
            </a:pPr>
            <a:r>
              <a:rPr lang="es-MX" sz="2727" b="1" dirty="0"/>
              <a:t>- ADEMÁS LAS FOTOGRAFÍAS DEBERÁN DE CONTAR  CON LOS REQUISITOS TÉCNICOS DE NITIDEZ, ENCUADRE E ILUMINACIÓN</a:t>
            </a:r>
          </a:p>
          <a:p>
            <a:pPr marL="0" indent="0" algn="just">
              <a:buNone/>
            </a:pPr>
            <a:r>
              <a:rPr lang="es-MX" sz="2727" b="1" dirty="0"/>
              <a:t>. EN CASO DE SER REQUERIDA LA IMAGEN DE LOS TRABAJOS ESCOLARES O EVALIACIONES EN CUARTILLAS, DEBERA DE SER ESCANEADO EL DOCUMENTO Y SUBIDO A PLATAFORMA EN UN SOLO ARCHIVO,</a:t>
            </a:r>
          </a:p>
          <a:p>
            <a:pPr marL="0" indent="0" algn="just">
              <a:buNone/>
            </a:pPr>
            <a:endParaRPr lang="es-MX" sz="2002" dirty="0">
              <a:solidFill>
                <a:srgbClr val="FFFFFF"/>
              </a:solidFill>
            </a:endParaRPr>
          </a:p>
        </p:txBody>
      </p:sp>
      <p:pic>
        <p:nvPicPr>
          <p:cNvPr id="3074" name="Picture 2" descr="Este jueves en Chillán la PDI dará inicio al seminario internacional de  criminalística">
            <a:extLst>
              <a:ext uri="{FF2B5EF4-FFF2-40B4-BE49-F238E27FC236}">
                <a16:creationId xmlns:a16="http://schemas.microsoft.com/office/drawing/2014/main" id="{7DCDCC19-CEB2-F12E-9B9D-6F9D10A1915B}"/>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8861" b="-1"/>
          <a:stretch/>
        </p:blipFill>
        <p:spPr bwMode="auto">
          <a:xfrm>
            <a:off x="6908136" y="1812098"/>
            <a:ext cx="5283867" cy="4210440"/>
          </a:xfrm>
          <a:custGeom>
            <a:avLst/>
            <a:gdLst/>
            <a:ahLst/>
            <a:cxnLst/>
            <a:rect l="l" t="t" r="r" b="b"/>
            <a:pathLst>
              <a:path w="5283866" h="4210442">
                <a:moveTo>
                  <a:pt x="839883" y="18"/>
                </a:moveTo>
                <a:cubicBezTo>
                  <a:pt x="851945" y="328"/>
                  <a:pt x="864423" y="4671"/>
                  <a:pt x="875727" y="6050"/>
                </a:cubicBezTo>
                <a:cubicBezTo>
                  <a:pt x="1125267" y="36932"/>
                  <a:pt x="1374804" y="70296"/>
                  <a:pt x="1624617" y="99799"/>
                </a:cubicBezTo>
                <a:cubicBezTo>
                  <a:pt x="1858164" y="127373"/>
                  <a:pt x="2093363" y="133714"/>
                  <a:pt x="2328012" y="148051"/>
                </a:cubicBezTo>
                <a:cubicBezTo>
                  <a:pt x="2612016" y="165424"/>
                  <a:pt x="2895470" y="189965"/>
                  <a:pt x="3177820" y="228566"/>
                </a:cubicBezTo>
                <a:cubicBezTo>
                  <a:pt x="3373866" y="255590"/>
                  <a:pt x="3571843" y="274338"/>
                  <a:pt x="3770646" y="252831"/>
                </a:cubicBezTo>
                <a:cubicBezTo>
                  <a:pt x="3780572" y="251727"/>
                  <a:pt x="3791878" y="248144"/>
                  <a:pt x="3800149" y="251727"/>
                </a:cubicBezTo>
                <a:cubicBezTo>
                  <a:pt x="3896658" y="291986"/>
                  <a:pt x="4001986" y="263033"/>
                  <a:pt x="4102076" y="288400"/>
                </a:cubicBezTo>
                <a:cubicBezTo>
                  <a:pt x="4076434" y="386286"/>
                  <a:pt x="3966416" y="378289"/>
                  <a:pt x="3904377" y="446120"/>
                </a:cubicBezTo>
                <a:cubicBezTo>
                  <a:pt x="4005570" y="473141"/>
                  <a:pt x="4096562" y="500439"/>
                  <a:pt x="4188933" y="520843"/>
                </a:cubicBezTo>
                <a:cubicBezTo>
                  <a:pt x="4286818" y="542350"/>
                  <a:pt x="4369813" y="600531"/>
                  <a:pt x="4465492" y="626449"/>
                </a:cubicBezTo>
                <a:cubicBezTo>
                  <a:pt x="4485897" y="631964"/>
                  <a:pt x="4510437" y="651264"/>
                  <a:pt x="4517606" y="670015"/>
                </a:cubicBezTo>
                <a:cubicBezTo>
                  <a:pt x="4540768" y="730677"/>
                  <a:pt x="5003171" y="900804"/>
                  <a:pt x="4948576" y="954847"/>
                </a:cubicBezTo>
                <a:cubicBezTo>
                  <a:pt x="4925966" y="977182"/>
                  <a:pt x="4896738" y="993174"/>
                  <a:pt x="4866132" y="1015233"/>
                </a:cubicBezTo>
                <a:cubicBezTo>
                  <a:pt x="4912180" y="1056869"/>
                  <a:pt x="4964017" y="1075067"/>
                  <a:pt x="5019164" y="1087474"/>
                </a:cubicBezTo>
                <a:cubicBezTo>
                  <a:pt x="5035708" y="1091335"/>
                  <a:pt x="5051977" y="1099055"/>
                  <a:pt x="5053630" y="1117806"/>
                </a:cubicBezTo>
                <a:cubicBezTo>
                  <a:pt x="5055284" y="1137382"/>
                  <a:pt x="5038464" y="1145101"/>
                  <a:pt x="5024404" y="1154202"/>
                </a:cubicBezTo>
                <a:cubicBezTo>
                  <a:pt x="5004826" y="1166885"/>
                  <a:pt x="4985800" y="1177916"/>
                  <a:pt x="4960984" y="1179569"/>
                </a:cubicBezTo>
                <a:cubicBezTo>
                  <a:pt x="4920176" y="1182051"/>
                  <a:pt x="4900600" y="1217344"/>
                  <a:pt x="4876887" y="1243814"/>
                </a:cubicBezTo>
                <a:cubicBezTo>
                  <a:pt x="4863652" y="1258705"/>
                  <a:pt x="4857034" y="1288759"/>
                  <a:pt x="4880195" y="1293998"/>
                </a:cubicBezTo>
                <a:cubicBezTo>
                  <a:pt x="4935892" y="1306682"/>
                  <a:pt x="4931480" y="1343355"/>
                  <a:pt x="4930104" y="1384991"/>
                </a:cubicBezTo>
                <a:cubicBezTo>
                  <a:pt x="4928173" y="1436553"/>
                  <a:pt x="4895360" y="1460265"/>
                  <a:pt x="4855103" y="1480119"/>
                </a:cubicBezTo>
                <a:cubicBezTo>
                  <a:pt x="4841316" y="1487011"/>
                  <a:pt x="4821740" y="1486735"/>
                  <a:pt x="4816500" y="1508242"/>
                </a:cubicBezTo>
                <a:cubicBezTo>
                  <a:pt x="4839110" y="1528648"/>
                  <a:pt x="4866684" y="1512103"/>
                  <a:pt x="4890949" y="1517893"/>
                </a:cubicBezTo>
                <a:cubicBezTo>
                  <a:pt x="4911077" y="1522581"/>
                  <a:pt x="4944441" y="1520100"/>
                  <a:pt x="4916868" y="1557599"/>
                </a:cubicBezTo>
                <a:cubicBezTo>
                  <a:pt x="4908870" y="1568352"/>
                  <a:pt x="4918245" y="1576625"/>
                  <a:pt x="4928448" y="1577453"/>
                </a:cubicBezTo>
                <a:cubicBezTo>
                  <a:pt x="5010066" y="1586000"/>
                  <a:pt x="4972566" y="1661827"/>
                  <a:pt x="4998760" y="1701809"/>
                </a:cubicBezTo>
                <a:cubicBezTo>
                  <a:pt x="5005928" y="1712836"/>
                  <a:pt x="4998208" y="1731862"/>
                  <a:pt x="4986903" y="1736550"/>
                </a:cubicBezTo>
                <a:cubicBezTo>
                  <a:pt x="4914660" y="1767432"/>
                  <a:pt x="4904735" y="1841053"/>
                  <a:pt x="4869716" y="1904472"/>
                </a:cubicBezTo>
                <a:cubicBezTo>
                  <a:pt x="4907768" y="1929562"/>
                  <a:pt x="4953264" y="1935077"/>
                  <a:pt x="4994348" y="1951346"/>
                </a:cubicBezTo>
                <a:cubicBezTo>
                  <a:pt x="5037087" y="1968441"/>
                  <a:pt x="5037087" y="1981125"/>
                  <a:pt x="5001792" y="2030756"/>
                </a:cubicBezTo>
                <a:cubicBezTo>
                  <a:pt x="5093611" y="2041511"/>
                  <a:pt x="5093611" y="2041511"/>
                  <a:pt x="5065212" y="2119543"/>
                </a:cubicBezTo>
                <a:cubicBezTo>
                  <a:pt x="5142142" y="2126712"/>
                  <a:pt x="5192876" y="2163660"/>
                  <a:pt x="5204732" y="2244450"/>
                </a:cubicBezTo>
                <a:cubicBezTo>
                  <a:pt x="5210523" y="2283604"/>
                  <a:pt x="5245265" y="2302077"/>
                  <a:pt x="5283866" y="2328272"/>
                </a:cubicBezTo>
                <a:cubicBezTo>
                  <a:pt x="5235890" y="2353641"/>
                  <a:pt x="5203354" y="2406580"/>
                  <a:pt x="5147380" y="2350606"/>
                </a:cubicBezTo>
                <a:cubicBezTo>
                  <a:pt x="5126976" y="2330203"/>
                  <a:pt x="5128904" y="2356121"/>
                  <a:pt x="5126148" y="2363566"/>
                </a:cubicBezTo>
                <a:cubicBezTo>
                  <a:pt x="5119532" y="2381764"/>
                  <a:pt x="5133316" y="2393897"/>
                  <a:pt x="5142417" y="2407682"/>
                </a:cubicBezTo>
                <a:cubicBezTo>
                  <a:pt x="5151240" y="2421470"/>
                  <a:pt x="5161718" y="2436083"/>
                  <a:pt x="5164200" y="2451526"/>
                </a:cubicBezTo>
                <a:cubicBezTo>
                  <a:pt x="5165852" y="2462279"/>
                  <a:pt x="5157858" y="2477994"/>
                  <a:pt x="5149034" y="2485992"/>
                </a:cubicBezTo>
                <a:cubicBezTo>
                  <a:pt x="5102710" y="2528178"/>
                  <a:pt x="5130284" y="2623031"/>
                  <a:pt x="5042601" y="2635164"/>
                </a:cubicBezTo>
                <a:cubicBezTo>
                  <a:pt x="5003171" y="2640677"/>
                  <a:pt x="4984146" y="2675420"/>
                  <a:pt x="4955194" y="2694445"/>
                </a:cubicBezTo>
                <a:cubicBezTo>
                  <a:pt x="4854552" y="2760897"/>
                  <a:pt x="4787272" y="2846375"/>
                  <a:pt x="4756116" y="2963836"/>
                </a:cubicBezTo>
                <a:cubicBezTo>
                  <a:pt x="4747568" y="2996372"/>
                  <a:pt x="4714754" y="3022569"/>
                  <a:pt x="4693523" y="3051244"/>
                </a:cubicBezTo>
                <a:cubicBezTo>
                  <a:pt x="4703726" y="3072199"/>
                  <a:pt x="4759424" y="3026979"/>
                  <a:pt x="4739848" y="3082125"/>
                </a:cubicBezTo>
                <a:cubicBezTo>
                  <a:pt x="4724958" y="3123486"/>
                  <a:pt x="4686906" y="3149129"/>
                  <a:pt x="4651060" y="3173670"/>
                </a:cubicBezTo>
                <a:cubicBezTo>
                  <a:pt x="4610252" y="3201518"/>
                  <a:pt x="4565032" y="3223852"/>
                  <a:pt x="4546556" y="3275413"/>
                </a:cubicBezTo>
                <a:cubicBezTo>
                  <a:pt x="4542697" y="3286444"/>
                  <a:pt x="4530288" y="3298024"/>
                  <a:pt x="4519261" y="3302437"/>
                </a:cubicBezTo>
                <a:cubicBezTo>
                  <a:pt x="3944081" y="4209875"/>
                  <a:pt x="2528194" y="4215939"/>
                  <a:pt x="2364961" y="4209597"/>
                </a:cubicBezTo>
                <a:cubicBezTo>
                  <a:pt x="2167260" y="4201602"/>
                  <a:pt x="1980313" y="4145627"/>
                  <a:pt x="1796951" y="4075867"/>
                </a:cubicBezTo>
                <a:cubicBezTo>
                  <a:pt x="1719469" y="4046365"/>
                  <a:pt x="1647505" y="4004453"/>
                  <a:pt x="1572227" y="3971917"/>
                </a:cubicBezTo>
                <a:cubicBezTo>
                  <a:pt x="1468277" y="3926971"/>
                  <a:pt x="1388040" y="3841219"/>
                  <a:pt x="1284364" y="3805097"/>
                </a:cubicBezTo>
                <a:cubicBezTo>
                  <a:pt x="1177655" y="3767873"/>
                  <a:pt x="1086388" y="3699767"/>
                  <a:pt x="976645" y="3670815"/>
                </a:cubicBezTo>
                <a:cubicBezTo>
                  <a:pt x="918742" y="3655375"/>
                  <a:pt x="862768" y="3627527"/>
                  <a:pt x="871866" y="3547839"/>
                </a:cubicBezTo>
                <a:cubicBezTo>
                  <a:pt x="874349" y="3525228"/>
                  <a:pt x="859184" y="3506755"/>
                  <a:pt x="835195" y="3513373"/>
                </a:cubicBezTo>
                <a:cubicBezTo>
                  <a:pt x="789424" y="3525780"/>
                  <a:pt x="768744" y="3492967"/>
                  <a:pt x="743375" y="3468427"/>
                </a:cubicBezTo>
                <a:cubicBezTo>
                  <a:pt x="698156" y="3424863"/>
                  <a:pt x="655142" y="3378540"/>
                  <a:pt x="583175" y="3371370"/>
                </a:cubicBezTo>
                <a:cubicBezTo>
                  <a:pt x="596961" y="3337178"/>
                  <a:pt x="620399" y="3342142"/>
                  <a:pt x="641906" y="3349311"/>
                </a:cubicBezTo>
                <a:cubicBezTo>
                  <a:pt x="698432" y="3368062"/>
                  <a:pt x="754405" y="3389293"/>
                  <a:pt x="810930" y="3408042"/>
                </a:cubicBezTo>
                <a:cubicBezTo>
                  <a:pt x="847878" y="3420175"/>
                  <a:pt x="884551" y="3437271"/>
                  <a:pt x="933908" y="3423758"/>
                </a:cubicBezTo>
                <a:cubicBezTo>
                  <a:pt x="891445" y="3354826"/>
                  <a:pt x="819202" y="3342418"/>
                  <a:pt x="760747" y="3321187"/>
                </a:cubicBezTo>
                <a:cubicBezTo>
                  <a:pt x="687678" y="3294441"/>
                  <a:pt x="644664" y="3243980"/>
                  <a:pt x="593101" y="3187731"/>
                </a:cubicBezTo>
                <a:cubicBezTo>
                  <a:pt x="646869" y="3174220"/>
                  <a:pt x="680233" y="3215581"/>
                  <a:pt x="722419" y="3213374"/>
                </a:cubicBezTo>
                <a:cubicBezTo>
                  <a:pt x="724627" y="3206207"/>
                  <a:pt x="728486" y="3195729"/>
                  <a:pt x="727934" y="3195451"/>
                </a:cubicBezTo>
                <a:cubicBezTo>
                  <a:pt x="659002" y="3164570"/>
                  <a:pt x="626741" y="3106666"/>
                  <a:pt x="615987" y="3036630"/>
                </a:cubicBezTo>
                <a:cubicBezTo>
                  <a:pt x="610473" y="3000510"/>
                  <a:pt x="585381" y="2989205"/>
                  <a:pt x="560564" y="2972660"/>
                </a:cubicBezTo>
                <a:cubicBezTo>
                  <a:pt x="473984" y="2913930"/>
                  <a:pt x="382441" y="2860713"/>
                  <a:pt x="311302" y="2779924"/>
                </a:cubicBezTo>
                <a:cubicBezTo>
                  <a:pt x="393471" y="2790677"/>
                  <a:pt x="459371" y="2843341"/>
                  <a:pt x="547882" y="2865952"/>
                </a:cubicBezTo>
                <a:cubicBezTo>
                  <a:pt x="477570" y="2777166"/>
                  <a:pt x="386577" y="2732222"/>
                  <a:pt x="303582" y="2678453"/>
                </a:cubicBezTo>
                <a:cubicBezTo>
                  <a:pt x="265806" y="2653913"/>
                  <a:pt x="230790" y="2622479"/>
                  <a:pt x="185016" y="2609244"/>
                </a:cubicBezTo>
                <a:cubicBezTo>
                  <a:pt x="168748" y="2604556"/>
                  <a:pt x="142002" y="2594630"/>
                  <a:pt x="154963" y="2568435"/>
                </a:cubicBezTo>
                <a:cubicBezTo>
                  <a:pt x="165990" y="2546654"/>
                  <a:pt x="187773" y="2553269"/>
                  <a:pt x="207627" y="2559612"/>
                </a:cubicBezTo>
                <a:cubicBezTo>
                  <a:pt x="255328" y="2575330"/>
                  <a:pt x="304685" y="2575604"/>
                  <a:pt x="369207" y="2575330"/>
                </a:cubicBezTo>
                <a:cubicBezTo>
                  <a:pt x="315163" y="2503363"/>
                  <a:pt x="216174" y="2524871"/>
                  <a:pt x="169852" y="2449319"/>
                </a:cubicBezTo>
                <a:cubicBezTo>
                  <a:pt x="227755" y="2436083"/>
                  <a:pt x="272424" y="2463381"/>
                  <a:pt x="319299" y="2468619"/>
                </a:cubicBezTo>
                <a:cubicBezTo>
                  <a:pt x="361761" y="2473307"/>
                  <a:pt x="372239" y="2460624"/>
                  <a:pt x="362313" y="2418988"/>
                </a:cubicBezTo>
                <a:cubicBezTo>
                  <a:pt x="346873" y="2354190"/>
                  <a:pt x="370034" y="2321102"/>
                  <a:pt x="431798" y="2338750"/>
                </a:cubicBezTo>
                <a:cubicBezTo>
                  <a:pt x="489149" y="2355293"/>
                  <a:pt x="495215" y="2331030"/>
                  <a:pt x="479775" y="2294082"/>
                </a:cubicBezTo>
                <a:cubicBezTo>
                  <a:pt x="457716" y="2240315"/>
                  <a:pt x="482807" y="2198678"/>
                  <a:pt x="499903" y="2153458"/>
                </a:cubicBezTo>
                <a:cubicBezTo>
                  <a:pt x="526099" y="2084525"/>
                  <a:pt x="515069" y="2050885"/>
                  <a:pt x="458544" y="1999599"/>
                </a:cubicBezTo>
                <a:cubicBezTo>
                  <a:pt x="426835" y="1970921"/>
                  <a:pt x="392645" y="1946658"/>
                  <a:pt x="346596" y="1921843"/>
                </a:cubicBezTo>
                <a:cubicBezTo>
                  <a:pt x="452753" y="1908331"/>
                  <a:pt x="341358" y="1862836"/>
                  <a:pt x="378857" y="1834435"/>
                </a:cubicBezTo>
                <a:cubicBezTo>
                  <a:pt x="453856" y="1822854"/>
                  <a:pt x="515069" y="1913294"/>
                  <a:pt x="617091" y="1887376"/>
                </a:cubicBezTo>
                <a:cubicBezTo>
                  <a:pt x="491080" y="1809066"/>
                  <a:pt x="351835" y="1783423"/>
                  <a:pt x="260568" y="1679198"/>
                </a:cubicBezTo>
                <a:cubicBezTo>
                  <a:pt x="281523" y="1655484"/>
                  <a:pt x="302479" y="1677543"/>
                  <a:pt x="320402" y="1668720"/>
                </a:cubicBezTo>
                <a:cubicBezTo>
                  <a:pt x="319850" y="1663205"/>
                  <a:pt x="321230" y="1654932"/>
                  <a:pt x="317920" y="1652452"/>
                </a:cubicBezTo>
                <a:cubicBezTo>
                  <a:pt x="249815" y="1595650"/>
                  <a:pt x="248711" y="1594273"/>
                  <a:pt x="321779" y="1552359"/>
                </a:cubicBezTo>
                <a:cubicBezTo>
                  <a:pt x="347424" y="1537746"/>
                  <a:pt x="345218" y="1524786"/>
                  <a:pt x="331707" y="1506313"/>
                </a:cubicBezTo>
                <a:cubicBezTo>
                  <a:pt x="322055" y="1493353"/>
                  <a:pt x="310475" y="1481772"/>
                  <a:pt x="315990" y="1453371"/>
                </a:cubicBezTo>
                <a:cubicBezTo>
                  <a:pt x="355971" y="1489769"/>
                  <a:pt x="549259" y="1477912"/>
                  <a:pt x="583450" y="1474052"/>
                </a:cubicBezTo>
                <a:cubicBezTo>
                  <a:pt x="621777" y="1469917"/>
                  <a:pt x="659553" y="1452269"/>
                  <a:pt x="699809" y="1461919"/>
                </a:cubicBezTo>
                <a:cubicBezTo>
                  <a:pt x="732070" y="1469641"/>
                  <a:pt x="881516" y="1544364"/>
                  <a:pt x="902750" y="1458612"/>
                </a:cubicBezTo>
                <a:cubicBezTo>
                  <a:pt x="903853" y="1454475"/>
                  <a:pt x="964237" y="1464127"/>
                  <a:pt x="996774" y="1468814"/>
                </a:cubicBezTo>
                <a:cubicBezTo>
                  <a:pt x="1025451" y="1472674"/>
                  <a:pt x="1057712" y="1489769"/>
                  <a:pt x="1077012" y="1455578"/>
                </a:cubicBezTo>
                <a:cubicBezTo>
                  <a:pt x="1088317" y="1435450"/>
                  <a:pt x="1041719" y="1396571"/>
                  <a:pt x="1000083" y="1393262"/>
                </a:cubicBezTo>
                <a:cubicBezTo>
                  <a:pt x="963961" y="1390229"/>
                  <a:pt x="926186" y="1385817"/>
                  <a:pt x="891720" y="1394089"/>
                </a:cubicBezTo>
                <a:cubicBezTo>
                  <a:pt x="849258" y="1404017"/>
                  <a:pt x="826372" y="1388024"/>
                  <a:pt x="814515" y="1353557"/>
                </a:cubicBezTo>
                <a:cubicBezTo>
                  <a:pt x="801280" y="1315506"/>
                  <a:pt x="775911" y="1297858"/>
                  <a:pt x="740895" y="1280211"/>
                </a:cubicBezTo>
                <a:cubicBezTo>
                  <a:pt x="655967" y="1237474"/>
                  <a:pt x="574352" y="1188118"/>
                  <a:pt x="481154" y="1163301"/>
                </a:cubicBezTo>
                <a:cubicBezTo>
                  <a:pt x="462679" y="1158337"/>
                  <a:pt x="442276" y="1151719"/>
                  <a:pt x="433728" y="1118909"/>
                </a:cubicBezTo>
                <a:cubicBezTo>
                  <a:pt x="686023" y="1167987"/>
                  <a:pt x="915984" y="1295929"/>
                  <a:pt x="1176276" y="1288484"/>
                </a:cubicBezTo>
                <a:cubicBezTo>
                  <a:pt x="1105137" y="1247950"/>
                  <a:pt x="1022694" y="1245745"/>
                  <a:pt x="946867" y="1217344"/>
                </a:cubicBezTo>
                <a:cubicBezTo>
                  <a:pt x="1000635" y="1196113"/>
                  <a:pt x="1051094" y="1218172"/>
                  <a:pt x="1102104" y="1230304"/>
                </a:cubicBezTo>
                <a:cubicBezTo>
                  <a:pt x="1144843" y="1240230"/>
                  <a:pt x="1183446" y="1241885"/>
                  <a:pt x="1188133" y="1182603"/>
                </a:cubicBezTo>
                <a:cubicBezTo>
                  <a:pt x="1186478" y="1178742"/>
                  <a:pt x="1186754" y="1173780"/>
                  <a:pt x="1187030" y="1169092"/>
                </a:cubicBezTo>
                <a:cubicBezTo>
                  <a:pt x="1172690" y="1144552"/>
                  <a:pt x="1150358" y="1131868"/>
                  <a:pt x="1123887" y="1124698"/>
                </a:cubicBezTo>
                <a:cubicBezTo>
                  <a:pt x="1107894" y="1120286"/>
                  <a:pt x="1086663" y="1113668"/>
                  <a:pt x="1086938" y="1096023"/>
                </a:cubicBezTo>
                <a:cubicBezTo>
                  <a:pt x="1087765" y="1030674"/>
                  <a:pt x="1036756" y="1011647"/>
                  <a:pt x="985744" y="992622"/>
                </a:cubicBezTo>
                <a:cubicBezTo>
                  <a:pt x="1014145" y="960086"/>
                  <a:pt x="1036479" y="984074"/>
                  <a:pt x="1057987" y="981594"/>
                </a:cubicBezTo>
                <a:cubicBezTo>
                  <a:pt x="1072049" y="979939"/>
                  <a:pt x="1084733" y="976906"/>
                  <a:pt x="1084733" y="960086"/>
                </a:cubicBezTo>
                <a:cubicBezTo>
                  <a:pt x="1085008" y="946023"/>
                  <a:pt x="1078390" y="930030"/>
                  <a:pt x="1064605" y="929756"/>
                </a:cubicBezTo>
                <a:cubicBezTo>
                  <a:pt x="978300" y="927273"/>
                  <a:pt x="930599" y="836833"/>
                  <a:pt x="840985" y="836558"/>
                </a:cubicBezTo>
                <a:cubicBezTo>
                  <a:pt x="787493" y="836558"/>
                  <a:pt x="868834" y="785547"/>
                  <a:pt x="823615" y="764315"/>
                </a:cubicBezTo>
                <a:cubicBezTo>
                  <a:pt x="813687" y="759628"/>
                  <a:pt x="849533" y="752460"/>
                  <a:pt x="865526" y="753562"/>
                </a:cubicBezTo>
                <a:cubicBezTo>
                  <a:pt x="881242" y="754665"/>
                  <a:pt x="895304" y="768175"/>
                  <a:pt x="914331" y="758525"/>
                </a:cubicBezTo>
                <a:cubicBezTo>
                  <a:pt x="924808" y="724059"/>
                  <a:pt x="897787" y="711375"/>
                  <a:pt x="875452" y="701724"/>
                </a:cubicBezTo>
                <a:cubicBezTo>
                  <a:pt x="823889" y="679390"/>
                  <a:pt x="773706" y="652369"/>
                  <a:pt x="717181" y="644371"/>
                </a:cubicBezTo>
                <a:cubicBezTo>
                  <a:pt x="697053" y="641614"/>
                  <a:pt x="746133" y="604666"/>
                  <a:pt x="755783" y="591707"/>
                </a:cubicBezTo>
                <a:cubicBezTo>
                  <a:pt x="528304" y="455496"/>
                  <a:pt x="254778" y="462388"/>
                  <a:pt x="0" y="352370"/>
                </a:cubicBezTo>
                <a:cubicBezTo>
                  <a:pt x="56250" y="330864"/>
                  <a:pt x="97610" y="346580"/>
                  <a:pt x="135937" y="349889"/>
                </a:cubicBezTo>
                <a:cubicBezTo>
                  <a:pt x="231615" y="358160"/>
                  <a:pt x="326193" y="375256"/>
                  <a:pt x="421595" y="385458"/>
                </a:cubicBezTo>
                <a:cubicBezTo>
                  <a:pt x="468469" y="390421"/>
                  <a:pt x="512035" y="409172"/>
                  <a:pt x="564424" y="379393"/>
                </a:cubicBezTo>
                <a:cubicBezTo>
                  <a:pt x="599443" y="359540"/>
                  <a:pt x="655418" y="381046"/>
                  <a:pt x="698432" y="398694"/>
                </a:cubicBezTo>
                <a:cubicBezTo>
                  <a:pt x="734000" y="413307"/>
                  <a:pt x="767916" y="417167"/>
                  <a:pt x="815067" y="398694"/>
                </a:cubicBezTo>
                <a:cubicBezTo>
                  <a:pt x="772328" y="387389"/>
                  <a:pt x="739515" y="377463"/>
                  <a:pt x="705876" y="370568"/>
                </a:cubicBezTo>
                <a:cubicBezTo>
                  <a:pt x="679130" y="365055"/>
                  <a:pt x="742825" y="342719"/>
                  <a:pt x="775360" y="345477"/>
                </a:cubicBezTo>
                <a:cubicBezTo>
                  <a:pt x="820857" y="349337"/>
                  <a:pt x="795214" y="335000"/>
                  <a:pt x="787493" y="315146"/>
                </a:cubicBezTo>
                <a:cubicBezTo>
                  <a:pt x="779221" y="293915"/>
                  <a:pt x="803761" y="287298"/>
                  <a:pt x="819202" y="291709"/>
                </a:cubicBezTo>
                <a:cubicBezTo>
                  <a:pt x="878484" y="309081"/>
                  <a:pt x="937491" y="278474"/>
                  <a:pt x="998705" y="303291"/>
                </a:cubicBezTo>
                <a:cubicBezTo>
                  <a:pt x="983263" y="242077"/>
                  <a:pt x="949899" y="215331"/>
                  <a:pt x="880139" y="206783"/>
                </a:cubicBezTo>
                <a:cubicBezTo>
                  <a:pt x="853944" y="203475"/>
                  <a:pt x="826647" y="208438"/>
                  <a:pt x="804037" y="190790"/>
                </a:cubicBezTo>
                <a:cubicBezTo>
                  <a:pt x="791076" y="180590"/>
                  <a:pt x="776463" y="168457"/>
                  <a:pt x="786666" y="149707"/>
                </a:cubicBezTo>
                <a:cubicBezTo>
                  <a:pt x="793834" y="136471"/>
                  <a:pt x="809276" y="136471"/>
                  <a:pt x="821960" y="140884"/>
                </a:cubicBezTo>
                <a:cubicBezTo>
                  <a:pt x="878761" y="160461"/>
                  <a:pt x="938043" y="167630"/>
                  <a:pt x="997325" y="174800"/>
                </a:cubicBezTo>
                <a:cubicBezTo>
                  <a:pt x="1006426" y="175902"/>
                  <a:pt x="1016626" y="179487"/>
                  <a:pt x="1026829" y="161287"/>
                </a:cubicBezTo>
                <a:cubicBezTo>
                  <a:pt x="915984" y="131783"/>
                  <a:pt x="810655" y="89872"/>
                  <a:pt x="696777" y="73604"/>
                </a:cubicBezTo>
                <a:cubicBezTo>
                  <a:pt x="698432" y="65884"/>
                  <a:pt x="700086" y="58164"/>
                  <a:pt x="701741" y="50444"/>
                </a:cubicBezTo>
                <a:cubicBezTo>
                  <a:pt x="790801" y="61471"/>
                  <a:pt x="879864" y="72501"/>
                  <a:pt x="992362" y="86289"/>
                </a:cubicBezTo>
                <a:cubicBezTo>
                  <a:pt x="923153" y="42446"/>
                  <a:pt x="857805" y="57060"/>
                  <a:pt x="806519" y="18183"/>
                </a:cubicBezTo>
                <a:cubicBezTo>
                  <a:pt x="816170" y="3431"/>
                  <a:pt x="827820" y="-292"/>
                  <a:pt x="839883" y="18"/>
                </a:cubicBezTo>
                <a:close/>
              </a:path>
            </a:pathLst>
          </a:custGeom>
          <a:noFill/>
          <a:extLst>
            <a:ext uri="{909E8E84-426E-40DD-AFC4-6F175D3DCCD1}">
              <a14:hiddenFill xmlns:a14="http://schemas.microsoft.com/office/drawing/2010/main">
                <a:solidFill>
                  <a:srgbClr val="FFFFFF"/>
                </a:solidFill>
              </a14:hiddenFill>
            </a:ext>
          </a:extLst>
        </p:spPr>
      </p:pic>
      <p:pic>
        <p:nvPicPr>
          <p:cNvPr id="5" name="Imagen 4">
            <a:extLst>
              <a:ext uri="{FF2B5EF4-FFF2-40B4-BE49-F238E27FC236}">
                <a16:creationId xmlns:a16="http://schemas.microsoft.com/office/drawing/2014/main" id="{807384BA-B884-EB63-2BF8-B428B9CB6C35}"/>
              </a:ext>
            </a:extLst>
          </p:cNvPr>
          <p:cNvPicPr>
            <a:picLocks noChangeAspect="1"/>
          </p:cNvPicPr>
          <p:nvPr/>
        </p:nvPicPr>
        <p:blipFill>
          <a:blip r:embed="rId4"/>
          <a:stretch>
            <a:fillRect/>
          </a:stretch>
        </p:blipFill>
        <p:spPr>
          <a:xfrm>
            <a:off x="10786462" y="3"/>
            <a:ext cx="1253760" cy="937675"/>
          </a:xfrm>
          <a:prstGeom prst="rect">
            <a:avLst/>
          </a:prstGeom>
        </p:spPr>
      </p:pic>
      <p:sp>
        <p:nvSpPr>
          <p:cNvPr id="6" name="CuadroTexto 5">
            <a:extLst>
              <a:ext uri="{FF2B5EF4-FFF2-40B4-BE49-F238E27FC236}">
                <a16:creationId xmlns:a16="http://schemas.microsoft.com/office/drawing/2014/main" id="{13132938-CFC4-EB0B-7502-1DB7A771962F}"/>
              </a:ext>
            </a:extLst>
          </p:cNvPr>
          <p:cNvSpPr txBox="1"/>
          <p:nvPr/>
        </p:nvSpPr>
        <p:spPr>
          <a:xfrm>
            <a:off x="7688624" y="5874333"/>
            <a:ext cx="4053840" cy="707566"/>
          </a:xfrm>
          <a:prstGeom prst="rect">
            <a:avLst/>
          </a:prstGeom>
          <a:noFill/>
        </p:spPr>
        <p:txBody>
          <a:bodyPr wrap="square" rtlCol="0">
            <a:spAutoFit/>
          </a:bodyPr>
          <a:lstStyle/>
          <a:p>
            <a:pPr algn="ctr"/>
            <a:r>
              <a:rPr lang="es-MX" sz="3998" b="1" dirty="0">
                <a:solidFill>
                  <a:schemeClr val="bg2"/>
                </a:solidFill>
              </a:rPr>
              <a:t>GRACIAS</a:t>
            </a:r>
          </a:p>
        </p:txBody>
      </p:sp>
    </p:spTree>
    <p:extLst>
      <p:ext uri="{BB962C8B-B14F-4D97-AF65-F5344CB8AC3E}">
        <p14:creationId xmlns:p14="http://schemas.microsoft.com/office/powerpoint/2010/main" val="746391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a luz verde&#10;&#10;Descripción generada automáticamente con confianza baja">
            <a:extLst>
              <a:ext uri="{FF2B5EF4-FFF2-40B4-BE49-F238E27FC236}">
                <a16:creationId xmlns:a16="http://schemas.microsoft.com/office/drawing/2014/main" id="{06A1C54A-CD37-4712-273F-2CC51A55C743}"/>
              </a:ext>
            </a:extLst>
          </p:cNvPr>
          <p:cNvPicPr>
            <a:picLocks noChangeAspect="1"/>
          </p:cNvPicPr>
          <p:nvPr/>
        </p:nvPicPr>
        <p:blipFill rotWithShape="1">
          <a:blip r:embed="rId2">
            <a:alphaModFix amt="35000"/>
          </a:blip>
          <a:srcRect t="7758" b="7973"/>
          <a:stretch/>
        </p:blipFill>
        <p:spPr>
          <a:xfrm>
            <a:off x="20" y="10"/>
            <a:ext cx="12191980" cy="6857990"/>
          </a:xfrm>
          <a:prstGeom prst="rect">
            <a:avLst/>
          </a:prstGeom>
        </p:spPr>
      </p:pic>
      <p:sp>
        <p:nvSpPr>
          <p:cNvPr id="2" name="Título 1">
            <a:extLst>
              <a:ext uri="{FF2B5EF4-FFF2-40B4-BE49-F238E27FC236}">
                <a16:creationId xmlns:a16="http://schemas.microsoft.com/office/drawing/2014/main" id="{79D528EB-F7EE-AB19-1FE5-DB7489819984}"/>
              </a:ext>
            </a:extLst>
          </p:cNvPr>
          <p:cNvSpPr>
            <a:spLocks noGrp="1"/>
          </p:cNvSpPr>
          <p:nvPr>
            <p:ph type="title"/>
          </p:nvPr>
        </p:nvSpPr>
        <p:spPr>
          <a:xfrm>
            <a:off x="838200" y="365125"/>
            <a:ext cx="10515600" cy="1325563"/>
          </a:xfrm>
        </p:spPr>
        <p:txBody>
          <a:bodyPr>
            <a:normAutofit/>
          </a:bodyPr>
          <a:lstStyle/>
          <a:p>
            <a:r>
              <a:rPr lang="es-MX" b="1" i="0">
                <a:solidFill>
                  <a:srgbClr val="FFFFFF"/>
                </a:solidFill>
                <a:effectLst/>
                <a:latin typeface="Söhne"/>
              </a:rPr>
              <a:t>Objeto de Estudio</a:t>
            </a:r>
            <a:endParaRPr lang="es-MX">
              <a:solidFill>
                <a:srgbClr val="FFFFFF"/>
              </a:solidFill>
            </a:endParaRPr>
          </a:p>
        </p:txBody>
      </p:sp>
      <p:graphicFrame>
        <p:nvGraphicFramePr>
          <p:cNvPr id="5" name="Marcador de contenido 2">
            <a:extLst>
              <a:ext uri="{FF2B5EF4-FFF2-40B4-BE49-F238E27FC236}">
                <a16:creationId xmlns:a16="http://schemas.microsoft.com/office/drawing/2014/main" id="{1E38A0AE-9A2C-7E90-2501-87A283DA2602}"/>
              </a:ext>
            </a:extLst>
          </p:cNvPr>
          <p:cNvGraphicFramePr>
            <a:graphicFrameLocks noGrp="1"/>
          </p:cNvGraphicFramePr>
          <p:nvPr>
            <p:ph idx="1"/>
            <p:extLst>
              <p:ext uri="{D42A27DB-BD31-4B8C-83A1-F6EECF244321}">
                <p14:modId xmlns:p14="http://schemas.microsoft.com/office/powerpoint/2010/main" val="370752880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Imagen 3">
            <a:extLst>
              <a:ext uri="{FF2B5EF4-FFF2-40B4-BE49-F238E27FC236}">
                <a16:creationId xmlns:a16="http://schemas.microsoft.com/office/drawing/2014/main" id="{0D1A63D2-3FFA-CEF6-3F1B-FCDCD670DB84}"/>
              </a:ext>
            </a:extLst>
          </p:cNvPr>
          <p:cNvPicPr>
            <a:picLocks noChangeAspect="1"/>
          </p:cNvPicPr>
          <p:nvPr/>
        </p:nvPicPr>
        <p:blipFill>
          <a:blip r:embed="rId8"/>
          <a:stretch>
            <a:fillRect/>
          </a:stretch>
        </p:blipFill>
        <p:spPr>
          <a:xfrm>
            <a:off x="10786462" y="0"/>
            <a:ext cx="1253760" cy="937673"/>
          </a:xfrm>
          <a:prstGeom prst="rect">
            <a:avLst/>
          </a:prstGeom>
        </p:spPr>
      </p:pic>
    </p:spTree>
    <p:extLst>
      <p:ext uri="{BB962C8B-B14F-4D97-AF65-F5344CB8AC3E}">
        <p14:creationId xmlns:p14="http://schemas.microsoft.com/office/powerpoint/2010/main" val="367683848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FEF463D-EE6B-46FF-B7C7-74B09A96C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11A27B3A-460C-4100-99B5-817F25979F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7089" y="1498602"/>
            <a:ext cx="4403345" cy="3940174"/>
            <a:chOff x="827089" y="1498602"/>
            <a:chExt cx="4403345" cy="3940174"/>
          </a:xfrm>
          <a:effectLst>
            <a:outerShdw blurRad="381000" dist="152400" dir="5400000" algn="ctr" rotWithShape="0">
              <a:srgbClr val="000000">
                <a:alpha val="10000"/>
              </a:srgbClr>
            </a:outerShdw>
          </a:effectLst>
        </p:grpSpPr>
        <p:sp>
          <p:nvSpPr>
            <p:cNvPr id="11" name="Freeform: Shape 10">
              <a:extLst>
                <a:ext uri="{FF2B5EF4-FFF2-40B4-BE49-F238E27FC236}">
                  <a16:creationId xmlns:a16="http://schemas.microsoft.com/office/drawing/2014/main" id="{35450488-7F33-43E4-B4DA-CAB50A1CC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sp>
          <p:nvSpPr>
            <p:cNvPr id="12" name="Freeform: Shape 11">
              <a:extLst>
                <a:ext uri="{FF2B5EF4-FFF2-40B4-BE49-F238E27FC236}">
                  <a16:creationId xmlns:a16="http://schemas.microsoft.com/office/drawing/2014/main" id="{EE5154B2-BEF9-4C08-B6B1-9DED9F17C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grpSp>
      <p:sp>
        <p:nvSpPr>
          <p:cNvPr id="2" name="Título 1">
            <a:extLst>
              <a:ext uri="{FF2B5EF4-FFF2-40B4-BE49-F238E27FC236}">
                <a16:creationId xmlns:a16="http://schemas.microsoft.com/office/drawing/2014/main" id="{AB6A11BA-864C-764E-54D8-7F63456290AC}"/>
              </a:ext>
            </a:extLst>
          </p:cNvPr>
          <p:cNvSpPr>
            <a:spLocks noGrp="1"/>
          </p:cNvSpPr>
          <p:nvPr>
            <p:ph type="title"/>
          </p:nvPr>
        </p:nvSpPr>
        <p:spPr>
          <a:xfrm>
            <a:off x="1268127" y="2023558"/>
            <a:ext cx="3521265" cy="2491292"/>
          </a:xfrm>
        </p:spPr>
        <p:txBody>
          <a:bodyPr anchor="t">
            <a:normAutofit/>
          </a:bodyPr>
          <a:lstStyle/>
          <a:p>
            <a:r>
              <a:rPr lang="es-MX" sz="4000" b="1" i="0">
                <a:effectLst/>
                <a:latin typeface="Söhne"/>
              </a:rPr>
              <a:t>Metodología de Análisis</a:t>
            </a:r>
            <a:endParaRPr lang="es-MX" sz="4000"/>
          </a:p>
        </p:txBody>
      </p:sp>
      <p:sp>
        <p:nvSpPr>
          <p:cNvPr id="14" name="Freeform: Shape 13">
            <a:extLst>
              <a:ext uri="{FF2B5EF4-FFF2-40B4-BE49-F238E27FC236}">
                <a16:creationId xmlns:a16="http://schemas.microsoft.com/office/drawing/2014/main" id="{30B5ED20-499B-41E7-95BE-8BBD31314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7088" y="4258080"/>
            <a:ext cx="4403345"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35A51D22-76EA-4C70-B5C9-ED3946924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7088" y="4258080"/>
            <a:ext cx="4403345"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E9AF1715-7FDF-D523-A415-46A902D64C6F}"/>
              </a:ext>
            </a:extLst>
          </p:cNvPr>
          <p:cNvSpPr>
            <a:spLocks noGrp="1"/>
          </p:cNvSpPr>
          <p:nvPr>
            <p:ph idx="1"/>
          </p:nvPr>
        </p:nvSpPr>
        <p:spPr>
          <a:xfrm>
            <a:off x="5567680" y="1311088"/>
            <a:ext cx="5808345" cy="4327261"/>
          </a:xfrm>
        </p:spPr>
        <p:txBody>
          <a:bodyPr>
            <a:normAutofit fontScale="92500" lnSpcReduction="20000"/>
          </a:bodyPr>
          <a:lstStyle/>
          <a:p>
            <a:pPr algn="just">
              <a:buFont typeface="Arial" panose="020B0604020202020204" pitchFamily="34" charset="0"/>
              <a:buChar char="•"/>
            </a:pPr>
            <a:r>
              <a:rPr lang="es-MX" sz="2600" b="0" i="0" dirty="0">
                <a:solidFill>
                  <a:schemeClr val="tx1">
                    <a:alpha val="80000"/>
                  </a:schemeClr>
                </a:solidFill>
                <a:effectLst/>
                <a:latin typeface="Söhne"/>
              </a:rPr>
              <a:t>La </a:t>
            </a:r>
            <a:r>
              <a:rPr lang="es-MX" sz="2600" b="0" i="0" dirty="0" err="1">
                <a:solidFill>
                  <a:schemeClr val="tx1">
                    <a:alpha val="80000"/>
                  </a:schemeClr>
                </a:solidFill>
                <a:effectLst/>
                <a:latin typeface="Söhne"/>
              </a:rPr>
              <a:t>documentoscopía</a:t>
            </a:r>
            <a:r>
              <a:rPr lang="es-MX" sz="2600" b="0" i="0" dirty="0">
                <a:solidFill>
                  <a:schemeClr val="tx1">
                    <a:alpha val="80000"/>
                  </a:schemeClr>
                </a:solidFill>
                <a:effectLst/>
                <a:latin typeface="Söhne"/>
              </a:rPr>
              <a:t> se vale de métodos científicos avanzados, como la espectroscopía y la microscopía, para analizar la composición química de la tinta, la estructura del papel y otros elementos físicos. La comparación de marcas de agua y la detección de irregularidades son parte integral de este proceso.</a:t>
            </a:r>
          </a:p>
          <a:p>
            <a:pPr algn="just">
              <a:buFont typeface="Arial" panose="020B0604020202020204" pitchFamily="34" charset="0"/>
              <a:buChar char="•"/>
            </a:pPr>
            <a:r>
              <a:rPr lang="es-MX" sz="2600" b="0" i="0" dirty="0">
                <a:solidFill>
                  <a:schemeClr val="tx1">
                    <a:alpha val="80000"/>
                  </a:schemeClr>
                </a:solidFill>
                <a:effectLst/>
                <a:latin typeface="Söhne"/>
              </a:rPr>
              <a:t>Mientras tanto, la grafoscopía confía en la observación detallada y subjetiva de la escritura. Se estudian aspectos más psicológicos, como la velocidad de escritura, la continuidad y la forma de las letras, para inferir características de la personalidad y autenticar la autoría.</a:t>
            </a:r>
          </a:p>
          <a:p>
            <a:endParaRPr lang="es-MX" sz="1900" dirty="0">
              <a:solidFill>
                <a:schemeClr val="tx1">
                  <a:alpha val="80000"/>
                </a:schemeClr>
              </a:solidFill>
            </a:endParaRPr>
          </a:p>
        </p:txBody>
      </p:sp>
      <p:pic>
        <p:nvPicPr>
          <p:cNvPr id="4" name="Imagen 3">
            <a:extLst>
              <a:ext uri="{FF2B5EF4-FFF2-40B4-BE49-F238E27FC236}">
                <a16:creationId xmlns:a16="http://schemas.microsoft.com/office/drawing/2014/main" id="{1DF57464-91C9-7BF6-FC1C-5873E938B455}"/>
              </a:ext>
            </a:extLst>
          </p:cNvPr>
          <p:cNvPicPr>
            <a:picLocks noChangeAspect="1"/>
          </p:cNvPicPr>
          <p:nvPr/>
        </p:nvPicPr>
        <p:blipFill>
          <a:blip r:embed="rId3"/>
          <a:stretch>
            <a:fillRect/>
          </a:stretch>
        </p:blipFill>
        <p:spPr>
          <a:xfrm>
            <a:off x="10786462" y="0"/>
            <a:ext cx="1253760" cy="937673"/>
          </a:xfrm>
          <a:prstGeom prst="rect">
            <a:avLst/>
          </a:prstGeom>
        </p:spPr>
      </p:pic>
    </p:spTree>
    <p:extLst>
      <p:ext uri="{BB962C8B-B14F-4D97-AF65-F5344CB8AC3E}">
        <p14:creationId xmlns:p14="http://schemas.microsoft.com/office/powerpoint/2010/main" val="46452344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ítulo 1">
            <a:extLst>
              <a:ext uri="{FF2B5EF4-FFF2-40B4-BE49-F238E27FC236}">
                <a16:creationId xmlns:a16="http://schemas.microsoft.com/office/drawing/2014/main" id="{16D09E5D-32A2-E5A4-2484-AAAC8C3C787A}"/>
              </a:ext>
            </a:extLst>
          </p:cNvPr>
          <p:cNvSpPr>
            <a:spLocks noGrp="1"/>
          </p:cNvSpPr>
          <p:nvPr>
            <p:ph type="title"/>
          </p:nvPr>
        </p:nvSpPr>
        <p:spPr>
          <a:xfrm>
            <a:off x="838200" y="669925"/>
            <a:ext cx="4508946" cy="1325563"/>
          </a:xfrm>
        </p:spPr>
        <p:txBody>
          <a:bodyPr anchor="b">
            <a:normAutofit/>
          </a:bodyPr>
          <a:lstStyle/>
          <a:p>
            <a:pPr algn="r"/>
            <a:r>
              <a:rPr lang="es-MX" b="1" i="0">
                <a:solidFill>
                  <a:schemeClr val="bg1"/>
                </a:solidFill>
                <a:effectLst/>
                <a:latin typeface="Söhne"/>
              </a:rPr>
              <a:t>Ámbito de Aplicación:</a:t>
            </a:r>
            <a:endParaRPr lang="es-MX">
              <a:solidFill>
                <a:schemeClr val="bg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2026340"/>
            <a:ext cx="522093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4BB74CBA-B65D-C1E2-C485-500495D1C64C}"/>
              </a:ext>
            </a:extLst>
          </p:cNvPr>
          <p:cNvSpPr>
            <a:spLocks noGrp="1"/>
          </p:cNvSpPr>
          <p:nvPr>
            <p:ph idx="1"/>
          </p:nvPr>
        </p:nvSpPr>
        <p:spPr>
          <a:xfrm>
            <a:off x="1392667" y="2398957"/>
            <a:ext cx="9406666" cy="3526144"/>
          </a:xfrm>
        </p:spPr>
        <p:txBody>
          <a:bodyPr>
            <a:normAutofit lnSpcReduction="10000"/>
          </a:bodyPr>
          <a:lstStyle/>
          <a:p>
            <a:pPr algn="just">
              <a:buFont typeface="Arial" panose="020B0604020202020204" pitchFamily="34" charset="0"/>
              <a:buChar char="•"/>
            </a:pPr>
            <a:r>
              <a:rPr lang="es-MX" sz="2600" b="0" i="0" dirty="0">
                <a:solidFill>
                  <a:schemeClr val="bg1"/>
                </a:solidFill>
                <a:effectLst/>
                <a:latin typeface="Söhne"/>
              </a:rPr>
              <a:t>La </a:t>
            </a:r>
            <a:r>
              <a:rPr lang="es-MX" sz="2600" b="0" i="0" dirty="0" err="1">
                <a:solidFill>
                  <a:schemeClr val="bg1"/>
                </a:solidFill>
                <a:effectLst/>
                <a:latin typeface="Söhne"/>
              </a:rPr>
              <a:t>documentoscopía</a:t>
            </a:r>
            <a:r>
              <a:rPr lang="es-MX" sz="2600" b="0" i="0" dirty="0">
                <a:solidFill>
                  <a:schemeClr val="bg1"/>
                </a:solidFill>
                <a:effectLst/>
                <a:latin typeface="Söhne"/>
              </a:rPr>
              <a:t> encuentra aplicación en diversos campos, desde la detección de billetes falsos hasta la verificación de firmas en documentos legales. Su alcance es amplio, abarcando situaciones donde se requiere verificar la autenticidad de documentos formales.</a:t>
            </a:r>
          </a:p>
          <a:p>
            <a:pPr algn="just">
              <a:buFont typeface="Arial" panose="020B0604020202020204" pitchFamily="34" charset="0"/>
              <a:buChar char="•"/>
            </a:pPr>
            <a:r>
              <a:rPr lang="es-MX" sz="2600" b="0" i="0" dirty="0">
                <a:solidFill>
                  <a:schemeClr val="bg1"/>
                </a:solidFill>
                <a:effectLst/>
                <a:latin typeface="Söhne"/>
              </a:rPr>
              <a:t>Por otro lado, la grafoscopía se centra en situaciones donde es esencial determinar la autoría de una escritura. Esto es crucial en investigaciones criminales, disputas legales y otros contextos donde la identificación personal a través de la escritura es fundamental</a:t>
            </a:r>
          </a:p>
          <a:p>
            <a:endParaRPr lang="es-MX" sz="2000" dirty="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D32F916F-B707-44CF-E153-4843D4105C1F}"/>
              </a:ext>
            </a:extLst>
          </p:cNvPr>
          <p:cNvPicPr>
            <a:picLocks noChangeAspect="1"/>
          </p:cNvPicPr>
          <p:nvPr/>
        </p:nvPicPr>
        <p:blipFill>
          <a:blip r:embed="rId2"/>
          <a:stretch>
            <a:fillRect/>
          </a:stretch>
        </p:blipFill>
        <p:spPr>
          <a:xfrm>
            <a:off x="10786462" y="0"/>
            <a:ext cx="1253760" cy="937673"/>
          </a:xfrm>
          <a:prstGeom prst="rect">
            <a:avLst/>
          </a:prstGeom>
        </p:spPr>
      </p:pic>
    </p:spTree>
    <p:extLst>
      <p:ext uri="{BB962C8B-B14F-4D97-AF65-F5344CB8AC3E}">
        <p14:creationId xmlns:p14="http://schemas.microsoft.com/office/powerpoint/2010/main" val="3917701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ítulo 1">
            <a:extLst>
              <a:ext uri="{FF2B5EF4-FFF2-40B4-BE49-F238E27FC236}">
                <a16:creationId xmlns:a16="http://schemas.microsoft.com/office/drawing/2014/main" id="{597389FD-FE1D-3C1A-99E1-8B6A4E91DB29}"/>
              </a:ext>
            </a:extLst>
          </p:cNvPr>
          <p:cNvSpPr>
            <a:spLocks noGrp="1"/>
          </p:cNvSpPr>
          <p:nvPr>
            <p:ph type="title"/>
          </p:nvPr>
        </p:nvSpPr>
        <p:spPr>
          <a:xfrm>
            <a:off x="838200" y="669925"/>
            <a:ext cx="4508946" cy="1325563"/>
          </a:xfrm>
        </p:spPr>
        <p:txBody>
          <a:bodyPr anchor="b">
            <a:normAutofit/>
          </a:bodyPr>
          <a:lstStyle/>
          <a:p>
            <a:pPr algn="r"/>
            <a:r>
              <a:rPr lang="es-MX" b="1" i="0">
                <a:solidFill>
                  <a:schemeClr val="bg1"/>
                </a:solidFill>
                <a:effectLst/>
                <a:latin typeface="Söhne"/>
              </a:rPr>
              <a:t>Enfoque Forense vs. Psicológico</a:t>
            </a:r>
            <a:endParaRPr lang="es-MX">
              <a:solidFill>
                <a:schemeClr val="bg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2026340"/>
            <a:ext cx="522093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302587D5-271E-E09C-83B8-99E73FDEABE1}"/>
              </a:ext>
            </a:extLst>
          </p:cNvPr>
          <p:cNvSpPr>
            <a:spLocks noGrp="1"/>
          </p:cNvSpPr>
          <p:nvPr>
            <p:ph idx="1"/>
          </p:nvPr>
        </p:nvSpPr>
        <p:spPr>
          <a:xfrm>
            <a:off x="1392667" y="2398957"/>
            <a:ext cx="9406666" cy="3526144"/>
          </a:xfrm>
        </p:spPr>
        <p:txBody>
          <a:bodyPr>
            <a:normAutofit/>
          </a:bodyPr>
          <a:lstStyle/>
          <a:p>
            <a:pPr algn="just">
              <a:buFont typeface="Arial" panose="020B0604020202020204" pitchFamily="34" charset="0"/>
              <a:buChar char="•"/>
            </a:pPr>
            <a:r>
              <a:rPr lang="es-MX" sz="2600" b="0" i="0" dirty="0">
                <a:solidFill>
                  <a:schemeClr val="bg1"/>
                </a:solidFill>
                <a:effectLst/>
                <a:latin typeface="Söhne"/>
              </a:rPr>
              <a:t>La </a:t>
            </a:r>
            <a:r>
              <a:rPr lang="es-MX" sz="2600" b="0" i="0" dirty="0" err="1">
                <a:solidFill>
                  <a:schemeClr val="bg1"/>
                </a:solidFill>
                <a:effectLst/>
                <a:latin typeface="Söhne"/>
              </a:rPr>
              <a:t>documentoscopía</a:t>
            </a:r>
            <a:r>
              <a:rPr lang="es-MX" sz="2600" b="0" i="0" dirty="0">
                <a:solidFill>
                  <a:schemeClr val="bg1"/>
                </a:solidFill>
                <a:effectLst/>
                <a:latin typeface="Söhne"/>
              </a:rPr>
              <a:t> adopta un enfoque forense y científico, basado en evidencia física y química. La búsqueda de irregularidades y la aplicación de métodos científicos avanzados son fundamentales para evaluar la autenticidad de documentos.</a:t>
            </a:r>
          </a:p>
          <a:p>
            <a:pPr algn="just">
              <a:buFont typeface="Arial" panose="020B0604020202020204" pitchFamily="34" charset="0"/>
              <a:buChar char="•"/>
            </a:pPr>
            <a:r>
              <a:rPr lang="es-MX" sz="2600" b="0" i="0" dirty="0">
                <a:solidFill>
                  <a:schemeClr val="bg1"/>
                </a:solidFill>
                <a:effectLst/>
                <a:latin typeface="Söhne"/>
              </a:rPr>
              <a:t>En contraste, la grafoscopía tiene un enfoque más psicológico. Los grafólogos buscan patrones psicomotores y aspectos subjetivos de la escritura para inferir características de personalidad y comportamiento del autor.</a:t>
            </a:r>
          </a:p>
          <a:p>
            <a:endParaRPr lang="es-MX" sz="2000" dirty="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F5084DB2-7999-09F4-34A0-F0E9AB995D9F}"/>
              </a:ext>
            </a:extLst>
          </p:cNvPr>
          <p:cNvPicPr>
            <a:picLocks noChangeAspect="1"/>
          </p:cNvPicPr>
          <p:nvPr/>
        </p:nvPicPr>
        <p:blipFill>
          <a:blip r:embed="rId2"/>
          <a:stretch>
            <a:fillRect/>
          </a:stretch>
        </p:blipFill>
        <p:spPr>
          <a:xfrm>
            <a:off x="10786462" y="0"/>
            <a:ext cx="1253760" cy="937673"/>
          </a:xfrm>
          <a:prstGeom prst="rect">
            <a:avLst/>
          </a:prstGeom>
        </p:spPr>
      </p:pic>
    </p:spTree>
    <p:extLst>
      <p:ext uri="{BB962C8B-B14F-4D97-AF65-F5344CB8AC3E}">
        <p14:creationId xmlns:p14="http://schemas.microsoft.com/office/powerpoint/2010/main" val="3778277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ítulo 1">
            <a:extLst>
              <a:ext uri="{FF2B5EF4-FFF2-40B4-BE49-F238E27FC236}">
                <a16:creationId xmlns:a16="http://schemas.microsoft.com/office/drawing/2014/main" id="{E46E78E7-0187-9159-3DA8-990664EB300E}"/>
              </a:ext>
            </a:extLst>
          </p:cNvPr>
          <p:cNvSpPr>
            <a:spLocks noGrp="1"/>
          </p:cNvSpPr>
          <p:nvPr>
            <p:ph type="title"/>
          </p:nvPr>
        </p:nvSpPr>
        <p:spPr>
          <a:xfrm>
            <a:off x="838200" y="669925"/>
            <a:ext cx="4508946" cy="1325563"/>
          </a:xfrm>
        </p:spPr>
        <p:txBody>
          <a:bodyPr anchor="b">
            <a:normAutofit/>
          </a:bodyPr>
          <a:lstStyle/>
          <a:p>
            <a:pPr algn="r"/>
            <a:r>
              <a:rPr lang="es-MX" b="1" i="0">
                <a:solidFill>
                  <a:schemeClr val="bg1"/>
                </a:solidFill>
                <a:effectLst/>
                <a:latin typeface="Söhne"/>
              </a:rPr>
              <a:t>Profesionales Especializados</a:t>
            </a:r>
            <a:endParaRPr lang="es-MX">
              <a:solidFill>
                <a:schemeClr val="bg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2026340"/>
            <a:ext cx="522093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2832E098-4494-6915-1C65-490B49573957}"/>
              </a:ext>
            </a:extLst>
          </p:cNvPr>
          <p:cNvSpPr>
            <a:spLocks noGrp="1"/>
          </p:cNvSpPr>
          <p:nvPr>
            <p:ph idx="1"/>
          </p:nvPr>
        </p:nvSpPr>
        <p:spPr>
          <a:xfrm>
            <a:off x="1392667" y="2398957"/>
            <a:ext cx="9406666" cy="3526144"/>
          </a:xfrm>
        </p:spPr>
        <p:txBody>
          <a:bodyPr>
            <a:normAutofit/>
          </a:bodyPr>
          <a:lstStyle/>
          <a:p>
            <a:pPr algn="just">
              <a:buFont typeface="Arial" panose="020B0604020202020204" pitchFamily="34" charset="0"/>
              <a:buChar char="•"/>
            </a:pPr>
            <a:r>
              <a:rPr lang="es-MX" sz="2600" b="0" i="0" dirty="0">
                <a:solidFill>
                  <a:schemeClr val="bg1"/>
                </a:solidFill>
                <a:effectLst/>
                <a:latin typeface="Söhne"/>
              </a:rPr>
              <a:t>Los </a:t>
            </a:r>
            <a:r>
              <a:rPr lang="es-MX" sz="2600" b="0" i="0" dirty="0" err="1">
                <a:solidFill>
                  <a:schemeClr val="bg1"/>
                </a:solidFill>
                <a:effectLst/>
                <a:latin typeface="Söhne"/>
              </a:rPr>
              <a:t>documentoscopistas</a:t>
            </a:r>
            <a:r>
              <a:rPr lang="es-MX" sz="2600" b="0" i="0" dirty="0">
                <a:solidFill>
                  <a:schemeClr val="bg1"/>
                </a:solidFill>
                <a:effectLst/>
                <a:latin typeface="Söhne"/>
              </a:rPr>
              <a:t>, especializados en </a:t>
            </a:r>
            <a:r>
              <a:rPr lang="es-MX" sz="2600" b="0" i="0" dirty="0" err="1">
                <a:solidFill>
                  <a:schemeClr val="bg1"/>
                </a:solidFill>
                <a:effectLst/>
                <a:latin typeface="Söhne"/>
              </a:rPr>
              <a:t>documentoscopía</a:t>
            </a:r>
            <a:r>
              <a:rPr lang="es-MX" sz="2600" b="0" i="0" dirty="0">
                <a:solidFill>
                  <a:schemeClr val="bg1"/>
                </a:solidFill>
                <a:effectLst/>
                <a:latin typeface="Söhne"/>
              </a:rPr>
              <a:t>, suelen tener formación en ciencias forenses y química. Utilizan herramientas especializadas, como microscopios y espectrómetros, para realizar análisis detallados.</a:t>
            </a:r>
          </a:p>
          <a:p>
            <a:pPr algn="just">
              <a:buFont typeface="Arial" panose="020B0604020202020204" pitchFamily="34" charset="0"/>
              <a:buChar char="•"/>
            </a:pPr>
            <a:r>
              <a:rPr lang="es-MX" sz="2600" b="0" i="0" dirty="0">
                <a:solidFill>
                  <a:schemeClr val="bg1"/>
                </a:solidFill>
                <a:effectLst/>
                <a:latin typeface="Söhne"/>
              </a:rPr>
              <a:t>En cambio, los grafólogos, expertos en grafoscopía, a menudo tienen una formación en psicología. Se basan en la observación minuciosa de la escritura, sin depender tanto de herramientas científicas avanzadas.</a:t>
            </a:r>
          </a:p>
          <a:p>
            <a:endParaRPr lang="es-MX" sz="2000" dirty="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29AD86C0-271A-1C35-2169-DDA452A0B969}"/>
              </a:ext>
            </a:extLst>
          </p:cNvPr>
          <p:cNvPicPr>
            <a:picLocks noChangeAspect="1"/>
          </p:cNvPicPr>
          <p:nvPr/>
        </p:nvPicPr>
        <p:blipFill>
          <a:blip r:embed="rId2"/>
          <a:stretch>
            <a:fillRect/>
          </a:stretch>
        </p:blipFill>
        <p:spPr>
          <a:xfrm>
            <a:off x="10786462" y="0"/>
            <a:ext cx="1253760" cy="937673"/>
          </a:xfrm>
          <a:prstGeom prst="rect">
            <a:avLst/>
          </a:prstGeom>
        </p:spPr>
      </p:pic>
    </p:spTree>
    <p:extLst>
      <p:ext uri="{BB962C8B-B14F-4D97-AF65-F5344CB8AC3E}">
        <p14:creationId xmlns:p14="http://schemas.microsoft.com/office/powerpoint/2010/main" val="1564792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ítulo 1">
            <a:extLst>
              <a:ext uri="{FF2B5EF4-FFF2-40B4-BE49-F238E27FC236}">
                <a16:creationId xmlns:a16="http://schemas.microsoft.com/office/drawing/2014/main" id="{1B0AE67D-336A-E177-B68C-7506699C6A71}"/>
              </a:ext>
            </a:extLst>
          </p:cNvPr>
          <p:cNvSpPr>
            <a:spLocks noGrp="1"/>
          </p:cNvSpPr>
          <p:nvPr>
            <p:ph type="title"/>
          </p:nvPr>
        </p:nvSpPr>
        <p:spPr>
          <a:xfrm>
            <a:off x="838200" y="669925"/>
            <a:ext cx="4508946" cy="1325563"/>
          </a:xfrm>
        </p:spPr>
        <p:txBody>
          <a:bodyPr anchor="b">
            <a:normAutofit/>
          </a:bodyPr>
          <a:lstStyle/>
          <a:p>
            <a:pPr algn="r"/>
            <a:r>
              <a:rPr lang="es-MX" sz="3400" b="1" i="0">
                <a:solidFill>
                  <a:schemeClr val="bg1"/>
                </a:solidFill>
                <a:effectLst/>
                <a:latin typeface="Söhne"/>
              </a:rPr>
              <a:t>Aplicación en la Identificación Personal</a:t>
            </a:r>
            <a:endParaRPr lang="es-MX" sz="3400">
              <a:solidFill>
                <a:schemeClr val="bg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2026340"/>
            <a:ext cx="522093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594A9A0F-5F9D-24C1-BD8C-35E29136D994}"/>
              </a:ext>
            </a:extLst>
          </p:cNvPr>
          <p:cNvSpPr>
            <a:spLocks noGrp="1"/>
          </p:cNvSpPr>
          <p:nvPr>
            <p:ph idx="1"/>
          </p:nvPr>
        </p:nvSpPr>
        <p:spPr>
          <a:xfrm>
            <a:off x="1392667" y="2398957"/>
            <a:ext cx="9406666" cy="3526144"/>
          </a:xfrm>
        </p:spPr>
        <p:txBody>
          <a:bodyPr>
            <a:normAutofit/>
          </a:bodyPr>
          <a:lstStyle/>
          <a:p>
            <a:pPr algn="just">
              <a:buFont typeface="Arial" panose="020B0604020202020204" pitchFamily="34" charset="0"/>
              <a:buChar char="•"/>
            </a:pPr>
            <a:r>
              <a:rPr lang="es-MX" sz="2600" b="0" i="0" dirty="0">
                <a:solidFill>
                  <a:schemeClr val="bg1"/>
                </a:solidFill>
                <a:effectLst/>
                <a:latin typeface="Söhne"/>
              </a:rPr>
              <a:t>La </a:t>
            </a:r>
            <a:r>
              <a:rPr lang="es-MX" sz="2600" b="0" i="0" dirty="0" err="1">
                <a:solidFill>
                  <a:schemeClr val="bg1"/>
                </a:solidFill>
                <a:effectLst/>
                <a:latin typeface="Söhne"/>
              </a:rPr>
              <a:t>documentoscopía</a:t>
            </a:r>
            <a:r>
              <a:rPr lang="es-MX" sz="2600" b="0" i="0" dirty="0">
                <a:solidFill>
                  <a:schemeClr val="bg1"/>
                </a:solidFill>
                <a:effectLst/>
                <a:latin typeface="Söhne"/>
              </a:rPr>
              <a:t> se utiliza para verificar la autenticidad de documentos oficiales y financieros, sin centrarse necesariamente en la identificación personal del autor. Busca más la autenticidad del documento en sí.</a:t>
            </a:r>
          </a:p>
          <a:p>
            <a:pPr algn="just">
              <a:buFont typeface="Arial" panose="020B0604020202020204" pitchFamily="34" charset="0"/>
              <a:buChar char="•"/>
            </a:pPr>
            <a:r>
              <a:rPr lang="es-MX" sz="2600" b="0" i="0" dirty="0">
                <a:solidFill>
                  <a:schemeClr val="bg1"/>
                </a:solidFill>
                <a:effectLst/>
                <a:latin typeface="Söhne"/>
              </a:rPr>
              <a:t>Por otro lado, la grafoscopía se utiliza específicamente para identificar a la persona que ha escrito un documento, utilizando la escritura como una forma única de identificación.</a:t>
            </a:r>
          </a:p>
          <a:p>
            <a:endParaRPr lang="es-MX" sz="2000" dirty="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9C79547B-3E5C-E240-5E9A-7CE9C8E88D19}"/>
              </a:ext>
            </a:extLst>
          </p:cNvPr>
          <p:cNvPicPr>
            <a:picLocks noChangeAspect="1"/>
          </p:cNvPicPr>
          <p:nvPr/>
        </p:nvPicPr>
        <p:blipFill>
          <a:blip r:embed="rId2"/>
          <a:stretch>
            <a:fillRect/>
          </a:stretch>
        </p:blipFill>
        <p:spPr>
          <a:xfrm>
            <a:off x="10786462" y="0"/>
            <a:ext cx="1253760" cy="937673"/>
          </a:xfrm>
          <a:prstGeom prst="rect">
            <a:avLst/>
          </a:prstGeom>
        </p:spPr>
      </p:pic>
    </p:spTree>
    <p:extLst>
      <p:ext uri="{BB962C8B-B14F-4D97-AF65-F5344CB8AC3E}">
        <p14:creationId xmlns:p14="http://schemas.microsoft.com/office/powerpoint/2010/main" val="3071428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ítulo 1">
            <a:extLst>
              <a:ext uri="{FF2B5EF4-FFF2-40B4-BE49-F238E27FC236}">
                <a16:creationId xmlns:a16="http://schemas.microsoft.com/office/drawing/2014/main" id="{4BD4F32B-03A5-BA7D-AA33-22770E68531E}"/>
              </a:ext>
            </a:extLst>
          </p:cNvPr>
          <p:cNvSpPr>
            <a:spLocks noGrp="1"/>
          </p:cNvSpPr>
          <p:nvPr>
            <p:ph type="title"/>
          </p:nvPr>
        </p:nvSpPr>
        <p:spPr>
          <a:xfrm>
            <a:off x="1014141" y="1450655"/>
            <a:ext cx="3932030" cy="3956690"/>
          </a:xfrm>
        </p:spPr>
        <p:txBody>
          <a:bodyPr anchor="ctr">
            <a:normAutofit/>
          </a:bodyPr>
          <a:lstStyle/>
          <a:p>
            <a:r>
              <a:rPr lang="es-MX" sz="6200" b="1" i="0">
                <a:solidFill>
                  <a:schemeClr val="bg1"/>
                </a:solidFill>
                <a:effectLst/>
                <a:latin typeface="Söhne"/>
              </a:rPr>
              <a:t>Tecnología Utilizada</a:t>
            </a:r>
            <a:endParaRPr lang="es-MX" sz="6200">
              <a:solidFill>
                <a:schemeClr val="bg1"/>
              </a:solidFill>
            </a:endParaRPr>
          </a:p>
        </p:txBody>
      </p:sp>
      <p:cxnSp>
        <p:nvCxnSpPr>
          <p:cNvPr id="10" name="Straight Connector 9">
            <a:extLst>
              <a:ext uri="{FF2B5EF4-FFF2-40B4-BE49-F238E27FC236}">
                <a16:creationId xmlns:a16="http://schemas.microsoft.com/office/drawing/2014/main" id="{067633D1-6EE6-4118-B9F0-B363477BEE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1450655"/>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AD7FFC6-42A9-49CB-B5E9-B3F6B03833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5408571"/>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88514AC2-026E-3410-FED1-F7DDA7C8FB32}"/>
              </a:ext>
            </a:extLst>
          </p:cNvPr>
          <p:cNvSpPr>
            <a:spLocks noGrp="1"/>
          </p:cNvSpPr>
          <p:nvPr>
            <p:ph idx="1"/>
          </p:nvPr>
        </p:nvSpPr>
        <p:spPr>
          <a:xfrm>
            <a:off x="5151120" y="1108061"/>
            <a:ext cx="5953781" cy="4571972"/>
          </a:xfrm>
        </p:spPr>
        <p:txBody>
          <a:bodyPr anchor="ctr">
            <a:normAutofit lnSpcReduction="10000"/>
          </a:bodyPr>
          <a:lstStyle/>
          <a:p>
            <a:pPr algn="just">
              <a:buFont typeface="Arial" panose="020B0604020202020204" pitchFamily="34" charset="0"/>
              <a:buChar char="•"/>
            </a:pPr>
            <a:r>
              <a:rPr lang="es-MX" sz="2600" b="0" i="0" dirty="0">
                <a:solidFill>
                  <a:schemeClr val="bg1"/>
                </a:solidFill>
                <a:effectLst/>
                <a:latin typeface="Söhne"/>
              </a:rPr>
              <a:t>La </a:t>
            </a:r>
            <a:r>
              <a:rPr lang="es-MX" sz="2600" b="0" i="0" dirty="0" err="1">
                <a:solidFill>
                  <a:schemeClr val="bg1"/>
                </a:solidFill>
                <a:effectLst/>
                <a:latin typeface="Söhne"/>
              </a:rPr>
              <a:t>documentoscopía</a:t>
            </a:r>
            <a:r>
              <a:rPr lang="es-MX" sz="2600" b="0" i="0" dirty="0">
                <a:solidFill>
                  <a:schemeClr val="bg1"/>
                </a:solidFill>
                <a:effectLst/>
                <a:latin typeface="Söhne"/>
              </a:rPr>
              <a:t> hace uso de tecnologías avanzadas, como microscopios especializados, análisis de imagen, y métodos químicos para examinar la composición de la tinta y el papel. La ciencia y la tecnología son fundamentales en este campo.</a:t>
            </a:r>
          </a:p>
          <a:p>
            <a:pPr algn="just">
              <a:buFont typeface="Arial" panose="020B0604020202020204" pitchFamily="34" charset="0"/>
              <a:buChar char="•"/>
            </a:pPr>
            <a:r>
              <a:rPr lang="es-MX" sz="2600" b="0" i="0" dirty="0">
                <a:solidFill>
                  <a:schemeClr val="bg1"/>
                </a:solidFill>
                <a:effectLst/>
                <a:latin typeface="Söhne"/>
              </a:rPr>
              <a:t>En contraste, la grafoscopía depende más de la observación visual y del análisis subjetivo de la escritura. Aunque puede haber herramientas tecnológicas disponibles, la interpretación humana desempeña un papel crucial.</a:t>
            </a:r>
          </a:p>
          <a:p>
            <a:endParaRPr lang="es-MX" sz="2000" dirty="0">
              <a:solidFill>
                <a:schemeClr val="bg1"/>
              </a:solidFill>
            </a:endParaRPr>
          </a:p>
        </p:txBody>
      </p:sp>
      <p:pic>
        <p:nvPicPr>
          <p:cNvPr id="4" name="Imagen 3">
            <a:extLst>
              <a:ext uri="{FF2B5EF4-FFF2-40B4-BE49-F238E27FC236}">
                <a16:creationId xmlns:a16="http://schemas.microsoft.com/office/drawing/2014/main" id="{34DF74D5-86CC-4133-6DEC-0A444C2A60F0}"/>
              </a:ext>
            </a:extLst>
          </p:cNvPr>
          <p:cNvPicPr>
            <a:picLocks noChangeAspect="1"/>
          </p:cNvPicPr>
          <p:nvPr/>
        </p:nvPicPr>
        <p:blipFill>
          <a:blip r:embed="rId2"/>
          <a:stretch>
            <a:fillRect/>
          </a:stretch>
        </p:blipFill>
        <p:spPr>
          <a:xfrm>
            <a:off x="10786462" y="0"/>
            <a:ext cx="1253760" cy="937673"/>
          </a:xfrm>
          <a:prstGeom prst="rect">
            <a:avLst/>
          </a:prstGeom>
        </p:spPr>
      </p:pic>
    </p:spTree>
    <p:extLst>
      <p:ext uri="{BB962C8B-B14F-4D97-AF65-F5344CB8AC3E}">
        <p14:creationId xmlns:p14="http://schemas.microsoft.com/office/powerpoint/2010/main" val="1482496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ítulo 1">
            <a:extLst>
              <a:ext uri="{FF2B5EF4-FFF2-40B4-BE49-F238E27FC236}">
                <a16:creationId xmlns:a16="http://schemas.microsoft.com/office/drawing/2014/main" id="{612A9CA0-F7C3-CAF3-17D6-1546F1570D06}"/>
              </a:ext>
            </a:extLst>
          </p:cNvPr>
          <p:cNvSpPr>
            <a:spLocks noGrp="1"/>
          </p:cNvSpPr>
          <p:nvPr>
            <p:ph type="title"/>
          </p:nvPr>
        </p:nvSpPr>
        <p:spPr>
          <a:xfrm>
            <a:off x="1014141" y="1450655"/>
            <a:ext cx="3932030" cy="3956690"/>
          </a:xfrm>
        </p:spPr>
        <p:txBody>
          <a:bodyPr anchor="ctr">
            <a:normAutofit/>
          </a:bodyPr>
          <a:lstStyle/>
          <a:p>
            <a:r>
              <a:rPr lang="es-MX" sz="6200" b="1" i="0">
                <a:solidFill>
                  <a:schemeClr val="bg1"/>
                </a:solidFill>
                <a:effectLst/>
                <a:latin typeface="Söhne"/>
              </a:rPr>
              <a:t>Aplicación en Diferentes Disciplinas</a:t>
            </a:r>
            <a:endParaRPr lang="es-MX" sz="6200">
              <a:solidFill>
                <a:schemeClr val="bg1"/>
              </a:solidFill>
            </a:endParaRPr>
          </a:p>
        </p:txBody>
      </p:sp>
      <p:cxnSp>
        <p:nvCxnSpPr>
          <p:cNvPr id="10" name="Straight Connector 9">
            <a:extLst>
              <a:ext uri="{FF2B5EF4-FFF2-40B4-BE49-F238E27FC236}">
                <a16:creationId xmlns:a16="http://schemas.microsoft.com/office/drawing/2014/main" id="{067633D1-6EE6-4118-B9F0-B363477BEE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1450655"/>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AD7FFC6-42A9-49CB-B5E9-B3F6B03833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5408571"/>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4F1A7134-9D7B-ECC7-B273-5360FE4CB1FD}"/>
              </a:ext>
            </a:extLst>
          </p:cNvPr>
          <p:cNvSpPr>
            <a:spLocks noGrp="1"/>
          </p:cNvSpPr>
          <p:nvPr>
            <p:ph idx="1"/>
          </p:nvPr>
        </p:nvSpPr>
        <p:spPr>
          <a:xfrm>
            <a:off x="6096000" y="1108061"/>
            <a:ext cx="5008901" cy="4571972"/>
          </a:xfrm>
        </p:spPr>
        <p:txBody>
          <a:bodyPr anchor="ctr">
            <a:normAutofit fontScale="92500" lnSpcReduction="20000"/>
          </a:bodyPr>
          <a:lstStyle/>
          <a:p>
            <a:pPr algn="just">
              <a:buFont typeface="Arial" panose="020B0604020202020204" pitchFamily="34" charset="0"/>
              <a:buChar char="•"/>
            </a:pPr>
            <a:r>
              <a:rPr lang="es-MX" sz="2600" b="0" i="0" dirty="0">
                <a:solidFill>
                  <a:schemeClr val="bg1"/>
                </a:solidFill>
                <a:effectLst/>
                <a:latin typeface="Söhne"/>
              </a:rPr>
              <a:t>La </a:t>
            </a:r>
            <a:r>
              <a:rPr lang="es-MX" sz="2600" b="0" i="0" dirty="0" err="1">
                <a:solidFill>
                  <a:schemeClr val="bg1"/>
                </a:solidFill>
                <a:effectLst/>
                <a:latin typeface="Söhne"/>
              </a:rPr>
              <a:t>documentoscopía</a:t>
            </a:r>
            <a:r>
              <a:rPr lang="es-MX" sz="2600" b="0" i="0" dirty="0">
                <a:solidFill>
                  <a:schemeClr val="bg1"/>
                </a:solidFill>
                <a:effectLst/>
                <a:latin typeface="Söhne"/>
              </a:rPr>
              <a:t> tiene aplicaciones amplias en campos como la banca, la legalidad, y la investigación forense, donde la autenticidad de los documentos es crucial para garantizar la integridad y la legalidad de transacciones y acuerdos.</a:t>
            </a:r>
          </a:p>
          <a:p>
            <a:pPr algn="just">
              <a:buFont typeface="Arial" panose="020B0604020202020204" pitchFamily="34" charset="0"/>
              <a:buChar char="•"/>
            </a:pPr>
            <a:r>
              <a:rPr lang="es-MX" sz="2600" b="0" i="0" dirty="0">
                <a:solidFill>
                  <a:schemeClr val="bg1"/>
                </a:solidFill>
                <a:effectLst/>
                <a:latin typeface="Söhne"/>
              </a:rPr>
              <a:t>La grafoscopía encuentra aplicación en la psicología forense, la resolución de disputas legales, y la identificación personal en casos criminales. Se utiliza cuando la autoría de un documento es una parte esencial de la investigación.</a:t>
            </a:r>
          </a:p>
          <a:p>
            <a:endParaRPr lang="es-MX" sz="2000" dirty="0">
              <a:solidFill>
                <a:schemeClr val="bg1"/>
              </a:solidFill>
            </a:endParaRPr>
          </a:p>
        </p:txBody>
      </p:sp>
      <p:pic>
        <p:nvPicPr>
          <p:cNvPr id="9" name="Imagen 8">
            <a:extLst>
              <a:ext uri="{FF2B5EF4-FFF2-40B4-BE49-F238E27FC236}">
                <a16:creationId xmlns:a16="http://schemas.microsoft.com/office/drawing/2014/main" id="{8BE190F6-CBC6-D3AB-7BDA-8F720C92A3B9}"/>
              </a:ext>
            </a:extLst>
          </p:cNvPr>
          <p:cNvPicPr>
            <a:picLocks noChangeAspect="1"/>
          </p:cNvPicPr>
          <p:nvPr/>
        </p:nvPicPr>
        <p:blipFill>
          <a:blip r:embed="rId2"/>
          <a:stretch>
            <a:fillRect/>
          </a:stretch>
        </p:blipFill>
        <p:spPr>
          <a:xfrm>
            <a:off x="10786462" y="0"/>
            <a:ext cx="1253760" cy="937673"/>
          </a:xfrm>
          <a:prstGeom prst="rect">
            <a:avLst/>
          </a:prstGeom>
        </p:spPr>
      </p:pic>
    </p:spTree>
    <p:extLst>
      <p:ext uri="{BB962C8B-B14F-4D97-AF65-F5344CB8AC3E}">
        <p14:creationId xmlns:p14="http://schemas.microsoft.com/office/powerpoint/2010/main" val="372554337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898</Words>
  <Application>Microsoft Office PowerPoint</Application>
  <PresentationFormat>Panorámica</PresentationFormat>
  <Paragraphs>46</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Amasis MT Pro</vt:lpstr>
      <vt:lpstr>Arial</vt:lpstr>
      <vt:lpstr>Calibri</vt:lpstr>
      <vt:lpstr>Calibri Light</vt:lpstr>
      <vt:lpstr>Söhne</vt:lpstr>
      <vt:lpstr>Tema de Office</vt:lpstr>
      <vt:lpstr>Documentoscopia</vt:lpstr>
      <vt:lpstr>Objeto de Estudio</vt:lpstr>
      <vt:lpstr>Metodología de Análisis</vt:lpstr>
      <vt:lpstr>Ámbito de Aplicación:</vt:lpstr>
      <vt:lpstr>Enfoque Forense vs. Psicológico</vt:lpstr>
      <vt:lpstr>Profesionales Especializados</vt:lpstr>
      <vt:lpstr>Aplicación en la Identificación Personal</vt:lpstr>
      <vt:lpstr>Tecnología Utilizada</vt:lpstr>
      <vt:lpstr>Aplicación en Diferentes Disciplinas</vt:lpstr>
      <vt:lpstr>Actividad a realizar:</vt:lpstr>
      <vt:lpstr>ACTIVIDAD DE EVALUACION</vt:lpstr>
      <vt:lpstr>ACERCA DE LAS IMÁGENES PRESENTADAS EN LOS DOCUMENTOS EN PLATAFORMA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Documentoscopia</dc:title>
  <dc:creator>Angeles Villavicencio</dc:creator>
  <cp:lastModifiedBy>Angeles Villavicencio</cp:lastModifiedBy>
  <cp:revision>3</cp:revision>
  <dcterms:created xsi:type="dcterms:W3CDTF">2023-11-27T05:44:46Z</dcterms:created>
  <dcterms:modified xsi:type="dcterms:W3CDTF">2023-11-29T05:23:31Z</dcterms:modified>
</cp:coreProperties>
</file>